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3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6" d="100"/>
          <a:sy n="86" d="100"/>
        </p:scale>
        <p:origin x="466"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12C3ECA-04C4-4E27-92DE-6A9AC591E015}" type="datetimeFigureOut">
              <a:rPr lang="fr-FR" smtClean="0"/>
              <a:t>09/05/2022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D1105ED-C392-4BC4-86EB-01E41FBD6F18}" type="slidenum">
              <a:rPr lang="fr-FR" smtClean="0"/>
              <a:t>‹N°›</a:t>
            </a:fld>
            <a:endParaRPr lang="fr-FR"/>
          </a:p>
        </p:txBody>
      </p:sp>
    </p:spTree>
    <p:extLst>
      <p:ext uri="{BB962C8B-B14F-4D97-AF65-F5344CB8AC3E}">
        <p14:creationId xmlns:p14="http://schemas.microsoft.com/office/powerpoint/2010/main" val="500075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C2CBD-1F39-EE3D-0FC4-E98900CC7BA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B4D4181-AA06-B1BA-D7ED-9D30CE15FE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9D441E4-B688-9972-1B2E-46662BA3D7E1}"/>
              </a:ext>
            </a:extLst>
          </p:cNvPr>
          <p:cNvSpPr>
            <a:spLocks noGrp="1"/>
          </p:cNvSpPr>
          <p:nvPr>
            <p:ph type="dt" sz="half" idx="10"/>
          </p:nvPr>
        </p:nvSpPr>
        <p:spPr/>
        <p:txBody>
          <a:bodyPr/>
          <a:lstStyle/>
          <a:p>
            <a:fld id="{170CD538-12CC-4F4B-867F-80696CD428A1}" type="datetime1">
              <a:rPr lang="fr-FR" smtClean="0"/>
              <a:t>09/05/2022</a:t>
            </a:fld>
            <a:endParaRPr lang="fr-FR"/>
          </a:p>
        </p:txBody>
      </p:sp>
      <p:sp>
        <p:nvSpPr>
          <p:cNvPr id="5" name="Espace réservé du pied de page 4">
            <a:extLst>
              <a:ext uri="{FF2B5EF4-FFF2-40B4-BE49-F238E27FC236}">
                <a16:creationId xmlns:a16="http://schemas.microsoft.com/office/drawing/2014/main" id="{5BCFB83F-1258-1847-EFED-75D708334C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2DE3F5-2B94-7CC9-30BF-F811CCEEE5EF}"/>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6294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9BF80B-95F6-1DDF-42F1-A52623CF4B6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C358E48-0D48-C703-BD6E-30E06E0BA55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7FD54A-E163-C1B7-08FB-1DCFE0FE07F4}"/>
              </a:ext>
            </a:extLst>
          </p:cNvPr>
          <p:cNvSpPr>
            <a:spLocks noGrp="1"/>
          </p:cNvSpPr>
          <p:nvPr>
            <p:ph type="dt" sz="half" idx="10"/>
          </p:nvPr>
        </p:nvSpPr>
        <p:spPr/>
        <p:txBody>
          <a:bodyPr/>
          <a:lstStyle/>
          <a:p>
            <a:fld id="{3BD1B674-0A51-43C3-9FCB-BB858CC87D63}" type="datetime1">
              <a:rPr lang="fr-FR" smtClean="0"/>
              <a:t>09/05/2022</a:t>
            </a:fld>
            <a:endParaRPr lang="fr-FR"/>
          </a:p>
        </p:txBody>
      </p:sp>
      <p:sp>
        <p:nvSpPr>
          <p:cNvPr id="5" name="Espace réservé du pied de page 4">
            <a:extLst>
              <a:ext uri="{FF2B5EF4-FFF2-40B4-BE49-F238E27FC236}">
                <a16:creationId xmlns:a16="http://schemas.microsoft.com/office/drawing/2014/main" id="{7CBBC90B-B343-B4BF-C333-1C9E9C2D08C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D84A3C-50E1-0B32-FE52-327A07AA1C65}"/>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765922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C3C3D9B-2042-9308-0666-DD67D4F5E79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155F2AC-7155-ED67-A039-60F922439A5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C59D61-986E-314A-AC2A-51C04A599B84}"/>
              </a:ext>
            </a:extLst>
          </p:cNvPr>
          <p:cNvSpPr>
            <a:spLocks noGrp="1"/>
          </p:cNvSpPr>
          <p:nvPr>
            <p:ph type="dt" sz="half" idx="10"/>
          </p:nvPr>
        </p:nvSpPr>
        <p:spPr/>
        <p:txBody>
          <a:bodyPr/>
          <a:lstStyle/>
          <a:p>
            <a:fld id="{AC41B6A0-9EB9-4312-9A30-A36DA1D4A472}" type="datetime1">
              <a:rPr lang="fr-FR" smtClean="0"/>
              <a:t>09/05/2022</a:t>
            </a:fld>
            <a:endParaRPr lang="fr-FR"/>
          </a:p>
        </p:txBody>
      </p:sp>
      <p:sp>
        <p:nvSpPr>
          <p:cNvPr id="5" name="Espace réservé du pied de page 4">
            <a:extLst>
              <a:ext uri="{FF2B5EF4-FFF2-40B4-BE49-F238E27FC236}">
                <a16:creationId xmlns:a16="http://schemas.microsoft.com/office/drawing/2014/main" id="{754DC94A-3B45-D583-DD15-ED53569D6A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959EFF1-75B3-D06A-23B4-C5868E060EBA}"/>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6742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935F76-E9D4-B0F6-E351-AF03AEDD3C1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292593F-976F-C46A-AD58-547B5780018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358C33-1BD1-368B-4127-F04CE303A96D}"/>
              </a:ext>
            </a:extLst>
          </p:cNvPr>
          <p:cNvSpPr>
            <a:spLocks noGrp="1"/>
          </p:cNvSpPr>
          <p:nvPr>
            <p:ph type="dt" sz="half" idx="10"/>
          </p:nvPr>
        </p:nvSpPr>
        <p:spPr/>
        <p:txBody>
          <a:bodyPr/>
          <a:lstStyle/>
          <a:p>
            <a:fld id="{3F131D4B-84D9-4953-B35C-0FB2950D981B}" type="datetime1">
              <a:rPr lang="fr-FR" smtClean="0"/>
              <a:t>09/05/2022</a:t>
            </a:fld>
            <a:endParaRPr lang="fr-FR"/>
          </a:p>
        </p:txBody>
      </p:sp>
      <p:sp>
        <p:nvSpPr>
          <p:cNvPr id="5" name="Espace réservé du pied de page 4">
            <a:extLst>
              <a:ext uri="{FF2B5EF4-FFF2-40B4-BE49-F238E27FC236}">
                <a16:creationId xmlns:a16="http://schemas.microsoft.com/office/drawing/2014/main" id="{1364F242-2F9A-69D1-5119-53BED2251F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3DCF54-3A2B-F510-3E29-8B0C088E7392}"/>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12141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899C18-9E99-9DFF-45C5-7149ACD770F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21E0BF6-D3B7-5943-55E5-E280429025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3A97F4A-7A52-3D98-CD5E-78C5C9E02223}"/>
              </a:ext>
            </a:extLst>
          </p:cNvPr>
          <p:cNvSpPr>
            <a:spLocks noGrp="1"/>
          </p:cNvSpPr>
          <p:nvPr>
            <p:ph type="dt" sz="half" idx="10"/>
          </p:nvPr>
        </p:nvSpPr>
        <p:spPr/>
        <p:txBody>
          <a:bodyPr/>
          <a:lstStyle/>
          <a:p>
            <a:fld id="{655BE140-91BB-45B2-B9C9-0556341EAB1E}" type="datetime1">
              <a:rPr lang="fr-FR" smtClean="0"/>
              <a:t>09/05/2022</a:t>
            </a:fld>
            <a:endParaRPr lang="fr-FR"/>
          </a:p>
        </p:txBody>
      </p:sp>
      <p:sp>
        <p:nvSpPr>
          <p:cNvPr id="5" name="Espace réservé du pied de page 4">
            <a:extLst>
              <a:ext uri="{FF2B5EF4-FFF2-40B4-BE49-F238E27FC236}">
                <a16:creationId xmlns:a16="http://schemas.microsoft.com/office/drawing/2014/main" id="{AE446BE4-13BC-E713-3E62-83879C83AC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874B44-1420-FBFB-F488-F92C75C2AEC9}"/>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94530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A9DF26-CEA5-A005-05F9-A022A33C21C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A6A9F9-0DB6-AE91-F8A4-0650AE3A00B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2BAF094-3C51-5A1E-9416-D58F2E99A69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0544EBF-FD88-D281-93D5-AE456E5B1C73}"/>
              </a:ext>
            </a:extLst>
          </p:cNvPr>
          <p:cNvSpPr>
            <a:spLocks noGrp="1"/>
          </p:cNvSpPr>
          <p:nvPr>
            <p:ph type="dt" sz="half" idx="10"/>
          </p:nvPr>
        </p:nvSpPr>
        <p:spPr/>
        <p:txBody>
          <a:bodyPr/>
          <a:lstStyle/>
          <a:p>
            <a:fld id="{3924FE89-47B6-46F8-9963-643233B71868}" type="datetime1">
              <a:rPr lang="fr-FR" smtClean="0"/>
              <a:t>09/05/2022</a:t>
            </a:fld>
            <a:endParaRPr lang="fr-FR"/>
          </a:p>
        </p:txBody>
      </p:sp>
      <p:sp>
        <p:nvSpPr>
          <p:cNvPr id="6" name="Espace réservé du pied de page 5">
            <a:extLst>
              <a:ext uri="{FF2B5EF4-FFF2-40B4-BE49-F238E27FC236}">
                <a16:creationId xmlns:a16="http://schemas.microsoft.com/office/drawing/2014/main" id="{E072CDC9-D3B2-CF8E-E898-33EC9FD4968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7D54813-F9A5-7BA6-6051-A23426AFF313}"/>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57170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F87091-718E-25E5-CA55-3C971E6556D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4869530-B425-740B-EC06-FE89AA15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EC1D006-2ED4-DAE8-8A92-57088898113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8FF7E74-CBBE-3192-B101-B46B7860E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872FCD9-5A64-BD32-96A9-B094E769747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1AD5508-6C63-84BA-C049-87E5C7F36318}"/>
              </a:ext>
            </a:extLst>
          </p:cNvPr>
          <p:cNvSpPr>
            <a:spLocks noGrp="1"/>
          </p:cNvSpPr>
          <p:nvPr>
            <p:ph type="dt" sz="half" idx="10"/>
          </p:nvPr>
        </p:nvSpPr>
        <p:spPr/>
        <p:txBody>
          <a:bodyPr/>
          <a:lstStyle/>
          <a:p>
            <a:fld id="{8FB04588-DD7C-441D-B5D8-A91C81386DA5}" type="datetime1">
              <a:rPr lang="fr-FR" smtClean="0"/>
              <a:t>09/05/2022</a:t>
            </a:fld>
            <a:endParaRPr lang="fr-FR"/>
          </a:p>
        </p:txBody>
      </p:sp>
      <p:sp>
        <p:nvSpPr>
          <p:cNvPr id="8" name="Espace réservé du pied de page 7">
            <a:extLst>
              <a:ext uri="{FF2B5EF4-FFF2-40B4-BE49-F238E27FC236}">
                <a16:creationId xmlns:a16="http://schemas.microsoft.com/office/drawing/2014/main" id="{5CCB6018-319D-ED8B-FCB6-517C8AC28EB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FC99D0F-CF1E-2C9D-72B6-40A810EEB495}"/>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1900792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8F44E8-4064-CE3B-6C67-18088402247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5A5021D-F6C6-FD6E-366B-6C59851C747F}"/>
              </a:ext>
            </a:extLst>
          </p:cNvPr>
          <p:cNvSpPr>
            <a:spLocks noGrp="1"/>
          </p:cNvSpPr>
          <p:nvPr>
            <p:ph type="dt" sz="half" idx="10"/>
          </p:nvPr>
        </p:nvSpPr>
        <p:spPr/>
        <p:txBody>
          <a:bodyPr/>
          <a:lstStyle/>
          <a:p>
            <a:fld id="{5E7BC588-8874-4337-8677-AA9B2877C2FB}" type="datetime1">
              <a:rPr lang="fr-FR" smtClean="0"/>
              <a:t>09/05/2022</a:t>
            </a:fld>
            <a:endParaRPr lang="fr-FR"/>
          </a:p>
        </p:txBody>
      </p:sp>
      <p:sp>
        <p:nvSpPr>
          <p:cNvPr id="4" name="Espace réservé du pied de page 3">
            <a:extLst>
              <a:ext uri="{FF2B5EF4-FFF2-40B4-BE49-F238E27FC236}">
                <a16:creationId xmlns:a16="http://schemas.microsoft.com/office/drawing/2014/main" id="{3E3D85D5-5A25-3F8B-7267-FE26C048E75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E2561A2-EEEF-B475-E852-EC4AE8196F0B}"/>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11379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D467F6B-34A7-2D82-51B0-CD4FF00837AA}"/>
              </a:ext>
            </a:extLst>
          </p:cNvPr>
          <p:cNvSpPr>
            <a:spLocks noGrp="1"/>
          </p:cNvSpPr>
          <p:nvPr>
            <p:ph type="dt" sz="half" idx="10"/>
          </p:nvPr>
        </p:nvSpPr>
        <p:spPr/>
        <p:txBody>
          <a:bodyPr/>
          <a:lstStyle/>
          <a:p>
            <a:fld id="{4AAC01B5-7FCF-4CE4-B48A-BC8E4AA16AF3}" type="datetime1">
              <a:rPr lang="fr-FR" smtClean="0"/>
              <a:t>09/05/2022</a:t>
            </a:fld>
            <a:endParaRPr lang="fr-FR"/>
          </a:p>
        </p:txBody>
      </p:sp>
      <p:sp>
        <p:nvSpPr>
          <p:cNvPr id="3" name="Espace réservé du pied de page 2">
            <a:extLst>
              <a:ext uri="{FF2B5EF4-FFF2-40B4-BE49-F238E27FC236}">
                <a16:creationId xmlns:a16="http://schemas.microsoft.com/office/drawing/2014/main" id="{EF233084-D970-0331-0243-4D0043F0F5D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3CD0FFF-96A5-F163-EC00-51862A64A266}"/>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92011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57FFD6-C485-1641-AD62-7D1F8B8FD2A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F33FCA7-05A6-6A15-78E4-CA4EDB60B9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4A78F10-B0A4-9A27-468D-75ECFF7199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5693357-9F73-F362-AF10-E7EE63B39AAE}"/>
              </a:ext>
            </a:extLst>
          </p:cNvPr>
          <p:cNvSpPr>
            <a:spLocks noGrp="1"/>
          </p:cNvSpPr>
          <p:nvPr>
            <p:ph type="dt" sz="half" idx="10"/>
          </p:nvPr>
        </p:nvSpPr>
        <p:spPr/>
        <p:txBody>
          <a:bodyPr/>
          <a:lstStyle/>
          <a:p>
            <a:fld id="{F339E27E-71D9-4317-82BC-53F14EA021D1}" type="datetime1">
              <a:rPr lang="fr-FR" smtClean="0"/>
              <a:t>09/05/2022</a:t>
            </a:fld>
            <a:endParaRPr lang="fr-FR"/>
          </a:p>
        </p:txBody>
      </p:sp>
      <p:sp>
        <p:nvSpPr>
          <p:cNvPr id="6" name="Espace réservé du pied de page 5">
            <a:extLst>
              <a:ext uri="{FF2B5EF4-FFF2-40B4-BE49-F238E27FC236}">
                <a16:creationId xmlns:a16="http://schemas.microsoft.com/office/drawing/2014/main" id="{58BE1586-C909-DC4A-ED6E-B21B18CC169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E29E39E-47DC-B192-A236-3A5DBDF94D18}"/>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397933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FF017C-7543-53BC-CA62-9C4FBE5046D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907B7E7-4D77-FC94-C330-BDDDC77087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197E862-9838-2A8B-E65B-0E3BD715FC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4653E3B-7E35-5DFE-773C-1EB32376AAFC}"/>
              </a:ext>
            </a:extLst>
          </p:cNvPr>
          <p:cNvSpPr>
            <a:spLocks noGrp="1"/>
          </p:cNvSpPr>
          <p:nvPr>
            <p:ph type="dt" sz="half" idx="10"/>
          </p:nvPr>
        </p:nvSpPr>
        <p:spPr/>
        <p:txBody>
          <a:bodyPr/>
          <a:lstStyle/>
          <a:p>
            <a:fld id="{23CEE812-EF10-4C7D-B99E-1509003DD91D}" type="datetime1">
              <a:rPr lang="fr-FR" smtClean="0"/>
              <a:t>09/05/2022</a:t>
            </a:fld>
            <a:endParaRPr lang="fr-FR"/>
          </a:p>
        </p:txBody>
      </p:sp>
      <p:sp>
        <p:nvSpPr>
          <p:cNvPr id="6" name="Espace réservé du pied de page 5">
            <a:extLst>
              <a:ext uri="{FF2B5EF4-FFF2-40B4-BE49-F238E27FC236}">
                <a16:creationId xmlns:a16="http://schemas.microsoft.com/office/drawing/2014/main" id="{BD8131AB-5F9F-0ACC-FADD-DD59BE4CC2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5234B5-9C0B-196B-F6B6-E78EFE759648}"/>
              </a:ext>
            </a:extLst>
          </p:cNvPr>
          <p:cNvSpPr>
            <a:spLocks noGrp="1"/>
          </p:cNvSpPr>
          <p:nvPr>
            <p:ph type="sldNum" sz="quarter" idx="12"/>
          </p:nvPr>
        </p:nvSpPr>
        <p:spPr/>
        <p:txBody>
          <a:bodyPr/>
          <a:lstStyle/>
          <a:p>
            <a:fld id="{7C2F0EDB-C6EC-4215-8721-5B41C7640BA9}" type="slidenum">
              <a:rPr lang="fr-FR" smtClean="0"/>
              <a:t>‹N°›</a:t>
            </a:fld>
            <a:endParaRPr lang="fr-FR"/>
          </a:p>
        </p:txBody>
      </p:sp>
    </p:spTree>
    <p:extLst>
      <p:ext uri="{BB962C8B-B14F-4D97-AF65-F5344CB8AC3E}">
        <p14:creationId xmlns:p14="http://schemas.microsoft.com/office/powerpoint/2010/main" val="2574340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F8310EB-A3BA-1E89-996A-8E9682DD4C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30F4A5F-C610-737D-C7B2-0731E30A74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3F97D7D-649E-9D3F-CC2C-CCC2999D9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213B1-13CD-4D00-8478-FDF310DEE74C}" type="datetime1">
              <a:rPr lang="fr-FR" smtClean="0"/>
              <a:t>09/05/2022</a:t>
            </a:fld>
            <a:endParaRPr lang="fr-FR"/>
          </a:p>
        </p:txBody>
      </p:sp>
      <p:sp>
        <p:nvSpPr>
          <p:cNvPr id="5" name="Espace réservé du pied de page 4">
            <a:extLst>
              <a:ext uri="{FF2B5EF4-FFF2-40B4-BE49-F238E27FC236}">
                <a16:creationId xmlns:a16="http://schemas.microsoft.com/office/drawing/2014/main" id="{650220AB-E984-8409-5337-0E8FD0D6B0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E527D20-4A71-1E6C-EC0F-4AABD9B466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0EDB-C6EC-4215-8721-5B41C7640BA9}" type="slidenum">
              <a:rPr lang="fr-FR" smtClean="0"/>
              <a:t>‹N°›</a:t>
            </a:fld>
            <a:endParaRPr lang="fr-FR"/>
          </a:p>
        </p:txBody>
      </p:sp>
    </p:spTree>
    <p:extLst>
      <p:ext uri="{BB962C8B-B14F-4D97-AF65-F5344CB8AC3E}">
        <p14:creationId xmlns:p14="http://schemas.microsoft.com/office/powerpoint/2010/main" val="273580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B1B8580-DA31-5FA9-6600-FE64EDF87BDA}"/>
              </a:ext>
            </a:extLst>
          </p:cNvPr>
          <p:cNvSpPr>
            <a:spLocks noChangeArrowheads="1"/>
          </p:cNvSpPr>
          <p:nvPr/>
        </p:nvSpPr>
        <p:spPr bwMode="auto">
          <a:xfrm>
            <a:off x="0" y="0"/>
            <a:ext cx="12195175" cy="4117976"/>
          </a:xfrm>
          <a:prstGeom prst="rect">
            <a:avLst/>
          </a:prstGeom>
          <a:solidFill>
            <a:schemeClr val="accent2">
              <a:alpha val="70000"/>
            </a:schemeClr>
          </a:solidFill>
          <a:ln>
            <a:noFill/>
          </a:ln>
          <a:effectLst/>
        </p:spPr>
        <p:txBody>
          <a:bodyPr vert="horz" wrap="square" lIns="36576" tIns="36576" rIns="36576" bIns="36576" numCol="1" anchor="t" anchorCtr="0" compatLnSpc="1">
            <a:prstTxWarp prst="textNoShape">
              <a:avLst/>
            </a:prstTxWarp>
          </a:bodyPr>
          <a:lstStyle/>
          <a:p>
            <a:endParaRPr lang="fr-FR"/>
          </a:p>
        </p:txBody>
      </p:sp>
      <p:sp>
        <p:nvSpPr>
          <p:cNvPr id="5" name="AutoShape 3">
            <a:extLst>
              <a:ext uri="{FF2B5EF4-FFF2-40B4-BE49-F238E27FC236}">
                <a16:creationId xmlns:a16="http://schemas.microsoft.com/office/drawing/2014/main" id="{37EE68F3-A77E-661A-8EF8-BE422612D2D3}"/>
              </a:ext>
            </a:extLst>
          </p:cNvPr>
          <p:cNvSpPr>
            <a:spLocks noChangeArrowheads="1"/>
          </p:cNvSpPr>
          <p:nvPr/>
        </p:nvSpPr>
        <p:spPr bwMode="auto">
          <a:xfrm rot="2447291">
            <a:off x="8134653" y="-2255068"/>
            <a:ext cx="6717654" cy="3972234"/>
          </a:xfrm>
          <a:prstGeom prst="triangle">
            <a:avLst>
              <a:gd name="adj" fmla="val 50000"/>
            </a:avLst>
          </a:prstGeom>
          <a:solidFill>
            <a:srgbClr val="FFFFFF"/>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endParaRPr lang="fr-FR"/>
          </a:p>
        </p:txBody>
      </p:sp>
      <p:pic>
        <p:nvPicPr>
          <p:cNvPr id="1028" name="Picture 4">
            <a:extLst>
              <a:ext uri="{FF2B5EF4-FFF2-40B4-BE49-F238E27FC236}">
                <a16:creationId xmlns:a16="http://schemas.microsoft.com/office/drawing/2014/main" id="{857180CA-7E17-9475-E6EF-E630DEE260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5136"/>
          <a:stretch/>
        </p:blipFill>
        <p:spPr bwMode="auto">
          <a:xfrm>
            <a:off x="10197010" y="341314"/>
            <a:ext cx="1905017" cy="8683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9" name="Picture 5" descr="Foule, De L'Homme, Silhouettes">
            <a:extLst>
              <a:ext uri="{FF2B5EF4-FFF2-40B4-BE49-F238E27FC236}">
                <a16:creationId xmlns:a16="http://schemas.microsoft.com/office/drawing/2014/main" id="{572CA468-8411-DF10-860E-C7AD7CA7519B}"/>
              </a:ext>
            </a:extLst>
          </p:cNvPr>
          <p:cNvPicPr>
            <a:picLocks noChangeAspect="1" noChangeArrowheads="1"/>
          </p:cNvPicPr>
          <p:nvPr/>
        </p:nvPicPr>
        <p:blipFill>
          <a:blip r:embed="rId3">
            <a:lum bright="40000" contrast="-20000"/>
            <a:extLst>
              <a:ext uri="{28A0092B-C50C-407E-A947-70E740481C1C}">
                <a14:useLocalDpi xmlns:a14="http://schemas.microsoft.com/office/drawing/2010/main" val="0"/>
              </a:ext>
            </a:extLst>
          </a:blip>
          <a:srcRect t="51073"/>
          <a:stretch>
            <a:fillRect/>
          </a:stretch>
        </p:blipFill>
        <p:spPr bwMode="auto">
          <a:xfrm>
            <a:off x="7244277" y="2579688"/>
            <a:ext cx="485775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Rectangle 6">
            <a:extLst>
              <a:ext uri="{FF2B5EF4-FFF2-40B4-BE49-F238E27FC236}">
                <a16:creationId xmlns:a16="http://schemas.microsoft.com/office/drawing/2014/main" id="{C97DAAF8-1586-F77B-487D-AAA38D49C641}"/>
              </a:ext>
            </a:extLst>
          </p:cNvPr>
          <p:cNvSpPr>
            <a:spLocks noChangeArrowheads="1"/>
          </p:cNvSpPr>
          <p:nvPr/>
        </p:nvSpPr>
        <p:spPr bwMode="auto">
          <a:xfrm>
            <a:off x="590720" y="1358971"/>
            <a:ext cx="8239125" cy="17367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6000" b="1" i="0" u="none" strike="noStrike" cap="none" normalizeH="0" baseline="0" dirty="0">
                <a:ln>
                  <a:noFill/>
                </a:ln>
                <a:solidFill>
                  <a:srgbClr val="FFFFFF"/>
                </a:solidFill>
                <a:effectLst/>
                <a:latin typeface="Calibri" panose="020F0502020204030204" pitchFamily="34" charset="0"/>
              </a:rPr>
              <a:t>GUIDE DU DÉTACHEMENT</a:t>
            </a:r>
            <a:endParaRPr kumimoji="0" lang="fr-FR" altLang="fr-FR" sz="2400" b="0" i="0" u="none" strike="noStrike" cap="none" normalizeH="0" baseline="0" dirty="0">
              <a:ln>
                <a:noFill/>
              </a:ln>
              <a:solidFill>
                <a:schemeClr val="tx1"/>
              </a:solidFill>
              <a:effectLst/>
              <a:latin typeface="Arial" panose="020B0604020202020204" pitchFamily="34" charset="0"/>
            </a:endParaRPr>
          </a:p>
        </p:txBody>
      </p:sp>
      <p:sp>
        <p:nvSpPr>
          <p:cNvPr id="7" name="AutoShape 7">
            <a:extLst>
              <a:ext uri="{FF2B5EF4-FFF2-40B4-BE49-F238E27FC236}">
                <a16:creationId xmlns:a16="http://schemas.microsoft.com/office/drawing/2014/main" id="{A1957A13-B4F8-0438-CD48-2B51A500CCF4}"/>
              </a:ext>
            </a:extLst>
          </p:cNvPr>
          <p:cNvSpPr>
            <a:spLocks noChangeArrowheads="1"/>
          </p:cNvSpPr>
          <p:nvPr/>
        </p:nvSpPr>
        <p:spPr bwMode="auto">
          <a:xfrm>
            <a:off x="590720" y="4772027"/>
            <a:ext cx="1908175" cy="936625"/>
          </a:xfrm>
          <a:prstGeom prst="wedgeEllipseCallout">
            <a:avLst>
              <a:gd name="adj1" fmla="val 14921"/>
              <a:gd name="adj2" fmla="val 67880"/>
            </a:avLst>
          </a:prstGeom>
          <a:solidFill>
            <a:srgbClr val="DCE6F2">
              <a:alpha val="80000"/>
            </a:srgbClr>
          </a:solidFill>
          <a:ln>
            <a:noFill/>
          </a:ln>
          <a:effectLst/>
          <a:extLst>
            <a:ext uri="{91240B29-F687-4F45-9708-019B960494DF}">
              <a14:hiddenLine xmlns:a14="http://schemas.microsoft.com/office/drawing/2010/main" w="9525" algn="in">
                <a:solidFill>
                  <a:srgbClr val="000000"/>
                </a:solidFill>
                <a:round/>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000000"/>
                </a:solidFill>
                <a:effectLst/>
                <a:latin typeface="Calibri" panose="020F0502020204030204" pitchFamily="34" charset="0"/>
              </a:rPr>
              <a:t>Principes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AutoShape 8">
            <a:extLst>
              <a:ext uri="{FF2B5EF4-FFF2-40B4-BE49-F238E27FC236}">
                <a16:creationId xmlns:a16="http://schemas.microsoft.com/office/drawing/2014/main" id="{DBF7B44E-B113-A760-3A09-2659ADC772C6}"/>
              </a:ext>
            </a:extLst>
          </p:cNvPr>
          <p:cNvSpPr>
            <a:spLocks noChangeArrowheads="1"/>
          </p:cNvSpPr>
          <p:nvPr/>
        </p:nvSpPr>
        <p:spPr bwMode="auto">
          <a:xfrm>
            <a:off x="3960982" y="4344989"/>
            <a:ext cx="1498600" cy="755650"/>
          </a:xfrm>
          <a:prstGeom prst="wedgeEllipseCallout">
            <a:avLst>
              <a:gd name="adj1" fmla="val 64759"/>
              <a:gd name="adj2" fmla="val 16995"/>
            </a:avLst>
          </a:prstGeom>
          <a:solidFill>
            <a:srgbClr val="C2E49C">
              <a:alpha val="70000"/>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a:ln>
                  <a:noFill/>
                </a:ln>
                <a:solidFill>
                  <a:srgbClr val="000000"/>
                </a:solidFill>
                <a:effectLst/>
                <a:latin typeface="Calibri" panose="020F0502020204030204" pitchFamily="34" charset="0"/>
              </a:rPr>
              <a:t>Procédure</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9" name="AutoShape 9">
            <a:extLst>
              <a:ext uri="{FF2B5EF4-FFF2-40B4-BE49-F238E27FC236}">
                <a16:creationId xmlns:a16="http://schemas.microsoft.com/office/drawing/2014/main" id="{77C5794A-05EF-B23D-8BBD-F11D83597522}"/>
              </a:ext>
            </a:extLst>
          </p:cNvPr>
          <p:cNvSpPr>
            <a:spLocks noChangeArrowheads="1"/>
          </p:cNvSpPr>
          <p:nvPr/>
        </p:nvSpPr>
        <p:spPr bwMode="auto">
          <a:xfrm>
            <a:off x="2676525" y="5708652"/>
            <a:ext cx="2562225" cy="936625"/>
          </a:xfrm>
          <a:prstGeom prst="wedgeEllipseCallout">
            <a:avLst>
              <a:gd name="adj1" fmla="val 25718"/>
              <a:gd name="adj2" fmla="val -70884"/>
            </a:avLst>
          </a:prstGeom>
          <a:solidFill>
            <a:srgbClr val="F43A00">
              <a:alpha val="39999"/>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000000"/>
                </a:solidFill>
                <a:effectLst/>
                <a:latin typeface="Calibri" panose="020F0502020204030204" pitchFamily="34" charset="0"/>
              </a:rPr>
              <a:t>Situation administrative de l’agent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0" name="AutoShape 10">
            <a:extLst>
              <a:ext uri="{FF2B5EF4-FFF2-40B4-BE49-F238E27FC236}">
                <a16:creationId xmlns:a16="http://schemas.microsoft.com/office/drawing/2014/main" id="{057F1793-29E5-A569-08C1-1AD0C395C3AC}"/>
              </a:ext>
            </a:extLst>
          </p:cNvPr>
          <p:cNvSpPr>
            <a:spLocks noChangeArrowheads="1"/>
          </p:cNvSpPr>
          <p:nvPr/>
        </p:nvSpPr>
        <p:spPr bwMode="auto">
          <a:xfrm rot="-334159">
            <a:off x="6454521" y="4904513"/>
            <a:ext cx="1721423" cy="722312"/>
          </a:xfrm>
          <a:prstGeom prst="wedgeEllipseCallout">
            <a:avLst>
              <a:gd name="adj1" fmla="val -28611"/>
              <a:gd name="adj2" fmla="val 56301"/>
            </a:avLst>
          </a:prstGeom>
          <a:solidFill>
            <a:srgbClr val="33CCFF">
              <a:alpha val="60001"/>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dirty="0">
                <a:solidFill>
                  <a:srgbClr val="000000"/>
                </a:solidFill>
                <a:latin typeface="Calibri" panose="020F0502020204030204" pitchFamily="34" charset="0"/>
              </a:rPr>
              <a:t>Réintégration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AutoShape 11">
            <a:extLst>
              <a:ext uri="{FF2B5EF4-FFF2-40B4-BE49-F238E27FC236}">
                <a16:creationId xmlns:a16="http://schemas.microsoft.com/office/drawing/2014/main" id="{1E4C7565-71ED-06F6-3090-2E5867F3224B}"/>
              </a:ext>
            </a:extLst>
          </p:cNvPr>
          <p:cNvSpPr>
            <a:spLocks noChangeArrowheads="1"/>
          </p:cNvSpPr>
          <p:nvPr/>
        </p:nvSpPr>
        <p:spPr bwMode="auto">
          <a:xfrm rot="239995">
            <a:off x="8422118" y="5498613"/>
            <a:ext cx="2119857" cy="956385"/>
          </a:xfrm>
          <a:prstGeom prst="wedgeEllipseCallout">
            <a:avLst>
              <a:gd name="adj1" fmla="val -51417"/>
              <a:gd name="adj2" fmla="val -25972"/>
            </a:avLst>
          </a:prstGeom>
          <a:solidFill>
            <a:srgbClr val="FFCCCC">
              <a:alpha val="80000"/>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dirty="0">
                <a:solidFill>
                  <a:srgbClr val="000000"/>
                </a:solidFill>
                <a:latin typeface="Calibri" panose="020F0502020204030204" pitchFamily="34" charset="0"/>
              </a:rPr>
              <a:t>Intégration après détachement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AutoShape 12">
            <a:extLst>
              <a:ext uri="{FF2B5EF4-FFF2-40B4-BE49-F238E27FC236}">
                <a16:creationId xmlns:a16="http://schemas.microsoft.com/office/drawing/2014/main" id="{47DDBC0E-36D1-0097-E7CA-665C4C9AC23A}"/>
              </a:ext>
            </a:extLst>
          </p:cNvPr>
          <p:cNvSpPr>
            <a:spLocks noChangeArrowheads="1"/>
          </p:cNvSpPr>
          <p:nvPr/>
        </p:nvSpPr>
        <p:spPr bwMode="auto">
          <a:xfrm rot="317671" flipH="1">
            <a:off x="9741050" y="4495520"/>
            <a:ext cx="1827213" cy="800100"/>
          </a:xfrm>
          <a:prstGeom prst="wedgeEllipseCallout">
            <a:avLst>
              <a:gd name="adj1" fmla="val 37704"/>
              <a:gd name="adj2" fmla="val 46991"/>
            </a:avLst>
          </a:prstGeom>
          <a:solidFill>
            <a:srgbClr val="CC0066">
              <a:alpha val="50000"/>
            </a:srgbClr>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dirty="0">
                <a:solidFill>
                  <a:srgbClr val="000000"/>
                </a:solidFill>
                <a:latin typeface="Calibri" panose="020F0502020204030204" pitchFamily="34" charset="0"/>
              </a:rPr>
              <a:t>Détachement d’office</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 name="Espace réservé du numéro de diapositive 1">
            <a:extLst>
              <a:ext uri="{FF2B5EF4-FFF2-40B4-BE49-F238E27FC236}">
                <a16:creationId xmlns:a16="http://schemas.microsoft.com/office/drawing/2014/main" id="{7C19D9A2-A873-4D53-9C3B-90E16A094ADA}"/>
              </a:ext>
            </a:extLst>
          </p:cNvPr>
          <p:cNvSpPr>
            <a:spLocks noGrp="1"/>
          </p:cNvSpPr>
          <p:nvPr>
            <p:ph type="sldNum" sz="quarter" idx="12"/>
          </p:nvPr>
        </p:nvSpPr>
        <p:spPr/>
        <p:txBody>
          <a:bodyPr/>
          <a:lstStyle/>
          <a:p>
            <a:fld id="{7C2F0EDB-C6EC-4215-8721-5B41C7640BA9}" type="slidenum">
              <a:rPr lang="fr-FR" smtClean="0"/>
              <a:t>1</a:t>
            </a:fld>
            <a:endParaRPr lang="fr-FR"/>
          </a:p>
        </p:txBody>
      </p:sp>
    </p:spTree>
    <p:extLst>
      <p:ext uri="{BB962C8B-B14F-4D97-AF65-F5344CB8AC3E}">
        <p14:creationId xmlns:p14="http://schemas.microsoft.com/office/powerpoint/2010/main" val="3850333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4" y="1322111"/>
            <a:ext cx="10639425" cy="4825808"/>
          </a:xfrm>
          <a:prstGeom prst="rect">
            <a:avLst/>
          </a:prstGeom>
          <a:noFill/>
        </p:spPr>
        <p:txBody>
          <a:bodyPr wrap="square">
            <a:spAutoFit/>
          </a:bodyPr>
          <a:lstStyle/>
          <a:p>
            <a:pPr>
              <a:lnSpc>
                <a:spcPct val="107000"/>
              </a:lnSpc>
              <a:spcAft>
                <a:spcPts val="800"/>
              </a:spcAft>
            </a:pPr>
            <a:r>
              <a:rPr lang="fr-FR" sz="1400" b="1" cap="small" dirty="0">
                <a:effectLst/>
                <a:latin typeface="Calibri" panose="020F0502020204030204" pitchFamily="34" charset="0"/>
                <a:ea typeface="Calibri" panose="020F0502020204030204" pitchFamily="34" charset="0"/>
                <a:cs typeface="Times New Roman" panose="02020603050405020304" pitchFamily="18" charset="0"/>
              </a:rPr>
              <a:t>II. LA PROCÉDURE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La demande de détachement</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Tout détachement est prononcé sur demande du fonctionnaire. Le renouvellement du détachement est prononcé suivant la même procédure que le détachement initial. Par conséquent, un détachement prononcé d’office, </a:t>
            </a:r>
            <a:r>
              <a:rPr lang="fr-FR" sz="1200" b="1" dirty="0">
                <a:effectLst/>
                <a:latin typeface="Calibri" panose="020F0502020204030204" pitchFamily="34" charset="0"/>
                <a:ea typeface="Calibri" panose="020F0502020204030204" pitchFamily="34" charset="0"/>
                <a:cs typeface="Calibri" panose="020F0502020204030204" pitchFamily="34" charset="0"/>
              </a:rPr>
              <a:t>sans demande formulée par l’agent, est illégale.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fr-FR" sz="1200" dirty="0">
                <a:effectLst/>
                <a:latin typeface="Calibri" panose="020F0502020204030204" pitchFamily="34" charset="0"/>
                <a:ea typeface="Calibri" panose="020F0502020204030204" pitchFamily="34" charset="0"/>
                <a:cs typeface="Calibri" panose="020F0502020204030204" pitchFamily="34" charset="0"/>
              </a:rPr>
              <a:t>Il convient que la demande de l’agent précise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Wingdings" panose="05000000000000000000" pitchFamily="2" charset="2"/>
              <a:buChar char=""/>
            </a:pPr>
            <a:r>
              <a:rPr lang="fr-FR" sz="1200" dirty="0">
                <a:latin typeface="Calibri" panose="020F0502020204030204" pitchFamily="34" charset="0"/>
                <a:cs typeface="Calibri" panose="020F0502020204030204" pitchFamily="34" charset="0"/>
              </a:rPr>
              <a:t>La nature du détachement,</a:t>
            </a:r>
          </a:p>
          <a:p>
            <a:pPr marL="342900" indent="-342900" algn="just">
              <a:lnSpc>
                <a:spcPct val="107000"/>
              </a:lnSpc>
              <a:buFont typeface="Wingdings" panose="05000000000000000000" pitchFamily="2" charset="2"/>
              <a:buChar char=""/>
            </a:pPr>
            <a:r>
              <a:rPr lang="fr-FR" sz="1200" dirty="0">
                <a:latin typeface="Calibri" panose="020F0502020204030204" pitchFamily="34" charset="0"/>
                <a:cs typeface="Calibri" panose="020F0502020204030204" pitchFamily="34" charset="0"/>
              </a:rPr>
              <a:t>La durée du détachement,</a:t>
            </a:r>
          </a:p>
          <a:p>
            <a:pPr marL="342900" indent="-342900" algn="just">
              <a:lnSpc>
                <a:spcPct val="107000"/>
              </a:lnSpc>
              <a:buFont typeface="Wingdings" panose="05000000000000000000" pitchFamily="2" charset="2"/>
              <a:buChar char=""/>
            </a:pPr>
            <a:r>
              <a:rPr lang="fr-FR" sz="1200" dirty="0">
                <a:latin typeface="Calibri" panose="020F0502020204030204" pitchFamily="34" charset="0"/>
                <a:cs typeface="Calibri" panose="020F0502020204030204" pitchFamily="34" charset="0"/>
              </a:rPr>
              <a:t>L’administration ou l’organisme d’accueil</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Le grade d’accueil, l’emploi ou les fonctions envisagées,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La date de début du détachement souhaitée </a:t>
            </a:r>
            <a:r>
              <a:rPr lang="fr-FR" sz="1200" b="1" dirty="0">
                <a:effectLst/>
                <a:latin typeface="Calibri" panose="020F0502020204030204" pitchFamily="34" charset="0"/>
                <a:ea typeface="Calibri" panose="020F0502020204030204" pitchFamily="34" charset="0"/>
                <a:cs typeface="Calibri" panose="020F0502020204030204" pitchFamily="34" charset="0"/>
              </a:rPr>
              <a:t>(préavis de 3 mois)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200"/>
              </a:spcAft>
            </a:pPr>
            <a:r>
              <a:rPr lang="fr-FR" sz="1200" b="1" dirty="0">
                <a:solidFill>
                  <a:srgbClr val="CC3399"/>
                </a:solidFill>
                <a:effectLst/>
                <a:latin typeface="Calibri" panose="020F0502020204030204" pitchFamily="34" charset="0"/>
                <a:ea typeface="Calibri" panose="020F0502020204030204" pitchFamily="34" charset="0"/>
                <a:cs typeface="Calibri" panose="020F0502020204030204" pitchFamily="34" charset="0"/>
              </a:rPr>
              <a:t>Seule exception </a:t>
            </a:r>
            <a:r>
              <a:rPr lang="fr-FR" sz="1200" dirty="0">
                <a:solidFill>
                  <a:srgbClr val="CC3399"/>
                </a:solidFill>
                <a:effectLst/>
                <a:latin typeface="Calibri" panose="020F0502020204030204" pitchFamily="34" charset="0"/>
                <a:ea typeface="Calibri" panose="020F0502020204030204" pitchFamily="34" charset="0"/>
                <a:cs typeface="Calibri" panose="020F0502020204030204" pitchFamily="34" charset="0"/>
              </a:rPr>
              <a:t>:</a:t>
            </a:r>
            <a:r>
              <a:rPr lang="fr-FR" sz="1200" dirty="0">
                <a:effectLst/>
                <a:latin typeface="Calibri" panose="020F0502020204030204" pitchFamily="34" charset="0"/>
                <a:ea typeface="Calibri" panose="020F0502020204030204" pitchFamily="34" charset="0"/>
                <a:cs typeface="Calibri" panose="020F0502020204030204" pitchFamily="34" charset="0"/>
              </a:rPr>
              <a:t> le détachement d’office en cas de transfert d’une activité d’une personne morale de droit public à un établissement public gérant un SPIC ou une personne morale de droit privé. </a:t>
            </a:r>
            <a:r>
              <a:rPr lang="fr-FR" sz="1200" b="1" dirty="0">
                <a:effectLst/>
                <a:latin typeface="Calibri" panose="020F0502020204030204" pitchFamily="34" charset="0"/>
                <a:ea typeface="Calibri" panose="020F0502020204030204" pitchFamily="34" charset="0"/>
                <a:cs typeface="Calibri" panose="020F0502020204030204" pitchFamily="34" charset="0"/>
              </a:rPr>
              <a:t>Ce type de détachement s’impose à l’agent.</a:t>
            </a:r>
          </a:p>
          <a:p>
            <a:pPr algn="just">
              <a:lnSpc>
                <a:spcPct val="107000"/>
              </a:lnSpc>
              <a:spcAft>
                <a:spcPts val="12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12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décision de l’autorité territoriale</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fr-FR" sz="1200" dirty="0">
                <a:effectLst/>
                <a:latin typeface="Calibri" panose="020F0502020204030204" pitchFamily="34" charset="0"/>
                <a:ea typeface="Calibri" panose="020F0502020204030204" pitchFamily="34" charset="0"/>
                <a:cs typeface="Calibri" panose="020F0502020204030204" pitchFamily="34" charset="0"/>
              </a:rPr>
              <a:t>L’administration d’origine peut exiger de l’agent qu’il respecte un délai maximal de 3 mois avant son détachement.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pPr>
            <a:r>
              <a:rPr lang="fr-FR" sz="1200" dirty="0">
                <a:effectLst/>
                <a:latin typeface="Calibri" panose="020F0502020204030204" pitchFamily="34" charset="0"/>
                <a:ea typeface="Calibri" panose="020F0502020204030204" pitchFamily="34" charset="0"/>
                <a:cs typeface="Calibri" panose="020F0502020204030204" pitchFamily="34" charset="0"/>
              </a:rPr>
              <a:t>Hormis pour un détachement de droit, l’administration d’origine ne peut s’opposer à la demande de détachement de l’un de ses fonctionnaires </a:t>
            </a:r>
            <a:r>
              <a:rPr lang="fr-FR" sz="1200" b="1" dirty="0">
                <a:effectLst/>
                <a:latin typeface="Calibri" panose="020F0502020204030204" pitchFamily="34" charset="0"/>
                <a:ea typeface="Calibri" panose="020F0502020204030204" pitchFamily="34" charset="0"/>
                <a:cs typeface="Calibri" panose="020F0502020204030204" pitchFamily="34" charset="0"/>
              </a:rPr>
              <a:t>qu’en raison de nécessités de service</a:t>
            </a:r>
            <a:r>
              <a:rPr lang="fr-FR" sz="1200" dirty="0">
                <a:effectLst/>
                <a:latin typeface="Calibri" panose="020F0502020204030204" pitchFamily="34" charset="0"/>
                <a:ea typeface="Calibri" panose="020F0502020204030204" pitchFamily="34" charset="0"/>
                <a:cs typeface="Calibri" panose="020F0502020204030204" pitchFamily="34" charset="0"/>
              </a:rPr>
              <a:t> ou, le cas échéant, d’un avis rendu par la Haute Autorité pour la Transparence de la Vie Publique (HATVP). </a:t>
            </a:r>
            <a:r>
              <a:rPr lang="fr-FR" sz="1200" b="1" dirty="0">
                <a:effectLst/>
                <a:latin typeface="Calibri" panose="020F0502020204030204" pitchFamily="34" charset="0"/>
                <a:ea typeface="Calibri" panose="020F0502020204030204" pitchFamily="34" charset="0"/>
                <a:cs typeface="Calibri" panose="020F0502020204030204" pitchFamily="34" charset="0"/>
              </a:rPr>
              <a:t>Néanmoins, le refus d’une demande de détachement doit rester exceptionnel.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3" y="216763"/>
            <a:ext cx="3095625" cy="707886"/>
          </a:xfrm>
          <a:prstGeom prst="rect">
            <a:avLst/>
          </a:prstGeom>
          <a:noFill/>
        </p:spPr>
        <p:txBody>
          <a:bodyPr wrap="square" rtlCol="0">
            <a:spAutoFit/>
          </a:bodyPr>
          <a:lstStyle/>
          <a:p>
            <a:pPr algn="ctr"/>
            <a:r>
              <a:rPr lang="fr-FR" sz="4000" b="1" dirty="0"/>
              <a:t>PROCÉDURE</a:t>
            </a:r>
          </a:p>
        </p:txBody>
      </p:sp>
      <p:sp>
        <p:nvSpPr>
          <p:cNvPr id="2" name="Espace réservé du numéro de diapositive 1">
            <a:extLst>
              <a:ext uri="{FF2B5EF4-FFF2-40B4-BE49-F238E27FC236}">
                <a16:creationId xmlns:a16="http://schemas.microsoft.com/office/drawing/2014/main" id="{22047114-668D-1CFB-2322-69463C7CC2A3}"/>
              </a:ext>
            </a:extLst>
          </p:cNvPr>
          <p:cNvSpPr>
            <a:spLocks noGrp="1"/>
          </p:cNvSpPr>
          <p:nvPr>
            <p:ph type="sldNum" sz="quarter" idx="12"/>
          </p:nvPr>
        </p:nvSpPr>
        <p:spPr/>
        <p:txBody>
          <a:bodyPr/>
          <a:lstStyle/>
          <a:p>
            <a:fld id="{7C2F0EDB-C6EC-4215-8721-5B41C7640BA9}" type="slidenum">
              <a:rPr lang="fr-FR" smtClean="0"/>
              <a:t>10</a:t>
            </a:fld>
            <a:endParaRPr lang="fr-FR"/>
          </a:p>
        </p:txBody>
      </p:sp>
    </p:spTree>
    <p:extLst>
      <p:ext uri="{BB962C8B-B14F-4D97-AF65-F5344CB8AC3E}">
        <p14:creationId xmlns:p14="http://schemas.microsoft.com/office/powerpoint/2010/main" val="1908023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4" y="1322111"/>
            <a:ext cx="10639425" cy="4490140"/>
          </a:xfrm>
          <a:prstGeom prst="rect">
            <a:avLst/>
          </a:prstGeom>
          <a:noFill/>
        </p:spPr>
        <p:txBody>
          <a:bodyPr wrap="square">
            <a:spAutoFit/>
          </a:bodyPr>
          <a:lstStyle/>
          <a:p>
            <a:pPr lvl="0">
              <a:lnSpc>
                <a:spcPct val="107000"/>
              </a:lnSpc>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La durée du détachement</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fr-FR" sz="1200" b="1" cap="small" dirty="0">
                <a:solidFill>
                  <a:srgbClr val="CC3399"/>
                </a:solidFill>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lvl="0" indent="-228600" algn="just">
              <a:lnSpc>
                <a:spcPct val="107000"/>
              </a:lnSpc>
              <a:buClr>
                <a:srgbClr val="7030A0"/>
              </a:buClr>
              <a:buAutoNum type="arabicPeriod"/>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Le détachement de courte durée</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ne peut excéder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6 mois</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ni faire l’objet </a:t>
            </a:r>
            <a:r>
              <a:rPr lang="fr-FR" sz="1200" b="1" dirty="0">
                <a:effectLst/>
                <a:latin typeface="Calibri" panose="020F0502020204030204" pitchFamily="34" charset="0"/>
                <a:ea typeface="Calibri" panose="020F0502020204030204" pitchFamily="34" charset="0"/>
                <a:cs typeface="Calibri" panose="020F0502020204030204" pitchFamily="34" charset="0"/>
              </a:rPr>
              <a:t>d’aucun renouvellement</a:t>
            </a:r>
            <a:r>
              <a:rPr lang="fr-FR" sz="1200" dirty="0">
                <a:effectLst/>
                <a:latin typeface="Calibri" panose="020F0502020204030204" pitchFamily="34" charset="0"/>
                <a:ea typeface="Calibri" panose="020F0502020204030204" pitchFamily="34" charset="0"/>
                <a:cs typeface="Calibri" panose="020F0502020204030204" pitchFamily="34" charset="0"/>
              </a:rPr>
              <a:t>. Ce délai est néanmoins porté à 1 an pour les personnels détachés pour servir dans les territoires d’Outre-Mer ou à l’étranger.</a:t>
            </a:r>
          </a:p>
          <a:p>
            <a:pPr lvl="0" algn="just">
              <a:lnSpc>
                <a:spcPct val="107000"/>
              </a:lnSpc>
              <a:buClr>
                <a:srgbClr val="7030A0"/>
              </a:buClr>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Clr>
                <a:srgbClr val="7030A0"/>
              </a:buClr>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2. Le détachement de longue durée</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ne peut excéder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5 ans</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et peut être renouvelé par périodes n’excédant pas 5 ans.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Aucune durée minimale n’est exigée par les textes.</a:t>
            </a:r>
          </a:p>
          <a:p>
            <a:pPr algn="just">
              <a:lnSpc>
                <a:spcPct val="107000"/>
              </a:lnSpc>
              <a:spcAft>
                <a:spcPts val="80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Clr>
                <a:srgbClr val="7030A0"/>
              </a:buClr>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3. Spécificités pour certains détachements dans le cadre d’un renouvellement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Détachement auprès d’une administration de l’Etat, d’une collectivité ou d’un établissement public ou d’un établissement public hospitalier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La collectivité d’accueil</a:t>
            </a:r>
            <a:r>
              <a:rPr lang="fr-FR" sz="1200" dirty="0">
                <a:effectLst/>
                <a:latin typeface="Calibri" panose="020F0502020204030204" pitchFamily="34" charset="0"/>
                <a:ea typeface="Calibri" panose="020F0502020204030204" pitchFamily="34" charset="0"/>
                <a:cs typeface="Calibri" panose="020F0502020204030204" pitchFamily="34" charset="0"/>
              </a:rPr>
              <a:t> </a:t>
            </a:r>
            <a:r>
              <a:rPr lang="fr-FR" sz="1200" b="1" dirty="0">
                <a:effectLst/>
                <a:latin typeface="Calibri" panose="020F0502020204030204" pitchFamily="34" charset="0"/>
                <a:ea typeface="Calibri" panose="020F0502020204030204" pitchFamily="34" charset="0"/>
                <a:cs typeface="Calibri" panose="020F0502020204030204" pitchFamily="34" charset="0"/>
              </a:rPr>
              <a:t>est tenue</a:t>
            </a:r>
            <a:r>
              <a:rPr lang="fr-FR" sz="1200" dirty="0">
                <a:effectLst/>
                <a:latin typeface="Calibri" panose="020F0502020204030204" pitchFamily="34" charset="0"/>
                <a:ea typeface="Calibri" panose="020F0502020204030204" pitchFamily="34" charset="0"/>
                <a:cs typeface="Calibri" panose="020F0502020204030204" pitchFamily="34" charset="0"/>
              </a:rPr>
              <a:t> de proposer à l’agent, </a:t>
            </a:r>
            <a:r>
              <a:rPr lang="fr-FR" sz="1200" b="1" dirty="0">
                <a:effectLst/>
                <a:latin typeface="Calibri" panose="020F0502020204030204" pitchFamily="34" charset="0"/>
                <a:ea typeface="Calibri" panose="020F0502020204030204" pitchFamily="34" charset="0"/>
                <a:cs typeface="Calibri" panose="020F0502020204030204" pitchFamily="34" charset="0"/>
              </a:rPr>
              <a:t>au-delà d’une période de 5 ans, d’intégrer son corps ou cadre d’emplois d’accueil</a:t>
            </a:r>
            <a:r>
              <a:rPr lang="fr-FR" sz="1200" dirty="0">
                <a:effectLst/>
                <a:latin typeface="Calibri" panose="020F0502020204030204" pitchFamily="34" charset="0"/>
                <a:ea typeface="Calibri" panose="020F0502020204030204" pitchFamily="34" charset="0"/>
                <a:cs typeface="Calibri" panose="020F0502020204030204" pitchFamily="34" charset="0"/>
              </a:rPr>
              <a:t>. L’agent peut toutefois refuser son intégration et solliciter le renouvellement de son détachement.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Détachement auprès d'une entreprise privée, d'un organisme privé ou d'un groupement d'intérêt public pour y exécuter des travaux de recherche d'intérêt national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Ne peut être renouvelé qu’à titre exceptionnel et pour une seule période de </a:t>
            </a:r>
            <a:r>
              <a:rPr lang="fr-FR" sz="1200" b="1" dirty="0">
                <a:effectLst/>
                <a:latin typeface="Calibri" panose="020F0502020204030204" pitchFamily="34" charset="0"/>
                <a:ea typeface="Calibri" panose="020F0502020204030204" pitchFamily="34" charset="0"/>
                <a:cs typeface="Calibri" panose="020F0502020204030204" pitchFamily="34" charset="0"/>
              </a:rPr>
              <a:t>5 ans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Détachement pour participer à une mission de coopération culturelle, scientifique et technique auprès d’Etats étrangers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rPr>
              <a:t>Ne peut excéder 2 ans. Il peut être renouvelé une fois, pour une durée n’excédant pas 2 années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3" y="216763"/>
            <a:ext cx="3095625" cy="707886"/>
          </a:xfrm>
          <a:prstGeom prst="rect">
            <a:avLst/>
          </a:prstGeom>
          <a:noFill/>
        </p:spPr>
        <p:txBody>
          <a:bodyPr wrap="square" rtlCol="0">
            <a:spAutoFit/>
          </a:bodyPr>
          <a:lstStyle/>
          <a:p>
            <a:pPr algn="ctr"/>
            <a:r>
              <a:rPr lang="fr-FR" sz="4000" b="1" dirty="0"/>
              <a:t>PROCÉDURE</a:t>
            </a:r>
          </a:p>
        </p:txBody>
      </p:sp>
      <p:sp>
        <p:nvSpPr>
          <p:cNvPr id="2" name="Espace réservé du numéro de diapositive 1">
            <a:extLst>
              <a:ext uri="{FF2B5EF4-FFF2-40B4-BE49-F238E27FC236}">
                <a16:creationId xmlns:a16="http://schemas.microsoft.com/office/drawing/2014/main" id="{B85A20AE-6139-5E2A-5485-1175D7BAB2E9}"/>
              </a:ext>
            </a:extLst>
          </p:cNvPr>
          <p:cNvSpPr>
            <a:spLocks noGrp="1"/>
          </p:cNvSpPr>
          <p:nvPr>
            <p:ph type="sldNum" sz="quarter" idx="12"/>
          </p:nvPr>
        </p:nvSpPr>
        <p:spPr/>
        <p:txBody>
          <a:bodyPr/>
          <a:lstStyle/>
          <a:p>
            <a:fld id="{7C2F0EDB-C6EC-4215-8721-5B41C7640BA9}" type="slidenum">
              <a:rPr lang="fr-FR" smtClean="0"/>
              <a:t>11</a:t>
            </a:fld>
            <a:endParaRPr lang="fr-FR"/>
          </a:p>
        </p:txBody>
      </p:sp>
    </p:spTree>
    <p:extLst>
      <p:ext uri="{BB962C8B-B14F-4D97-AF65-F5344CB8AC3E}">
        <p14:creationId xmlns:p14="http://schemas.microsoft.com/office/powerpoint/2010/main" val="1627175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4" y="1322111"/>
            <a:ext cx="10639425" cy="5032660"/>
          </a:xfrm>
          <a:prstGeom prst="rect">
            <a:avLst/>
          </a:prstGeom>
          <a:noFill/>
        </p:spPr>
        <p:txBody>
          <a:bodyPr wrap="square">
            <a:spAutoFit/>
          </a:bodyPr>
          <a:lstStyle/>
          <a:p>
            <a:pPr>
              <a:lnSpc>
                <a:spcPct val="107000"/>
              </a:lnSpc>
              <a:spcAft>
                <a:spcPts val="800"/>
              </a:spcAft>
            </a:pPr>
            <a:r>
              <a:rPr lang="fr-FR" sz="1500" b="1" cap="small" dirty="0">
                <a:latin typeface="Calibri" panose="020F0502020204030204" pitchFamily="34" charset="0"/>
                <a:ea typeface="Calibri" panose="020F0502020204030204" pitchFamily="34" charset="0"/>
                <a:cs typeface="Times New Roman" panose="02020603050405020304" pitchFamily="18" charset="0"/>
              </a:rPr>
              <a:t>III. </a:t>
            </a:r>
            <a:r>
              <a:rPr lang="fr-FR" sz="1500" b="1" cap="small" dirty="0">
                <a:effectLst/>
                <a:latin typeface="Calibri" panose="020F0502020204030204" pitchFamily="34" charset="0"/>
                <a:ea typeface="Calibri" panose="020F0502020204030204" pitchFamily="34" charset="0"/>
                <a:cs typeface="Calibri" panose="020F0502020204030204" pitchFamily="34" charset="0"/>
              </a:rPr>
              <a:t>La situation administrative de l’agent</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Les règles de classement</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1-Détachement initial prononcé dans un cadre d’emplois, avec équivalence de grade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Classement à équivalence de grade et à l’échelon comportant un indice égal ou, à défaut, immédiatement, supérieur à celui dont l’intéressé bénéficie dans son grade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Le fonctionnaire détaché conserve, dans la limite de l'ancienneté exigée pour une promotion à l'échelon supérieur, l'ancienneté d'échelon acquise dans son précédent grade lorsque l'augmentation de traitement consécutive à son détachement est inférieure ou égale à celle qui aurait résulté d'un avancement d'échelon dans son grade d'origine ou à celle qui a résulté de sa promotion au dernier échelon lorsqu'il a déjà atteint l'échelon terminal de son grade d'origine.</a:t>
            </a:r>
          </a:p>
          <a:p>
            <a:pPr algn="just">
              <a:lnSpc>
                <a:spcPct val="107000"/>
              </a:lnSpc>
              <a:spcAft>
                <a:spcPts val="8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2- Détachement initial prononcé dans un cadre d’emplois, en absence d’équivalence de grade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Classement dans le grade dont l’indice sommital est le plus proche de l'indice sommital du grade d'origine et à l'échelon comportant un indice égal ou, à défaut, immédiatement supérieur à celui qu'il détenait dans son grade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Le fonctionnaire détaché conserve, dans la limite de l'ancienneté exigée pour une promotion à l'échelon supérieur, l'ancienneté d'échelon acquise dans son précédent grade lorsque l'augmentation de traitement consécutive à son détachement est inférieure ou égale à celle qui aurait résulté d'un avancement d'échelon dans son grade d'origine ou à celle qui a résulté de sa promotion au dernier échelon lorsqu'il a déjà atteint l'échelon terminal de son grade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Dans le cadre d’un renouvellement de détachement, il conviendra de prendre la situation la plus favorable pour établir le classement dans le grade d’accueil.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En établissant de nouveau le classement prévu au 1- et en le comparant au classement en tenant compte de la situation (échelon, grade, ancienneté) dans le grade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i="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 NOTER : Ces dispositions sont applicables nonobstant les dispositions contraires prévues par les statuts particuliers, sauf si celles-ci sont plus favorables.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1895475" y="209838"/>
            <a:ext cx="9639299" cy="721736"/>
          </a:xfrm>
          <a:prstGeom prst="rect">
            <a:avLst/>
          </a:prstGeom>
          <a:noFill/>
        </p:spPr>
        <p:txBody>
          <a:bodyPr wrap="square" rtlCol="0">
            <a:spAutoFit/>
          </a:bodyPr>
          <a:lstStyle/>
          <a:p>
            <a:pP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SITUATION ADMINISTRATIVE DE L’AGENT</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6BDFF7CF-A6AE-432A-87C6-F7C5992B3D34}"/>
              </a:ext>
            </a:extLst>
          </p:cNvPr>
          <p:cNvSpPr>
            <a:spLocks noGrp="1"/>
          </p:cNvSpPr>
          <p:nvPr>
            <p:ph type="sldNum" sz="quarter" idx="12"/>
          </p:nvPr>
        </p:nvSpPr>
        <p:spPr/>
        <p:txBody>
          <a:bodyPr/>
          <a:lstStyle/>
          <a:p>
            <a:fld id="{7C2F0EDB-C6EC-4215-8721-5B41C7640BA9}" type="slidenum">
              <a:rPr lang="fr-FR" smtClean="0"/>
              <a:t>12</a:t>
            </a:fld>
            <a:endParaRPr lang="fr-FR"/>
          </a:p>
        </p:txBody>
      </p:sp>
    </p:spTree>
    <p:extLst>
      <p:ext uri="{BB962C8B-B14F-4D97-AF65-F5344CB8AC3E}">
        <p14:creationId xmlns:p14="http://schemas.microsoft.com/office/powerpoint/2010/main" val="1854330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4" y="1322111"/>
            <a:ext cx="10639425" cy="4408194"/>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carrière</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Durant son détachement, l’agent continue à bénéficier </a:t>
            </a:r>
            <a:r>
              <a:rPr lang="fr-FR" sz="1200" b="1" dirty="0">
                <a:effectLst/>
                <a:latin typeface="Calibri" panose="020F0502020204030204" pitchFamily="34" charset="0"/>
                <a:ea typeface="Calibri" panose="020F0502020204030204" pitchFamily="34" charset="0"/>
                <a:cs typeface="Calibri" panose="020F0502020204030204" pitchFamily="34" charset="0"/>
              </a:rPr>
              <a:t>de ses droits à avancement</a:t>
            </a:r>
            <a:r>
              <a:rPr lang="fr-FR" sz="1200" dirty="0">
                <a:effectLst/>
                <a:latin typeface="Calibri" panose="020F0502020204030204" pitchFamily="34" charset="0"/>
                <a:ea typeface="Calibri" panose="020F0502020204030204" pitchFamily="34" charset="0"/>
                <a:cs typeface="Calibri" panose="020F0502020204030204" pitchFamily="34" charset="0"/>
              </a:rPr>
              <a:t> dans son corps, cadre d’emplois ou emploi d’origine. Nonobstant toute disposition contraire prévue dans les statuts particuliers, les agents détachés bénéficient des mêmes droits à l'avancement et à la promotion, que les membres du corps ou cadre d'emplois dans lequel ils sont détachés.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Lorsque le fonctionnaire bénéficie ou peut prétendre au bénéfice d'un avancement de grade dans son corps ou cadre d'emplois d'origine, à la suite de la réussite à un concours ou à un examen professionnel ou de l'inscription sur un tableau d'avancement au titre de la promotion au choix</a:t>
            </a:r>
            <a:r>
              <a:rPr lang="fr-FR" sz="1200" b="1" dirty="0">
                <a:effectLst/>
                <a:latin typeface="Calibri" panose="020F0502020204030204" pitchFamily="34" charset="0"/>
                <a:ea typeface="Calibri" panose="020F0502020204030204" pitchFamily="34" charset="0"/>
                <a:cs typeface="Calibri" panose="020F0502020204030204" pitchFamily="34" charset="0"/>
              </a:rPr>
              <a:t>, il est tenu compte dans le cadre d'emplois de détachement, sous réserve de la vacance d'emploi correspondant dans la collectivité territoriale de détachement, du grade et de l'échelon qu'il a atteints ou auxquels il peut prétendre dans son corps ou cadre d'emplois d'origine, dès lors qu'ils lui sont plus favorables.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 NOTER : Aucune disposition législative ou réglementaire ne prévoit la prise en compte immédiate dans le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cadre d’emplois de détachement, d’un avancement d’échelon dans le cadre d’emplois d’origine. Il convient</a:t>
            </a:r>
            <a:r>
              <a:rPr lang="fr-FR" sz="1200" b="1" i="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d’attendre le renouvellement du détachement.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 NOTER : Lorsque le fonctionnaire est détaché dans un cadre d'emplois ou un emploi, qu'il bénéficie d'une promotion interne en application du chapitre III du titre II du CGFP et que la titularisation dans le cadre d'emplois où il a été promu est subordonnée à l'accomplissement préalable d'un stage, il peut être maintenu en détachement pour la durée d'accomplissement du stage probatoire en vue de sa titularisation dans son nouveau cadre d'emplois dès lors que le détachement aurait pu légalement intervenir s'il avait été titularisé dans ce nouveau cadre d'emplois. </a:t>
            </a:r>
            <a:r>
              <a:rPr lang="fr-FR" sz="1200" b="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(Article L513-20 du CGFP)</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100" b="1" dirty="0">
                <a:effectLst/>
                <a:latin typeface="Calibri" panose="020F0502020204030204" pitchFamily="34" charset="0"/>
                <a:ea typeface="Calibri" panose="020F0502020204030204" pitchFamily="34" charset="0"/>
                <a:cs typeface="Calibri" panose="020F0502020204030204" pitchFamily="34" charset="0"/>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latin typeface="Calibri" panose="020F0502020204030204" pitchFamily="34" charset="0"/>
                <a:ea typeface="Calibri" panose="020F0502020204030204" pitchFamily="34" charset="0"/>
                <a:cs typeface="Calibri" panose="020F0502020204030204" pitchFamily="34" charset="0"/>
              </a:rPr>
              <a:t>C. </a:t>
            </a: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La rémunération</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L’agent détaché perçoit le traitement indiciaire correspondant à l’échelon sur lequel il a été classé dans son corps ou cadre d’emplois d’accueil et bénéficie, le cas échéant, du régime indemnitaire mis en place dans l’administration d’accueil, ainsi que la NBI attachée à l’emploi d’accueil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933575" y="209838"/>
            <a:ext cx="9639299" cy="721736"/>
          </a:xfrm>
          <a:prstGeom prst="rect">
            <a:avLst/>
          </a:prstGeom>
          <a:noFill/>
        </p:spPr>
        <p:txBody>
          <a:bodyPr wrap="square" rtlCol="0">
            <a:spAutoFit/>
          </a:bodyPr>
          <a:lstStyle/>
          <a:p>
            <a:pP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SITUATION ADMINISTRATIVE DE L’AGENT</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4059F443-99FA-84AF-635F-E927EAE70F38}"/>
              </a:ext>
            </a:extLst>
          </p:cNvPr>
          <p:cNvSpPr>
            <a:spLocks noGrp="1"/>
          </p:cNvSpPr>
          <p:nvPr>
            <p:ph type="sldNum" sz="quarter" idx="12"/>
          </p:nvPr>
        </p:nvSpPr>
        <p:spPr/>
        <p:txBody>
          <a:bodyPr/>
          <a:lstStyle/>
          <a:p>
            <a:fld id="{7C2F0EDB-C6EC-4215-8721-5B41C7640BA9}" type="slidenum">
              <a:rPr lang="fr-FR" smtClean="0"/>
              <a:t>13</a:t>
            </a:fld>
            <a:endParaRPr lang="fr-FR"/>
          </a:p>
        </p:txBody>
      </p:sp>
    </p:spTree>
    <p:extLst>
      <p:ext uri="{BB962C8B-B14F-4D97-AF65-F5344CB8AC3E}">
        <p14:creationId xmlns:p14="http://schemas.microsoft.com/office/powerpoint/2010/main" val="1228944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7" y="1236385"/>
            <a:ext cx="10639425" cy="312650"/>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D. La </a:t>
            </a:r>
            <a:r>
              <a:rPr lang="fr-FR" sz="1400" b="1" cap="small" dirty="0">
                <a:solidFill>
                  <a:srgbClr val="AA3871"/>
                </a:solidFill>
                <a:latin typeface="Calibri" panose="020F0502020204030204" pitchFamily="34" charset="0"/>
                <a:ea typeface="Calibri" panose="020F0502020204030204" pitchFamily="34" charset="0"/>
                <a:cs typeface="Calibri" panose="020F0502020204030204" pitchFamily="34" charset="0"/>
              </a:rPr>
              <a:t>retraite</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933575" y="209838"/>
            <a:ext cx="9639299" cy="721736"/>
          </a:xfrm>
          <a:prstGeom prst="rect">
            <a:avLst/>
          </a:prstGeom>
          <a:noFill/>
        </p:spPr>
        <p:txBody>
          <a:bodyPr wrap="square" rtlCol="0">
            <a:spAutoFit/>
          </a:bodyPr>
          <a:lstStyle/>
          <a:p>
            <a:pP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SITUATION ADMINISTRATIVE DE L’AGENT</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au 1">
            <a:extLst>
              <a:ext uri="{FF2B5EF4-FFF2-40B4-BE49-F238E27FC236}">
                <a16:creationId xmlns:a16="http://schemas.microsoft.com/office/drawing/2014/main" id="{8ABEB942-EB85-121D-65BD-FED1DC40899C}"/>
              </a:ext>
            </a:extLst>
          </p:cNvPr>
          <p:cNvGraphicFramePr>
            <a:graphicFrameLocks noGrp="1"/>
          </p:cNvGraphicFramePr>
          <p:nvPr>
            <p:extLst>
              <p:ext uri="{D42A27DB-BD31-4B8C-83A1-F6EECF244321}">
                <p14:modId xmlns:p14="http://schemas.microsoft.com/office/powerpoint/2010/main" val="2734404042"/>
              </p:ext>
            </p:extLst>
          </p:nvPr>
        </p:nvGraphicFramePr>
        <p:xfrm>
          <a:off x="714375" y="1549035"/>
          <a:ext cx="10858499" cy="4946840"/>
        </p:xfrm>
        <a:graphic>
          <a:graphicData uri="http://schemas.openxmlformats.org/drawingml/2006/table">
            <a:tbl>
              <a:tblPr firstRow="1" firstCol="1" bandRow="1"/>
              <a:tblGrid>
                <a:gridCol w="2505187">
                  <a:extLst>
                    <a:ext uri="{9D8B030D-6E8A-4147-A177-3AD203B41FA5}">
                      <a16:colId xmlns:a16="http://schemas.microsoft.com/office/drawing/2014/main" val="3296240095"/>
                    </a:ext>
                  </a:extLst>
                </a:gridCol>
                <a:gridCol w="1302383">
                  <a:extLst>
                    <a:ext uri="{9D8B030D-6E8A-4147-A177-3AD203B41FA5}">
                      <a16:colId xmlns:a16="http://schemas.microsoft.com/office/drawing/2014/main" val="2294114547"/>
                    </a:ext>
                  </a:extLst>
                </a:gridCol>
                <a:gridCol w="1671875">
                  <a:extLst>
                    <a:ext uri="{9D8B030D-6E8A-4147-A177-3AD203B41FA5}">
                      <a16:colId xmlns:a16="http://schemas.microsoft.com/office/drawing/2014/main" val="2809954178"/>
                    </a:ext>
                  </a:extLst>
                </a:gridCol>
                <a:gridCol w="3341122">
                  <a:extLst>
                    <a:ext uri="{9D8B030D-6E8A-4147-A177-3AD203B41FA5}">
                      <a16:colId xmlns:a16="http://schemas.microsoft.com/office/drawing/2014/main" val="3030376548"/>
                    </a:ext>
                  </a:extLst>
                </a:gridCol>
                <a:gridCol w="2037932">
                  <a:extLst>
                    <a:ext uri="{9D8B030D-6E8A-4147-A177-3AD203B41FA5}">
                      <a16:colId xmlns:a16="http://schemas.microsoft.com/office/drawing/2014/main" val="3889972943"/>
                    </a:ext>
                  </a:extLst>
                </a:gridCol>
              </a:tblGrid>
              <a:tr h="441690">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d’un fonctionnaire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 (territorial ou hospitalier)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Régime dont il relève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à la</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Assiette de cotisation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a:t>
                      </a:r>
                      <a:r>
                        <a:rPr lang="fr-FR"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Redevable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 la</a:t>
                      </a:r>
                      <a:r>
                        <a:rPr lang="fr-FR"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Cotisation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3251653825"/>
                  </a:ext>
                </a:extLst>
              </a:tr>
              <a:tr h="844754">
                <a:tc>
                  <a:txBody>
                    <a:bodyPr/>
                    <a:lstStyle/>
                    <a:p>
                      <a:pPr>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tant que titulaire ou stagiaire)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sur un emploi conduisant à pension CNRACL ou RPCMR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 : vers une autre collectivité, une administration de l’Etat...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 NBI le cas échéant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693269284"/>
                  </a:ext>
                </a:extLst>
              </a:tr>
              <a:tr h="575630">
                <a:tc>
                  <a:txBody>
                    <a:bodyPr/>
                    <a:lstStyle/>
                    <a:p>
                      <a:pPr algn="just">
                        <a:lnSpc>
                          <a:spcPct val="100000"/>
                        </a:lnSpc>
                        <a:spcAft>
                          <a:spcPts val="0"/>
                        </a:spcAft>
                      </a:pP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sur un emploi </a:t>
                      </a:r>
                      <a:r>
                        <a:rPr lang="fr-FR" sz="1000" b="1" u="sng">
                          <a:solidFill>
                            <a:srgbClr val="000000"/>
                          </a:solidFill>
                          <a:effectLst/>
                          <a:latin typeface="Calibri" panose="020F0502020204030204" pitchFamily="34" charset="0"/>
                          <a:ea typeface="Calibri" panose="020F0502020204030204" pitchFamily="34" charset="0"/>
                          <a:cs typeface="Calibri" panose="020F0502020204030204" pitchFamily="34" charset="0"/>
                        </a:rPr>
                        <a:t>ne conduisant pas </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à pension CNRACL ou RPCMR </a:t>
                      </a: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(ex : vers une entreprise privée ou une association)</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d’origine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avec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remboursement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l’employeur</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4212217380"/>
                  </a:ext>
                </a:extLst>
              </a:tr>
              <a:tr h="422660">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Détaché sur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 emploi d’Etat en qualité de stagiaire ou titulaire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gridSpan="2">
                  <a:txBody>
                    <a:bodyPr/>
                    <a:lstStyle/>
                    <a:p>
                      <a:pPr algn="just">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Versement des cotisations au régime d’origine par l’employeur 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Déclaration des cotisations au régime d’origine par l’employeur 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fr-FR"/>
                    </a:p>
                  </a:txBody>
                  <a:tcPr/>
                </a:tc>
                <a:extLst>
                  <a:ext uri="{0D108BD9-81ED-4DB2-BD59-A6C34878D82A}">
                    <a16:rowId xmlns:a16="http://schemas.microsoft.com/office/drawing/2014/main" val="2333143488"/>
                  </a:ext>
                </a:extLst>
              </a:tr>
              <a:tr h="419449">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Détaché sur un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emploi territorial ou hospitalier en qualité de stagiaire ou titulaire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Pensions civiles et militaires de l’Etat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de l’emploi de détachement + NBI le cas échéant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938937855"/>
                  </a:ext>
                </a:extLst>
              </a:tr>
              <a:tr h="1023457">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Détaché pour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exercer un mandat local ou un mandat syndical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 et</a:t>
                      </a: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régime de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(Pour une fonction</a:t>
                      </a: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publique</a:t>
                      </a:r>
                      <a:r>
                        <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élective)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marL="0" indent="0" algn="l">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fonctionnaire continue d’acquérir des droits à la 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Retenue pour la cotisation salariale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TBI afférent à l’emploi d’origine, compte tenu des avancements d’échelons pendant la durée de 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Contribution</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(cotisation patronale)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l</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est exonéré du paiement de la contribution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Versement de la retenue par l’employeur d’origine avec remboursement par l’employeur 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984883579"/>
                  </a:ext>
                </a:extLst>
              </a:tr>
              <a:tr h="411061">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auprès d’un député ou d’un sénateur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d’origine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avec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remboursement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l’employeur</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d’accueil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14025876"/>
                  </a:ext>
                </a:extLst>
              </a:tr>
              <a:tr h="759204">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au titre de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coopération culturelle, scientifique ou technique sur un emploi conduisant à pension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 ou RPCMR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0000"/>
                        </a:lnSpc>
                        <a:spcAft>
                          <a:spcPts val="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d’origine avec remboursement par l’agent pour la part salariale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le Ministère des Affaires Etrangères pour la part patronale.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644439427"/>
                  </a:ext>
                </a:extLst>
              </a:tr>
            </a:tbl>
          </a:graphicData>
        </a:graphic>
      </p:graphicFrame>
      <p:sp>
        <p:nvSpPr>
          <p:cNvPr id="5" name="Espace réservé du numéro de diapositive 4">
            <a:extLst>
              <a:ext uri="{FF2B5EF4-FFF2-40B4-BE49-F238E27FC236}">
                <a16:creationId xmlns:a16="http://schemas.microsoft.com/office/drawing/2014/main" id="{D43DF40E-A775-D35E-9E9C-D5148A90458B}"/>
              </a:ext>
            </a:extLst>
          </p:cNvPr>
          <p:cNvSpPr>
            <a:spLocks noGrp="1"/>
          </p:cNvSpPr>
          <p:nvPr>
            <p:ph type="sldNum" sz="quarter" idx="12"/>
          </p:nvPr>
        </p:nvSpPr>
        <p:spPr/>
        <p:txBody>
          <a:bodyPr/>
          <a:lstStyle/>
          <a:p>
            <a:fld id="{7C2F0EDB-C6EC-4215-8721-5B41C7640BA9}" type="slidenum">
              <a:rPr lang="fr-FR" smtClean="0"/>
              <a:t>14</a:t>
            </a:fld>
            <a:endParaRPr lang="fr-FR"/>
          </a:p>
        </p:txBody>
      </p:sp>
    </p:spTree>
    <p:extLst>
      <p:ext uri="{BB962C8B-B14F-4D97-AF65-F5344CB8AC3E}">
        <p14:creationId xmlns:p14="http://schemas.microsoft.com/office/powerpoint/2010/main" val="134672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933575" y="209838"/>
            <a:ext cx="9639299" cy="721736"/>
          </a:xfrm>
          <a:prstGeom prst="rect">
            <a:avLst/>
          </a:prstGeom>
          <a:noFill/>
        </p:spPr>
        <p:txBody>
          <a:bodyPr wrap="square" rtlCol="0">
            <a:spAutoFit/>
          </a:bodyPr>
          <a:lstStyle/>
          <a:p>
            <a:pP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SITUATION ADMINISTRATIVE DE L’AGENT</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au 1">
            <a:extLst>
              <a:ext uri="{FF2B5EF4-FFF2-40B4-BE49-F238E27FC236}">
                <a16:creationId xmlns:a16="http://schemas.microsoft.com/office/drawing/2014/main" id="{8ABEB942-EB85-121D-65BD-FED1DC40899C}"/>
              </a:ext>
            </a:extLst>
          </p:cNvPr>
          <p:cNvGraphicFramePr>
            <a:graphicFrameLocks noGrp="1"/>
          </p:cNvGraphicFramePr>
          <p:nvPr>
            <p:extLst>
              <p:ext uri="{D42A27DB-BD31-4B8C-83A1-F6EECF244321}">
                <p14:modId xmlns:p14="http://schemas.microsoft.com/office/powerpoint/2010/main" val="4185989359"/>
              </p:ext>
            </p:extLst>
          </p:nvPr>
        </p:nvGraphicFramePr>
        <p:xfrm>
          <a:off x="752723" y="1326323"/>
          <a:ext cx="10686553" cy="5285615"/>
        </p:xfrm>
        <a:graphic>
          <a:graphicData uri="http://schemas.openxmlformats.org/drawingml/2006/table">
            <a:tbl>
              <a:tblPr firstRow="1" firstCol="1" bandRow="1"/>
              <a:tblGrid>
                <a:gridCol w="2505187">
                  <a:extLst>
                    <a:ext uri="{9D8B030D-6E8A-4147-A177-3AD203B41FA5}">
                      <a16:colId xmlns:a16="http://schemas.microsoft.com/office/drawing/2014/main" val="3296240095"/>
                    </a:ext>
                  </a:extLst>
                </a:gridCol>
                <a:gridCol w="1532916">
                  <a:extLst>
                    <a:ext uri="{9D8B030D-6E8A-4147-A177-3AD203B41FA5}">
                      <a16:colId xmlns:a16="http://schemas.microsoft.com/office/drawing/2014/main" val="2294114547"/>
                    </a:ext>
                  </a:extLst>
                </a:gridCol>
                <a:gridCol w="1441342">
                  <a:extLst>
                    <a:ext uri="{9D8B030D-6E8A-4147-A177-3AD203B41FA5}">
                      <a16:colId xmlns:a16="http://schemas.microsoft.com/office/drawing/2014/main" val="2809954178"/>
                    </a:ext>
                  </a:extLst>
                </a:gridCol>
                <a:gridCol w="3341122">
                  <a:extLst>
                    <a:ext uri="{9D8B030D-6E8A-4147-A177-3AD203B41FA5}">
                      <a16:colId xmlns:a16="http://schemas.microsoft.com/office/drawing/2014/main" val="3030376548"/>
                    </a:ext>
                  </a:extLst>
                </a:gridCol>
                <a:gridCol w="1865986">
                  <a:extLst>
                    <a:ext uri="{9D8B030D-6E8A-4147-A177-3AD203B41FA5}">
                      <a16:colId xmlns:a16="http://schemas.microsoft.com/office/drawing/2014/main" val="3889972943"/>
                    </a:ext>
                  </a:extLst>
                </a:gridCol>
              </a:tblGrid>
              <a:tr h="485193">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d’un fonctionnaire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 (territorial ou hospitalier)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Régime dont il relève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à la</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Assiette de cotisation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a:t>
                      </a:r>
                      <a:r>
                        <a:rPr lang="fr-FR"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Redevable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 la</a:t>
                      </a:r>
                      <a:r>
                        <a:rPr lang="fr-FR"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Cotisation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3251653825"/>
                  </a:ext>
                </a:extLst>
              </a:tr>
              <a:tr h="977883">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au titre de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coopération culturelle, scientifique ou technique sur un emploi conduisant à pension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 ou RPCMR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d’origine avec remboursement par l’agent pour la part salariale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le Ministère des Affaires Etrangères pour la part patronale.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230" marR="4323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644439427"/>
                  </a:ext>
                </a:extLst>
              </a:tr>
              <a:tr h="977883">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au titre de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coopération culturelle, scientifique ou technique sur un emploi </a:t>
                      </a:r>
                      <a:r>
                        <a:rPr lang="fr-FR" sz="1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 conduisant pas</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à pension CNRACL ou RPCMR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80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CNRACL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Affiliation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maintenue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la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collectivité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d’origine avec remboursement par l’agent pour la part salariale</a:t>
                      </a: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et </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par le Ministère des Affaires Etrangères pour la part patronale.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4140015915"/>
                  </a:ext>
                </a:extLst>
              </a:tr>
              <a:tr h="977883">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Détaché auprès d’une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administration ou d’un organisme</a:t>
                      </a:r>
                      <a:b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implanté sur le territoire d'un Etat étranger ou auprès d'organismes internationaux</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80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Principe : affiliation CNRACL suspendue.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Le fonctionnaire peut opter pour une double affiliation et demander à cotiser également à la CNRACL à compter de la date de notification du détachement.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L’affiliation à la CNRACL est facultative.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fonctionnaire acquiert en priorité des droits au régime de retraite de l’emploi d’accueil.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gridSpan="2">
                  <a:txBody>
                    <a:bodyPr/>
                    <a:lstStyle/>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fonctionnaire et son employeur d’accueil sont assujettis au paiement des cotisations selon la réglementation en vigueur dans le pays d’accueil.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Dans le cas où le fonctionnaire demande à cotiser à la CNRACL et opte pour la double affiliation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Retenue pour la cotisation salariale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TBI afférent à l’emploi d’origine, compte tenu des avancements d’échelons pendant la durée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Contribution</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(cotisation patronale)</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l’affiliation à la CNRACL étant facultative, les employeurs des fonctionnaires sont exonérés du paiement de la contribution.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fonctionnaire est redevable de la retenue auprès du comptable unique désigné par arrêté du ministère du budget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fr-F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290142289"/>
                  </a:ext>
                </a:extLst>
              </a:tr>
              <a:tr h="977883">
                <a:tc>
                  <a:txBody>
                    <a:bodyPr/>
                    <a:lstStyle/>
                    <a:p>
                      <a:pPr algn="just">
                        <a:lnSpc>
                          <a:spcPct val="107000"/>
                        </a:lnSpc>
                        <a:spcAft>
                          <a:spcPts val="80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sur </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un emploi </a:t>
                      </a:r>
                      <a:r>
                        <a:rPr lang="fr-FR" sz="1000" b="1" u="sng">
                          <a:solidFill>
                            <a:srgbClr val="000000"/>
                          </a:solidFill>
                          <a:effectLst/>
                          <a:latin typeface="Calibri" panose="020F0502020204030204" pitchFamily="34" charset="0"/>
                          <a:ea typeface="Calibri" panose="020F0502020204030204" pitchFamily="34" charset="0"/>
                          <a:cs typeface="Calibri" panose="020F0502020204030204" pitchFamily="34" charset="0"/>
                        </a:rPr>
                        <a:t>ne conduisant pas</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 à pension CNRACL ou de l’Etat</a:t>
                      </a: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contractuel, organisme privé, collaborateur de cabinet</a:t>
                      </a: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800"/>
                        </a:spcAft>
                      </a:pPr>
                      <a:r>
                        <a:rPr lang="fr-FR"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Pensions civiles et militaires de l’Etat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Sans objet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TBI afférent à l’emploi d’origine, compte tenu des avancements d’échelons pendant la durée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a:lnSpc>
                          <a:spcPct val="107000"/>
                        </a:lnSpc>
                        <a:spcAft>
                          <a:spcPts val="800"/>
                        </a:spcAft>
                      </a:pPr>
                      <a:r>
                        <a:rPr lang="fr-FR" sz="1000" dirty="0">
                          <a:effectLst/>
                          <a:latin typeface="Calibri" panose="020F0502020204030204" pitchFamily="34" charset="0"/>
                          <a:ea typeface="Calibri" panose="020F0502020204030204" pitchFamily="34" charset="0"/>
                          <a:cs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Employeur </a:t>
                      </a:r>
                      <a:r>
                        <a:rPr lang="fr-FR" sz="1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d’accueil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428435398"/>
                  </a:ext>
                </a:extLst>
              </a:tr>
            </a:tbl>
          </a:graphicData>
        </a:graphic>
      </p:graphicFrame>
      <p:sp>
        <p:nvSpPr>
          <p:cNvPr id="3" name="Espace réservé du numéro de diapositive 2">
            <a:extLst>
              <a:ext uri="{FF2B5EF4-FFF2-40B4-BE49-F238E27FC236}">
                <a16:creationId xmlns:a16="http://schemas.microsoft.com/office/drawing/2014/main" id="{8C5871F5-9755-E6D3-CA5D-0551AB6D8136}"/>
              </a:ext>
            </a:extLst>
          </p:cNvPr>
          <p:cNvSpPr>
            <a:spLocks noGrp="1"/>
          </p:cNvSpPr>
          <p:nvPr>
            <p:ph type="sldNum" sz="quarter" idx="12"/>
          </p:nvPr>
        </p:nvSpPr>
        <p:spPr/>
        <p:txBody>
          <a:bodyPr/>
          <a:lstStyle/>
          <a:p>
            <a:fld id="{7C2F0EDB-C6EC-4215-8721-5B41C7640BA9}" type="slidenum">
              <a:rPr lang="fr-FR" smtClean="0"/>
              <a:t>15</a:t>
            </a:fld>
            <a:endParaRPr lang="fr-FR"/>
          </a:p>
        </p:txBody>
      </p:sp>
    </p:spTree>
    <p:extLst>
      <p:ext uri="{BB962C8B-B14F-4D97-AF65-F5344CB8AC3E}">
        <p14:creationId xmlns:p14="http://schemas.microsoft.com/office/powerpoint/2010/main" val="2948643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RÉINTÉGRATION</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5CE89C3C-7AE8-B5DC-6AD5-A7BE0F192985}"/>
              </a:ext>
            </a:extLst>
          </p:cNvPr>
          <p:cNvSpPr txBox="1"/>
          <p:nvPr/>
        </p:nvSpPr>
        <p:spPr>
          <a:xfrm>
            <a:off x="561974" y="1204563"/>
            <a:ext cx="6096000" cy="662233"/>
          </a:xfrm>
          <a:prstGeom prst="rect">
            <a:avLst/>
          </a:prstGeom>
          <a:noFill/>
        </p:spPr>
        <p:txBody>
          <a:bodyPr wrap="square">
            <a:spAutoFit/>
          </a:bodyPr>
          <a:lstStyle/>
          <a:p>
            <a:pPr algn="just">
              <a:lnSpc>
                <a:spcPct val="107000"/>
              </a:lnSpc>
              <a:spcAft>
                <a:spcPts val="800"/>
              </a:spcAft>
            </a:pPr>
            <a:r>
              <a:rPr lang="fr-FR" sz="1500" b="1" cap="small" dirty="0">
                <a:latin typeface="Calibri" panose="020F0502020204030204" pitchFamily="34" charset="0"/>
                <a:ea typeface="Calibri" panose="020F0502020204030204" pitchFamily="34" charset="0"/>
                <a:cs typeface="Times New Roman" panose="02020603050405020304" pitchFamily="18" charset="0"/>
              </a:rPr>
              <a:t>IV</a:t>
            </a:r>
            <a:r>
              <a:rPr lang="fr-FR" sz="1500" b="1" cap="small" dirty="0">
                <a:effectLst/>
                <a:latin typeface="Calibri" panose="020F0502020204030204" pitchFamily="34" charset="0"/>
                <a:ea typeface="Calibri" panose="020F0502020204030204" pitchFamily="34" charset="0"/>
                <a:cs typeface="Times New Roman" panose="02020603050405020304" pitchFamily="18" charset="0"/>
              </a:rPr>
              <a:t>. </a:t>
            </a:r>
            <a:r>
              <a:rPr lang="fr-FR" sz="1500" b="1" cap="small" dirty="0">
                <a:effectLst/>
                <a:latin typeface="Calibri" panose="020F0502020204030204" pitchFamily="34" charset="0"/>
                <a:ea typeface="Calibri" panose="020F0502020204030204" pitchFamily="34" charset="0"/>
                <a:cs typeface="Calibri" panose="020F0502020204030204" pitchFamily="34" charset="0"/>
              </a:rPr>
              <a:t>La réintégration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La réintégration anticipée</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au 4">
            <a:extLst>
              <a:ext uri="{FF2B5EF4-FFF2-40B4-BE49-F238E27FC236}">
                <a16:creationId xmlns:a16="http://schemas.microsoft.com/office/drawing/2014/main" id="{9FC7134A-A093-71DA-6E51-F0E5BA6509AB}"/>
              </a:ext>
            </a:extLst>
          </p:cNvPr>
          <p:cNvGraphicFramePr>
            <a:graphicFrameLocks noGrp="1"/>
          </p:cNvGraphicFramePr>
          <p:nvPr>
            <p:extLst>
              <p:ext uri="{D42A27DB-BD31-4B8C-83A1-F6EECF244321}">
                <p14:modId xmlns:p14="http://schemas.microsoft.com/office/powerpoint/2010/main" val="415871920"/>
              </p:ext>
            </p:extLst>
          </p:nvPr>
        </p:nvGraphicFramePr>
        <p:xfrm>
          <a:off x="885825" y="2237327"/>
          <a:ext cx="10420350" cy="3820573"/>
        </p:xfrm>
        <a:graphic>
          <a:graphicData uri="http://schemas.openxmlformats.org/drawingml/2006/table">
            <a:tbl>
              <a:tblPr firstRow="1" firstCol="1" bandRow="1"/>
              <a:tblGrid>
                <a:gridCol w="2922015">
                  <a:extLst>
                    <a:ext uri="{9D8B030D-6E8A-4147-A177-3AD203B41FA5}">
                      <a16:colId xmlns:a16="http://schemas.microsoft.com/office/drawing/2014/main" val="2164698787"/>
                    </a:ext>
                  </a:extLst>
                </a:gridCol>
                <a:gridCol w="3419703">
                  <a:extLst>
                    <a:ext uri="{9D8B030D-6E8A-4147-A177-3AD203B41FA5}">
                      <a16:colId xmlns:a16="http://schemas.microsoft.com/office/drawing/2014/main" val="2836661620"/>
                    </a:ext>
                  </a:extLst>
                </a:gridCol>
                <a:gridCol w="4078632">
                  <a:extLst>
                    <a:ext uri="{9D8B030D-6E8A-4147-A177-3AD203B41FA5}">
                      <a16:colId xmlns:a16="http://schemas.microsoft.com/office/drawing/2014/main" val="3163427701"/>
                    </a:ext>
                  </a:extLst>
                </a:gridCol>
              </a:tblGrid>
              <a:tr h="736498">
                <a:tc>
                  <a:txBody>
                    <a:bodyPr/>
                    <a:lstStyle/>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à la demande de l’agent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Fin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à la demande de</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l’administration ou l’organisme d’accueil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gn="ctr">
                        <a:lnSpc>
                          <a:spcPct val="107000"/>
                        </a:lnSpc>
                        <a:spcAft>
                          <a:spcPts val="800"/>
                        </a:spcAft>
                      </a:pPr>
                      <a:r>
                        <a:rPr lang="fr-FR"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Fin de détachement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à la demande de l’administration d’origine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extLst>
                  <a:ext uri="{0D108BD9-81ED-4DB2-BD59-A6C34878D82A}">
                    <a16:rowId xmlns:a16="http://schemas.microsoft.com/office/drawing/2014/main" val="2181636668"/>
                  </a:ext>
                </a:extLst>
              </a:tr>
              <a:tr h="3084075">
                <a:tc>
                  <a:txBody>
                    <a:bodyPr/>
                    <a:lstStyle/>
                    <a:p>
                      <a:pPr algn="just">
                        <a:lnSpc>
                          <a:spcPct val="107000"/>
                        </a:lnSpc>
                        <a:spcAft>
                          <a:spcPts val="800"/>
                        </a:spcAft>
                      </a:pPr>
                      <a:r>
                        <a:rPr lang="fr-FR" sz="1200" b="1" u="sng">
                          <a:solidFill>
                            <a:srgbClr val="000000"/>
                          </a:solidFill>
                          <a:effectLst/>
                          <a:latin typeface="Calibri" panose="020F0502020204030204" pitchFamily="34" charset="0"/>
                          <a:ea typeface="Calibri" panose="020F0502020204030204" pitchFamily="34" charset="0"/>
                          <a:cs typeface="Calibri" panose="020F0502020204030204" pitchFamily="34" charset="0"/>
                        </a:rPr>
                        <a:t>Si poste vacant</a:t>
                      </a:r>
                      <a:r>
                        <a:rPr lang="fr-FR"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r>
                        <a:rPr lang="fr-FR"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Réintégration dans un emploi vacant du grade du fonctionnaire.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a:solidFill>
                            <a:srgbClr val="000000"/>
                          </a:solidFill>
                          <a:effectLst/>
                          <a:latin typeface="Calibri" panose="020F0502020204030204" pitchFamily="34" charset="0"/>
                          <a:ea typeface="Calibri" panose="020F0502020204030204" pitchFamily="34" charset="0"/>
                          <a:cs typeface="Calibri" panose="020F0502020204030204" pitchFamily="34" charset="0"/>
                        </a:rPr>
                        <a:t>Si absence de poste vacant : </a:t>
                      </a:r>
                      <a:r>
                        <a:rPr lang="fr-FR"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L’agent cesse d’être rémunéré, il est placé </a:t>
                      </a:r>
                      <a:r>
                        <a:rPr lang="fr-FR"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en disponibilité d’office.</a:t>
                      </a:r>
                      <a:r>
                        <a:rPr lang="fr-FR"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Si la réintégration n’est pas intervenue au terme initial du détachement, l’intéressé est réintégré dans les conditions prévues pour une réintégration au terme du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(3</a:t>
                      </a:r>
                      <a:r>
                        <a:rPr lang="fr-FR" sz="1200" baseline="30000">
                          <a:solidFill>
                            <a:srgbClr val="000000"/>
                          </a:solidFill>
                          <a:effectLst/>
                          <a:latin typeface="Calibri" panose="020F0502020204030204" pitchFamily="34" charset="0"/>
                          <a:ea typeface="Calibri" panose="020F0502020204030204" pitchFamily="34" charset="0"/>
                          <a:cs typeface="Calibri" panose="020F0502020204030204" pitchFamily="34" charset="0"/>
                        </a:rPr>
                        <a:t>ème</a:t>
                      </a:r>
                      <a:r>
                        <a:rPr lang="fr-FR"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 colonne)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a:effectLst/>
                          <a:latin typeface="Calibri" panose="020F0502020204030204" pitchFamily="34" charset="0"/>
                          <a:ea typeface="Calibri" panose="020F0502020204030204" pitchFamily="34"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Aucun préavis n’est précisé dans les textes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L’organisme d’accueil doit informer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mois</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à l’avance la collectivité d’origine,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sauf</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faute professionnelle du fonctionnaire.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l’absence de faute professionnelle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poste vacant</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Réintégration dans un emploi vacant du grade du fonctionnaire.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absence de poste vacant :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L’organisme d’accueil doit le rémunérer jusqu’à</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 fin prévue du détachement</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l’agent a commis une faute grave :</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fin immédiate du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poste vacant : </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Réintégration dans un emploi vacant du grade du fonctionnaire.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Préavis :</a:t>
                      </a: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Il est recommandé d’adresser à l’organisme d’accueil au moins 3 mois avant la date effective de remise à disposition.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757843183"/>
                  </a:ext>
                </a:extLst>
              </a:tr>
            </a:tbl>
          </a:graphicData>
        </a:graphic>
      </p:graphicFrame>
      <p:sp>
        <p:nvSpPr>
          <p:cNvPr id="2" name="Espace réservé du numéro de diapositive 1">
            <a:extLst>
              <a:ext uri="{FF2B5EF4-FFF2-40B4-BE49-F238E27FC236}">
                <a16:creationId xmlns:a16="http://schemas.microsoft.com/office/drawing/2014/main" id="{1C7BE270-72DD-1D82-5E9B-F27EBBE00649}"/>
              </a:ext>
            </a:extLst>
          </p:cNvPr>
          <p:cNvSpPr>
            <a:spLocks noGrp="1"/>
          </p:cNvSpPr>
          <p:nvPr>
            <p:ph type="sldNum" sz="quarter" idx="12"/>
          </p:nvPr>
        </p:nvSpPr>
        <p:spPr/>
        <p:txBody>
          <a:bodyPr/>
          <a:lstStyle/>
          <a:p>
            <a:fld id="{7C2F0EDB-C6EC-4215-8721-5B41C7640BA9}" type="slidenum">
              <a:rPr lang="fr-FR" smtClean="0"/>
              <a:t>16</a:t>
            </a:fld>
            <a:endParaRPr lang="fr-FR"/>
          </a:p>
        </p:txBody>
      </p:sp>
    </p:spTree>
    <p:extLst>
      <p:ext uri="{BB962C8B-B14F-4D97-AF65-F5344CB8AC3E}">
        <p14:creationId xmlns:p14="http://schemas.microsoft.com/office/powerpoint/2010/main" val="1738284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LA RÉINTÉGRATION</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5CE89C3C-7AE8-B5DC-6AD5-A7BE0F192985}"/>
              </a:ext>
            </a:extLst>
          </p:cNvPr>
          <p:cNvSpPr txBox="1"/>
          <p:nvPr/>
        </p:nvSpPr>
        <p:spPr>
          <a:xfrm>
            <a:off x="714374" y="1292863"/>
            <a:ext cx="6096000" cy="312650"/>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réintégration au terme du détachement</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au 1">
            <a:extLst>
              <a:ext uri="{FF2B5EF4-FFF2-40B4-BE49-F238E27FC236}">
                <a16:creationId xmlns:a16="http://schemas.microsoft.com/office/drawing/2014/main" id="{A1676176-A351-D58B-61B4-7E4FEDE81ED2}"/>
              </a:ext>
            </a:extLst>
          </p:cNvPr>
          <p:cNvGraphicFramePr>
            <a:graphicFrameLocks noGrp="1"/>
          </p:cNvGraphicFramePr>
          <p:nvPr>
            <p:extLst>
              <p:ext uri="{D42A27DB-BD31-4B8C-83A1-F6EECF244321}">
                <p14:modId xmlns:p14="http://schemas.microsoft.com/office/powerpoint/2010/main" val="632438059"/>
              </p:ext>
            </p:extLst>
          </p:nvPr>
        </p:nvGraphicFramePr>
        <p:xfrm>
          <a:off x="904874" y="1936302"/>
          <a:ext cx="10239375" cy="3854898"/>
        </p:xfrm>
        <a:graphic>
          <a:graphicData uri="http://schemas.openxmlformats.org/drawingml/2006/table">
            <a:tbl>
              <a:tblPr firstRow="1" firstCol="1" bandRow="1"/>
              <a:tblGrid>
                <a:gridCol w="4717757">
                  <a:extLst>
                    <a:ext uri="{9D8B030D-6E8A-4147-A177-3AD203B41FA5}">
                      <a16:colId xmlns:a16="http://schemas.microsoft.com/office/drawing/2014/main" val="483638195"/>
                    </a:ext>
                  </a:extLst>
                </a:gridCol>
                <a:gridCol w="5521618">
                  <a:extLst>
                    <a:ext uri="{9D8B030D-6E8A-4147-A177-3AD203B41FA5}">
                      <a16:colId xmlns:a16="http://schemas.microsoft.com/office/drawing/2014/main" val="3706825063"/>
                    </a:ext>
                  </a:extLst>
                </a:gridCol>
              </a:tblGrid>
              <a:tr h="223279">
                <a:tc>
                  <a:txBody>
                    <a:bodyPr/>
                    <a:lstStyle/>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de courte durée</a:t>
                      </a:r>
                      <a:r>
                        <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gn="ctr">
                        <a:lnSpc>
                          <a:spcPct val="107000"/>
                        </a:lnSpc>
                        <a:spcAft>
                          <a:spcPts val="800"/>
                        </a:spcAft>
                      </a:pP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Détachement longue durée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extLst>
                  <a:ext uri="{0D108BD9-81ED-4DB2-BD59-A6C34878D82A}">
                    <a16:rowId xmlns:a16="http://schemas.microsoft.com/office/drawing/2014/main" val="861794999"/>
                  </a:ext>
                </a:extLst>
              </a:tr>
              <a:tr h="3631619">
                <a:tc>
                  <a:txBody>
                    <a:bodyPr/>
                    <a:lstStyle/>
                    <a:p>
                      <a:pPr algn="just">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Réintégration </a:t>
                      </a:r>
                      <a:r>
                        <a:rPr lang="fr-FR"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obligatoire</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dans l’emploi occupé antérieurement.</a:t>
                      </a:r>
                    </a:p>
                    <a:p>
                      <a:pPr algn="just">
                        <a:lnSpc>
                          <a:spcPct val="107000"/>
                        </a:lnSpc>
                        <a:spcAft>
                          <a:spcPts val="8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 noter :</a:t>
                      </a:r>
                      <a:r>
                        <a:rPr lang="fr-FR" sz="12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Le fonctionnaire placé en position de détachement pendant la durée du stage ne peut être remplacé dans son emploi que s'il est titularisé dans son nouveau corps, cadre d'emplois ou emploi.</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just">
                        <a:lnSpc>
                          <a:spcPct val="107000"/>
                        </a:lnSpc>
                        <a:spcAft>
                          <a:spcPts val="800"/>
                        </a:spcAft>
                      </a:pPr>
                      <a:r>
                        <a:rPr lang="fr-FR" sz="1100" dirty="0">
                          <a:effectLst/>
                          <a:latin typeface="Calibri" panose="020F0502020204030204" pitchFamily="34" charset="0"/>
                          <a:ea typeface="Calibri" panose="020F0502020204030204" pitchFamily="34"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poste vacant</a:t>
                      </a:r>
                      <a:r>
                        <a:rPr lang="fr-FR"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réaffectation à la </a:t>
                      </a:r>
                      <a:r>
                        <a:rPr lang="fr-FR"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fr-FR" sz="1200"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ère</a:t>
                      </a:r>
                      <a:r>
                        <a:rPr lang="fr-FR"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vacance ou création d’emploi</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correspondant au grade dans la collectivité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 refus de l’agent du poste proposé :</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mise en disponibilité d’office. (Sans rémunération, ni Allocation de Retour à l’Emploi) dans l’attente de la vacance d’un poste, pour une durée maximale de 3 ans.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 au cours de la période de disponibilité, le fonctionnaire refuse 3 postes correspondant à son grade, il est soit admis à la retraite, soit, s'il n'a pas de droit à pension, licencié.</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 absence d’emploi vacant à la fin du détachement :</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réintégration du fonctionnaire en </a:t>
                      </a:r>
                      <a:r>
                        <a:rPr lang="fr-FR"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surnombre</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pendant </a:t>
                      </a:r>
                      <a:r>
                        <a:rPr lang="fr-FR"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 an</a:t>
                      </a:r>
                      <a:r>
                        <a:rPr lang="fr-F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puis au-delà de cette période, éventuellement pris en charge par le CNFPT ou le CDG (mêmes conditions que pour les fonctionnaires dont l’emploi a été supprimé).</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 noter : Le fonctionnaire a priorité pour être affecté dans un emploi correspond à son grade de la collectivité ou de l’établissement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697959499"/>
                  </a:ext>
                </a:extLst>
              </a:tr>
            </a:tbl>
          </a:graphicData>
        </a:graphic>
      </p:graphicFrame>
      <p:sp>
        <p:nvSpPr>
          <p:cNvPr id="3" name="Espace réservé du numéro de diapositive 2">
            <a:extLst>
              <a:ext uri="{FF2B5EF4-FFF2-40B4-BE49-F238E27FC236}">
                <a16:creationId xmlns:a16="http://schemas.microsoft.com/office/drawing/2014/main" id="{CE2211F1-3D0F-8E13-19B2-850C5FC36EDC}"/>
              </a:ext>
            </a:extLst>
          </p:cNvPr>
          <p:cNvSpPr>
            <a:spLocks noGrp="1"/>
          </p:cNvSpPr>
          <p:nvPr>
            <p:ph type="sldNum" sz="quarter" idx="12"/>
          </p:nvPr>
        </p:nvSpPr>
        <p:spPr/>
        <p:txBody>
          <a:bodyPr/>
          <a:lstStyle/>
          <a:p>
            <a:fld id="{7C2F0EDB-C6EC-4215-8721-5B41C7640BA9}" type="slidenum">
              <a:rPr lang="fr-FR" smtClean="0"/>
              <a:t>17</a:t>
            </a:fld>
            <a:endParaRPr lang="fr-FR"/>
          </a:p>
        </p:txBody>
      </p:sp>
    </p:spTree>
    <p:extLst>
      <p:ext uri="{BB962C8B-B14F-4D97-AF65-F5344CB8AC3E}">
        <p14:creationId xmlns:p14="http://schemas.microsoft.com/office/powerpoint/2010/main" val="751926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effectLst/>
                <a:latin typeface="Calibri" panose="020F0502020204030204" pitchFamily="34" charset="0"/>
                <a:ea typeface="Calibri" panose="020F0502020204030204" pitchFamily="34" charset="0"/>
                <a:cs typeface="Calibri" panose="020F0502020204030204" pitchFamily="34" charset="0"/>
              </a:rPr>
              <a:t>L’intégration après détachement </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5CE89C3C-7AE8-B5DC-6AD5-A7BE0F192985}"/>
              </a:ext>
            </a:extLst>
          </p:cNvPr>
          <p:cNvSpPr txBox="1"/>
          <p:nvPr/>
        </p:nvSpPr>
        <p:spPr>
          <a:xfrm>
            <a:off x="676274" y="1292863"/>
            <a:ext cx="6096000" cy="312650"/>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Le classement à la réintégration</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5AD86462-9F59-6E3D-78A2-DC4AB0996BCB}"/>
              </a:ext>
            </a:extLst>
          </p:cNvPr>
          <p:cNvSpPr txBox="1"/>
          <p:nvPr/>
        </p:nvSpPr>
        <p:spPr>
          <a:xfrm>
            <a:off x="676274" y="1605513"/>
            <a:ext cx="10839452" cy="4201728"/>
          </a:xfrm>
          <a:prstGeom prst="rect">
            <a:avLst/>
          </a:prstGeom>
          <a:noFill/>
        </p:spPr>
        <p:txBody>
          <a:bodyPr wrap="square">
            <a:spAutoFit/>
          </a:bodyPr>
          <a:lstStyle/>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En cas de détachement auprès d’une administration de l’Etat, auprès d’une collectivité territoriale ou d’un établissement public ou d’un établissement public hospitalier,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et sous réserve qu'elle lui soit plus favorable, la réintégration dans son cadre d'emplois d'origine est prononcée à équivalence de grade et à l'échelon comportant un indice égal ou, à défaut, immédiatement supérieur à celui qu'il détenait dans son grade de détachement</a:t>
            </a:r>
            <a:r>
              <a:rPr lang="fr-FR" sz="1200" dirty="0">
                <a:effectLst/>
                <a:latin typeface="Calibri" panose="020F0502020204030204" pitchFamily="34" charset="0"/>
                <a:ea typeface="Calibri" panose="020F0502020204030204" pitchFamily="34" charset="0"/>
                <a:cs typeface="Times New Roman" panose="02020603050405020304" pitchFamily="18"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 NOTER : Lors de sa réintégration, l’agent détaché ne peut prétendre au bénéfice du maintien de son régime indemnitaire ou de sa NBI au titre de son poste d’origine ou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 NOTER : Un fonctionnaire en détachement pour l’accomplissement d’un stage ou d’une période de scolarité n’étant pas suivi d’une titularisation est obligatoirement réintégré </a:t>
            </a:r>
            <a:r>
              <a:rPr lang="fr-FR" sz="1200" b="1" i="1" u="sng"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sur la base du grade et de l’échelon détenus dans son cadre d’emplois d’origine</a:t>
            </a: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500" b="1" cap="small" dirty="0">
                <a:latin typeface="Calibri" panose="020F0502020204030204" pitchFamily="34" charset="0"/>
                <a:ea typeface="Calibri" panose="020F0502020204030204" pitchFamily="34" charset="0"/>
                <a:cs typeface="Times New Roman" panose="02020603050405020304" pitchFamily="18" charset="0"/>
              </a:rPr>
              <a:t>V. </a:t>
            </a:r>
            <a:r>
              <a:rPr lang="fr-FR" sz="1500" b="1" cap="small" dirty="0">
                <a:effectLst/>
                <a:latin typeface="Calibri" panose="020F0502020204030204" pitchFamily="34" charset="0"/>
                <a:ea typeface="Calibri" panose="020F0502020204030204" pitchFamily="34" charset="0"/>
                <a:cs typeface="Calibri" panose="020F0502020204030204" pitchFamily="34" charset="0"/>
              </a:rPr>
              <a:t>L’intégration après détachement</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fonctionnaire détaché peut,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sur sa demande ou avec son accord</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être intégré</a:t>
            </a:r>
            <a:r>
              <a:rPr lang="fr-FR" sz="1200" dirty="0">
                <a:effectLst/>
                <a:latin typeface="Calibri" panose="020F0502020204030204" pitchFamily="34" charset="0"/>
                <a:ea typeface="Calibri" panose="020F0502020204030204" pitchFamily="34" charset="0"/>
                <a:cs typeface="Times New Roman" panose="02020603050405020304" pitchFamily="18" charset="0"/>
              </a:rPr>
              <a:t> dans son cadre d’emplois ou corps de détachement.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En cas de détachement auprès d’une administration de l’Etat, d’une collectivité ou d’un établissement public ou d’un établissement public hospitalier,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la collectivité d’accueil est tenue de proposer à l’agent, au- delà d’une période de 5 ans, d’intégrer son corps ou cadre d’emplois d’accueil</a:t>
            </a:r>
            <a:r>
              <a:rPr lang="fr-FR" sz="1200" dirty="0">
                <a:effectLst/>
                <a:latin typeface="Calibri" panose="020F0502020204030204" pitchFamily="34" charset="0"/>
                <a:ea typeface="Calibri" panose="020F0502020204030204" pitchFamily="34" charset="0"/>
                <a:cs typeface="Times New Roman" panose="02020603050405020304" pitchFamily="18" charset="0"/>
              </a:rPr>
              <a:t>. L’agent peut toutefois refuser son intégration.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La période des 5 ans s’apprécie au regard de la durée totale de détachement dans le corps ou cadre d’emplois (tous renouvellements inclus), auprès de la même autorité de nomination dans le corps ou cadre d’emplois, indépendamment, le cas échéant, du changement de fonctions exercées au cours de cette période.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L’intégration peut intervenir avant l’échéance des 5 années de détachement si les deux parties le souhaitent, dans les conditions prévues par les statuts particuliers.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053909F6-4FC8-BB3F-E2F4-5F7352BACB9E}"/>
              </a:ext>
            </a:extLst>
          </p:cNvPr>
          <p:cNvSpPr>
            <a:spLocks noGrp="1"/>
          </p:cNvSpPr>
          <p:nvPr>
            <p:ph type="sldNum" sz="quarter" idx="12"/>
          </p:nvPr>
        </p:nvSpPr>
        <p:spPr/>
        <p:txBody>
          <a:bodyPr/>
          <a:lstStyle/>
          <a:p>
            <a:fld id="{7C2F0EDB-C6EC-4215-8721-5B41C7640BA9}" type="slidenum">
              <a:rPr lang="fr-FR" smtClean="0"/>
              <a:t>18</a:t>
            </a:fld>
            <a:endParaRPr lang="fr-FR"/>
          </a:p>
        </p:txBody>
      </p:sp>
    </p:spTree>
    <p:extLst>
      <p:ext uri="{BB962C8B-B14F-4D97-AF65-F5344CB8AC3E}">
        <p14:creationId xmlns:p14="http://schemas.microsoft.com/office/powerpoint/2010/main" val="690297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6" name="ZoneTexte 5">
            <a:extLst>
              <a:ext uri="{FF2B5EF4-FFF2-40B4-BE49-F238E27FC236}">
                <a16:creationId xmlns:a16="http://schemas.microsoft.com/office/drawing/2014/main" id="{C8A1DEFE-04E0-3AB7-8A96-1ABBDEC322E3}"/>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latin typeface="Calibri" panose="020F0502020204030204" pitchFamily="34" charset="0"/>
                <a:ea typeface="Calibri" panose="020F0502020204030204" pitchFamily="34" charset="0"/>
                <a:cs typeface="Calibri" panose="020F0502020204030204" pitchFamily="34" charset="0"/>
              </a:rPr>
              <a:t>Le détachement d’office</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5AD86462-9F59-6E3D-78A2-DC4AB0996BCB}"/>
              </a:ext>
            </a:extLst>
          </p:cNvPr>
          <p:cNvSpPr txBox="1"/>
          <p:nvPr/>
        </p:nvSpPr>
        <p:spPr>
          <a:xfrm>
            <a:off x="476250" y="1204563"/>
            <a:ext cx="11039476" cy="5539402"/>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Le classement lors de l’intégration</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Sous réserve qu'elle lui soit plus favorable, l'intégration du fonctionnaire dans le cadre d'emplois de détachement est prononcée à équivalence de grade et à l'échelon comportant un indice égal ou, à défaut, immédiatement supérieur à celui qu'il a atteint dans son corps ou cadre d'emplois d'origine.</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Lorsque le cadre d'emplois de détachement ne dispose pas d'un grade équivalent à celui détenu dans le corps ou cadre d'emplois d'origine, il est classé dans le grade dont l'indice sommital est le plus proche de l'indice sommital du grade d'origine et à l'échelon comportant l'indice égal ou, à défaut, immédiatement supérieur à celui qu'il détient dans le grade d'origine.</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Il conserve, dans la limite de l'ancienneté maximale exigée pour une promotion à l'échelon supérieur, l'ancienneté d'échelon acquise dans son grade d'origine, lorsque l'augmentation de traitement consécutive à son intégration est inférieure ou égale à celle qui aurait résulté d'un avancement d'échelon dans son grade d'origine ou à celle qui a résulté de sa promotion au dernier échelon lorsqu'il a déjà atteint l'échelon terminal de son grade d'origine.</a:t>
            </a:r>
          </a:p>
          <a:p>
            <a:pPr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À NOTER :</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Les services accomplis dans le corps ou le cadre d'emplois d'origine sont assimilés à des services accomplis dans le cadre d'emplois dans lequel le fonctionnaire est intégré après détachement.</a:t>
            </a:r>
          </a:p>
          <a:p>
            <a:pPr algn="just">
              <a:lnSpc>
                <a:spcPct val="107000"/>
              </a:lnSpc>
              <a:spcAft>
                <a:spcPts val="800"/>
              </a:spcAft>
            </a:pPr>
            <a:endParaRPr lang="fr-FR" sz="11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500" b="1" cap="small" dirty="0">
                <a:latin typeface="Calibri" panose="020F0502020204030204" pitchFamily="34" charset="0"/>
                <a:ea typeface="Calibri" panose="020F0502020204030204" pitchFamily="34" charset="0"/>
                <a:cs typeface="Times New Roman" panose="02020603050405020304" pitchFamily="18" charset="0"/>
              </a:rPr>
              <a:t>VI. </a:t>
            </a:r>
            <a:r>
              <a:rPr lang="fr-FR" sz="1500" b="1" cap="small" dirty="0">
                <a:effectLst/>
                <a:latin typeface="Calibri" panose="020F0502020204030204" pitchFamily="34" charset="0"/>
                <a:ea typeface="Calibri" panose="020F0502020204030204" pitchFamily="34" charset="0"/>
                <a:cs typeface="Calibri" panose="020F0502020204030204" pitchFamily="34" charset="0"/>
              </a:rPr>
              <a:t>Le détachement d’office</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décret n° 2020-714 du 11 juin 2020 vient mettre en application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le nouveau type de détachement d’office</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instauré par la loi TFP du 6 août 2019 (articles L441-1 et suivants du CGFP), qui </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i="1" dirty="0">
                <a:effectLst/>
                <a:latin typeface="Calibri" panose="020F0502020204030204" pitchFamily="34" charset="0"/>
                <a:ea typeface="Calibri" panose="020F0502020204030204" pitchFamily="34" charset="0"/>
                <a:cs typeface="Times New Roman" panose="02020603050405020304" pitchFamily="18" charset="0"/>
              </a:rPr>
              <a:t>lorsqu'une activité d'une personne morale de droit public employant des fonctionnaires est transférée à une personne morale de droit privé ou à une personne morale de droit public gérant un service public industriel et commercial, des fonctionnaires exerçant cette activité peuvent être détachés d'office, pendant la durée du contrat liant la personne morale de droit public à l'organisme d'accueil, sur un contrat de travail conclu à durée indéterminée auprès de l'organisme d'accueil.</a:t>
            </a:r>
            <a:r>
              <a:rPr lang="fr-FR" sz="1200" i="1" dirty="0">
                <a:effectLst/>
                <a:latin typeface="Calibri" panose="020F0502020204030204" pitchFamily="34" charset="0"/>
                <a:ea typeface="Calibri" panose="020F0502020204030204" pitchFamily="34" charset="0"/>
                <a:cs typeface="Times New Roman" panose="02020603050405020304" pitchFamily="18" charset="0"/>
              </a:rPr>
              <a:t> »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d’office concerne uniquement les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fonctionnaires titulaires</a:t>
            </a:r>
            <a:r>
              <a:rPr lang="fr-FR" sz="1200" dirty="0">
                <a:effectLst/>
                <a:latin typeface="Calibri" panose="020F0502020204030204" pitchFamily="34" charset="0"/>
                <a:ea typeface="Calibri" panose="020F0502020204030204" pitchFamily="34" charset="0"/>
                <a:cs typeface="Times New Roman" panose="02020603050405020304" pitchFamily="18" charset="0"/>
              </a:rPr>
              <a:t>. (Sont exclus les agents stagiaires)</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Pour les agents contractuels, ils sont transférés d’office vers l’organisme d’accueil, en application de l’article L. 1224-3-1 du code du travail.</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contrat, de droit privé, proposé reprend les clauses substantielles du contrat, en particulier celles qui concernent la rémunération. En cas de refus des agents d'accepter le contrat proposé, leur contrat prend fin de plein droit. La personne morale ou l'organisme qui reprend l'activité applique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les dispositions de droit public relatives aux agents licenciés.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1448411C-B5CB-E6FE-F9A7-979F4982ED17}"/>
              </a:ext>
            </a:extLst>
          </p:cNvPr>
          <p:cNvSpPr>
            <a:spLocks noGrp="1"/>
          </p:cNvSpPr>
          <p:nvPr>
            <p:ph type="sldNum" sz="quarter" idx="12"/>
          </p:nvPr>
        </p:nvSpPr>
        <p:spPr/>
        <p:txBody>
          <a:bodyPr/>
          <a:lstStyle/>
          <a:p>
            <a:fld id="{7C2F0EDB-C6EC-4215-8721-5B41C7640BA9}" type="slidenum">
              <a:rPr lang="fr-FR" smtClean="0"/>
              <a:t>19</a:t>
            </a:fld>
            <a:endParaRPr lang="fr-FR"/>
          </a:p>
        </p:txBody>
      </p:sp>
    </p:spTree>
    <p:extLst>
      <p:ext uri="{BB962C8B-B14F-4D97-AF65-F5344CB8AC3E}">
        <p14:creationId xmlns:p14="http://schemas.microsoft.com/office/powerpoint/2010/main" val="8880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21A60B4-62E5-3329-D4F0-DA10F74529CD}"/>
              </a:ext>
            </a:extLst>
          </p:cNvPr>
          <p:cNvSpPr txBox="1"/>
          <p:nvPr/>
        </p:nvSpPr>
        <p:spPr>
          <a:xfrm>
            <a:off x="771526" y="1443841"/>
            <a:ext cx="8553450" cy="4247317"/>
          </a:xfrm>
          <a:prstGeom prst="rect">
            <a:avLst/>
          </a:prstGeom>
          <a:noFill/>
        </p:spPr>
        <p:txBody>
          <a:bodyPr wrap="square">
            <a:spAutoFit/>
          </a:bodyPr>
          <a:lstStyle/>
          <a:p>
            <a:pPr algn="ctr"/>
            <a:r>
              <a:rPr lang="fr-FR" dirty="0"/>
              <a:t>Le détachement permet à un fonctionnaire de bénéficier d’une mobilité, suivie, le cas échéant, d'une intégration; la voie de l'intégration directe restant également une possibilité. </a:t>
            </a:r>
          </a:p>
          <a:p>
            <a:pPr algn="ctr"/>
            <a:endParaRPr lang="fr-FR" dirty="0"/>
          </a:p>
          <a:p>
            <a:pPr algn="ctr"/>
            <a:r>
              <a:rPr lang="fr-FR" dirty="0"/>
              <a:t>Le détachement est la position du fonctionnaire placé hors de son cadre d'emplois, emploi ou corps d'origine mais continuant à bénéficier, dans celui-ci, de ses droits à l'avancement et à la retraite.</a:t>
            </a:r>
          </a:p>
          <a:p>
            <a:pPr algn="ctr"/>
            <a:endParaRPr lang="fr-FR" dirty="0"/>
          </a:p>
          <a:p>
            <a:pPr algn="ctr"/>
            <a:r>
              <a:rPr lang="fr-FR" dirty="0"/>
              <a:t>Par principe, tout détachement est prononcé sur demande du fonctionnaire.</a:t>
            </a:r>
          </a:p>
          <a:p>
            <a:pPr algn="ctr"/>
            <a:endParaRPr lang="fr-FR" dirty="0"/>
          </a:p>
          <a:p>
            <a:pPr algn="ctr"/>
            <a:r>
              <a:rPr lang="fr-FR" dirty="0"/>
              <a:t>Ainsi, une collectivité peut recruter un fonctionnaire d’une autre fonction publique (par exemple : de l’état, de l’hospitalière, la mairie de Paris…) par le biais du détachement.</a:t>
            </a:r>
          </a:p>
          <a:p>
            <a:pPr algn="ctr"/>
            <a:endParaRPr lang="fr-FR" dirty="0"/>
          </a:p>
          <a:p>
            <a:pPr algn="ctr"/>
            <a:r>
              <a:rPr lang="fr-FR" dirty="0"/>
              <a:t>De même, un de ses fonctionnaires territoriaux peut être recruté par le biais du détachement au sein d’une autre fonction publique.</a:t>
            </a:r>
          </a:p>
        </p:txBody>
      </p:sp>
      <p:sp>
        <p:nvSpPr>
          <p:cNvPr id="6" name="Rectangle 2">
            <a:extLst>
              <a:ext uri="{FF2B5EF4-FFF2-40B4-BE49-F238E27FC236}">
                <a16:creationId xmlns:a16="http://schemas.microsoft.com/office/drawing/2014/main" id="{CB91CE79-D5CB-3990-7926-0EE04BFD0718}"/>
              </a:ext>
            </a:extLst>
          </p:cNvPr>
          <p:cNvSpPr>
            <a:spLocks noChangeArrowheads="1"/>
          </p:cNvSpPr>
          <p:nvPr/>
        </p:nvSpPr>
        <p:spPr bwMode="auto">
          <a:xfrm>
            <a:off x="9953625" y="-1588"/>
            <a:ext cx="2238375" cy="6859588"/>
          </a:xfrm>
          <a:prstGeom prst="rect">
            <a:avLst/>
          </a:prstGeom>
          <a:solidFill>
            <a:schemeClr val="accent2">
              <a:alpha val="70000"/>
            </a:schemeClr>
          </a:solidFill>
          <a:ln>
            <a:noFill/>
          </a:ln>
          <a:effectLst/>
        </p:spPr>
        <p:txBody>
          <a:bodyPr vert="horz" wrap="square" lIns="36576" tIns="36576" rIns="36576" bIns="36576" numCol="1" anchor="t" anchorCtr="0" compatLnSpc="1">
            <a:prstTxWarp prst="textNoShape">
              <a:avLst/>
            </a:prstTxWarp>
          </a:bodyPr>
          <a:lstStyle/>
          <a:p>
            <a:endParaRPr lang="fr-FR"/>
          </a:p>
        </p:txBody>
      </p:sp>
      <p:sp>
        <p:nvSpPr>
          <p:cNvPr id="2" name="Espace réservé du numéro de diapositive 1">
            <a:extLst>
              <a:ext uri="{FF2B5EF4-FFF2-40B4-BE49-F238E27FC236}">
                <a16:creationId xmlns:a16="http://schemas.microsoft.com/office/drawing/2014/main" id="{780C2202-B5FA-E048-AAFA-C0D6E785C924}"/>
              </a:ext>
            </a:extLst>
          </p:cNvPr>
          <p:cNvSpPr>
            <a:spLocks noGrp="1"/>
          </p:cNvSpPr>
          <p:nvPr>
            <p:ph type="sldNum" sz="quarter" idx="12"/>
          </p:nvPr>
        </p:nvSpPr>
        <p:spPr/>
        <p:txBody>
          <a:bodyPr/>
          <a:lstStyle/>
          <a:p>
            <a:fld id="{7C2F0EDB-C6EC-4215-8721-5B41C7640BA9}" type="slidenum">
              <a:rPr lang="fr-FR" smtClean="0"/>
              <a:t>2</a:t>
            </a:fld>
            <a:endParaRPr lang="fr-FR"/>
          </a:p>
        </p:txBody>
      </p:sp>
    </p:spTree>
    <p:extLst>
      <p:ext uri="{BB962C8B-B14F-4D97-AF65-F5344CB8AC3E}">
        <p14:creationId xmlns:p14="http://schemas.microsoft.com/office/powerpoint/2010/main" val="3792539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8" name="ZoneTexte 7">
            <a:extLst>
              <a:ext uri="{FF2B5EF4-FFF2-40B4-BE49-F238E27FC236}">
                <a16:creationId xmlns:a16="http://schemas.microsoft.com/office/drawing/2014/main" id="{5AD86462-9F59-6E3D-78A2-DC4AB0996BCB}"/>
              </a:ext>
            </a:extLst>
          </p:cNvPr>
          <p:cNvSpPr txBox="1"/>
          <p:nvPr/>
        </p:nvSpPr>
        <p:spPr>
          <a:xfrm>
            <a:off x="476250" y="1204563"/>
            <a:ext cx="11039476" cy="5017527"/>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La procédure</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1/ La décision de l’autorité territoriale</a:t>
            </a:r>
            <a:endParaRPr lang="fr-FR" sz="14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est prononcé par l’autorité territoriale dont relève le fonctionnaire intéressé qui ne peut le refuser.</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d’office est applicable uniquement si l’activité du fonctionnaire est totalement transférée. </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d’office d’un fonctionnaire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dont l’activité est partiellement transférée est impossible, il serait fait application des dispositions de droit commun (détachement ou mise à disposition)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Le fonctionnaire est informé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par son administration, au moins 3 mois avant la date de son détachement</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de sa rémunération</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et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de ses conditions d'emploi</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au sein de l'organisme d'accueil.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Au moins 8 jours</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avant la date de détachement</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l'administration communique à l'agent la proposition de contrat de travail à durée indéterminée au sein de l'organisme d'accueil</a:t>
            </a:r>
            <a:r>
              <a:rPr lang="fr-FR" sz="1200" dirty="0">
                <a:effectLst/>
                <a:latin typeface="Calibri" panose="020F0502020204030204" pitchFamily="34" charset="0"/>
                <a:ea typeface="Calibri" panose="020F0502020204030204" pitchFamily="34" charset="0"/>
                <a:cs typeface="Times New Roman" panose="02020603050405020304" pitchFamily="18" charset="0"/>
              </a:rPr>
              <a:t>. La période d'essai est réputée accomplie.</a:t>
            </a:r>
          </a:p>
          <a:p>
            <a:pPr marL="342900" lvl="0" indent="-342900" algn="just">
              <a:lnSpc>
                <a:spcPct val="107000"/>
              </a:lnSpc>
              <a:buFont typeface="Wingdings" panose="05000000000000000000" pitchFamily="2" charset="2"/>
              <a:buChar char=""/>
            </a:pPr>
            <a:r>
              <a:rPr lang="fr-FR" sz="1200" b="1" dirty="0">
                <a:effectLst/>
                <a:latin typeface="Calibri" panose="020F0502020204030204" pitchFamily="34" charset="0"/>
                <a:ea typeface="Calibri" panose="020F0502020204030204" pitchFamily="34" charset="0"/>
                <a:cs typeface="Times New Roman" panose="02020603050405020304" pitchFamily="18" charset="0"/>
              </a:rPr>
              <a:t>Le renouvellement du détachement d'office</a:t>
            </a:r>
            <a:r>
              <a:rPr lang="fr-FR" sz="1200" dirty="0">
                <a:effectLst/>
                <a:latin typeface="Calibri" panose="020F0502020204030204" pitchFamily="34" charset="0"/>
                <a:ea typeface="Calibri" panose="020F0502020204030204" pitchFamily="34" charset="0"/>
                <a:cs typeface="Times New Roman" panose="02020603050405020304" pitchFamily="18" charset="0"/>
              </a:rPr>
              <a:t> est également prononcé par l'autorité territoriale dont relève le fonctionnaire pour la durée du contrat liant la personne publique à l'organisme d'accueil. En cas de renouvellement du contrat liant la personne publique à l'organisme d'accueil, le fonctionnaire est informé du renouvellement de son détachement par l'administration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au plus tard 3 mois avant l'échéance de ce contrat.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fr-F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200" b="1" dirty="0">
                <a:effectLst/>
                <a:latin typeface="Calibri" panose="020F0502020204030204" pitchFamily="34" charset="0"/>
                <a:ea typeface="Calibri" panose="020F0502020204030204" pitchFamily="34" charset="0"/>
                <a:cs typeface="Times New Roman" panose="02020603050405020304" pitchFamily="18" charset="0"/>
              </a:rPr>
              <a:t>En cas de nouveau contrat liant la personne publique à un autre organisme d'accueil, </a:t>
            </a:r>
            <a:r>
              <a:rPr lang="fr-FR" sz="1200" dirty="0">
                <a:effectLst/>
                <a:latin typeface="Calibri" panose="020F0502020204030204" pitchFamily="34" charset="0"/>
                <a:ea typeface="Calibri" panose="020F0502020204030204" pitchFamily="34" charset="0"/>
                <a:cs typeface="Times New Roman" panose="02020603050405020304" pitchFamily="18" charset="0"/>
              </a:rPr>
              <a:t>le fonctionnaire est informé du renouvellement de son détachement par l'administration au plus tard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3 mois avant l'échéance du contrat précédent</a:t>
            </a:r>
            <a:r>
              <a:rPr lang="fr-FR" sz="1200" dirty="0">
                <a:effectLst/>
                <a:latin typeface="Calibri" panose="020F0502020204030204" pitchFamily="34" charset="0"/>
                <a:ea typeface="Calibri" panose="020F0502020204030204" pitchFamily="34" charset="0"/>
                <a:cs typeface="Times New Roman" panose="02020603050405020304" pitchFamily="18" charset="0"/>
              </a:rPr>
              <a:t>. Le nouvel organisme d'accueil est tenu d'établir un nouveau contrat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reprenant les clauses substantielles du précédent contrat de travail dont bénéficiait le fonctionnaire détaché, notamment celles relatives à la rémunération.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ne peut être prononcé qu'après que l'autorité hiérarchique dont relève le fonctionnaire s'est assurée de la compatibilité de l'activité envisagée au sein de l'organisme d'accueil avec les fonctions exercées par l'intéressé au cours des 3 dernières années et, en cas de doute sérieux, après avoir recueilli l'avis du référent déontologue ou, le cas échéant, après avoir saisi la Haute Autorité pour la transparence de la vie publique.</a:t>
            </a:r>
          </a:p>
        </p:txBody>
      </p:sp>
      <p:sp>
        <p:nvSpPr>
          <p:cNvPr id="7" name="ZoneTexte 6">
            <a:extLst>
              <a:ext uri="{FF2B5EF4-FFF2-40B4-BE49-F238E27FC236}">
                <a16:creationId xmlns:a16="http://schemas.microsoft.com/office/drawing/2014/main" id="{C7345355-37B6-1284-6DA8-5ED4B9421435}"/>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latin typeface="Calibri" panose="020F0502020204030204" pitchFamily="34" charset="0"/>
                <a:ea typeface="Calibri" panose="020F0502020204030204" pitchFamily="34" charset="0"/>
                <a:cs typeface="Calibri" panose="020F0502020204030204" pitchFamily="34" charset="0"/>
              </a:rPr>
              <a:t>Le détachement d’office</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78FAA1A5-6FD1-A679-360F-19C2C8D29D30}"/>
              </a:ext>
            </a:extLst>
          </p:cNvPr>
          <p:cNvSpPr>
            <a:spLocks noGrp="1"/>
          </p:cNvSpPr>
          <p:nvPr>
            <p:ph type="sldNum" sz="quarter" idx="12"/>
          </p:nvPr>
        </p:nvSpPr>
        <p:spPr/>
        <p:txBody>
          <a:bodyPr/>
          <a:lstStyle/>
          <a:p>
            <a:fld id="{7C2F0EDB-C6EC-4215-8721-5B41C7640BA9}" type="slidenum">
              <a:rPr lang="fr-FR" smtClean="0"/>
              <a:t>20</a:t>
            </a:fld>
            <a:endParaRPr lang="fr-FR"/>
          </a:p>
        </p:txBody>
      </p:sp>
    </p:spTree>
    <p:extLst>
      <p:ext uri="{BB962C8B-B14F-4D97-AF65-F5344CB8AC3E}">
        <p14:creationId xmlns:p14="http://schemas.microsoft.com/office/powerpoint/2010/main" val="565230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8" name="ZoneTexte 7">
            <a:extLst>
              <a:ext uri="{FF2B5EF4-FFF2-40B4-BE49-F238E27FC236}">
                <a16:creationId xmlns:a16="http://schemas.microsoft.com/office/drawing/2014/main" id="{5AD86462-9F59-6E3D-78A2-DC4AB0996BCB}"/>
              </a:ext>
            </a:extLst>
          </p:cNvPr>
          <p:cNvSpPr txBox="1"/>
          <p:nvPr/>
        </p:nvSpPr>
        <p:spPr>
          <a:xfrm>
            <a:off x="476250" y="1268700"/>
            <a:ext cx="11039476" cy="4012958"/>
          </a:xfrm>
          <a:prstGeom prst="rect">
            <a:avLst/>
          </a:prstGeom>
          <a:noFill/>
        </p:spPr>
        <p:txBody>
          <a:bodyPr wrap="square">
            <a:spAutoFit/>
          </a:bodyPr>
          <a:lstStyle/>
          <a:p>
            <a:pPr algn="just">
              <a:lnSpc>
                <a:spcPct val="107000"/>
              </a:lnSpc>
              <a:spcAft>
                <a:spcPts val="800"/>
              </a:spcAft>
            </a:pP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2/ La durée du détachement d’office</a:t>
            </a:r>
            <a:endParaRPr lang="fr-FR" sz="14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est prononcé pour la durée du contrat liant la personne publique et l’organisme d’accueil, sur un contrat de travail conclu à durée indéterminée auprès de l'organisme d'accueil.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situation administrative de l’agent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Les services accomplis en détachement dans l'organisme d'accueil sont assimilés à d</a:t>
            </a:r>
            <a:r>
              <a:rPr lang="fr-FR" sz="1200" b="1" dirty="0">
                <a:effectLst/>
                <a:latin typeface="Calibri" panose="020F0502020204030204" pitchFamily="34" charset="0"/>
                <a:ea typeface="Calibri" panose="020F0502020204030204" pitchFamily="34" charset="0"/>
                <a:cs typeface="Times New Roman" panose="02020603050405020304" pitchFamily="18" charset="0"/>
              </a:rPr>
              <a:t>es services effectifs </a:t>
            </a:r>
            <a:r>
              <a:rPr lang="fr-FR" sz="1200" dirty="0">
                <a:effectLst/>
                <a:latin typeface="Calibri" panose="020F0502020204030204" pitchFamily="34" charset="0"/>
                <a:ea typeface="Calibri" panose="020F0502020204030204" pitchFamily="34" charset="0"/>
                <a:cs typeface="Times New Roman" panose="02020603050405020304" pitchFamily="18" charset="0"/>
              </a:rPr>
              <a:t>dans le corps ou le cadre d'emplois dont relève l'agent. Durant son détachement le fonctionnaire bénéficie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des avancements d’échelon</a:t>
            </a:r>
            <a:r>
              <a:rPr lang="fr-FR" sz="1200" dirty="0">
                <a:effectLst/>
                <a:latin typeface="Calibri" panose="020F0502020204030204" pitchFamily="34" charset="0"/>
                <a:ea typeface="Calibri" panose="020F0502020204030204" pitchFamily="34" charset="0"/>
                <a:cs typeface="Times New Roman" panose="02020603050405020304" pitchFamily="18" charset="0"/>
              </a:rPr>
              <a:t> au sein de son cadre d’emplois d’origine, ainsi que des reclassements le cas échéant.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Concernant la rémunération de l’agent au sein de l’organisme d’accueil, la loi prévoit que le contrat de travail proposé au sein de l’organisme d’accueil comprend une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rémunération au moins égale à la rémunération antérieure de l’agent</a:t>
            </a:r>
            <a:r>
              <a:rPr lang="fr-FR" sz="1200" dirty="0">
                <a:effectLst/>
                <a:latin typeface="Calibri" panose="020F0502020204030204" pitchFamily="34" charset="0"/>
                <a:ea typeface="Calibri" panose="020F0502020204030204" pitchFamily="34" charset="0"/>
                <a:cs typeface="Times New Roman" panose="02020603050405020304" pitchFamily="18" charset="0"/>
              </a:rPr>
              <a:t>. Le décret précise que cette rémunération sera égale à la rémunération la plus élevée entre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Blip>
                <a:blip r:embed="rId3"/>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La rémunération globale brute de l’agent public sur les 12 mois précédents le détachement, hors remboursement de frais, paiement d’heures complémentaires ou supplémentaires, primes et indemnités liées au changement de résidence, à la primo-affectation ou à la mobilité géographique, indemnités d'enseignement ou de jury ainsi que toutes autres indemnités non directement liées à l'emploi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Blip>
                <a:blip r:embed="rId3"/>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La rémunération brute annuelle perçue par un salarié ayant la même ancienneté et exerçant les mêmes fonctions au sein de l'organisme d'accueil ou qu'il percevrait au titre des conventions ou accords collectifs applicables au sein de cet organisme.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687CE230-C6B9-2DFB-E012-EF0E7ACA280C}"/>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latin typeface="Calibri" panose="020F0502020204030204" pitchFamily="34" charset="0"/>
                <a:ea typeface="Calibri" panose="020F0502020204030204" pitchFamily="34" charset="0"/>
                <a:cs typeface="Calibri" panose="020F0502020204030204" pitchFamily="34" charset="0"/>
              </a:rPr>
              <a:t>Le détachement d’office</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19E25D5B-3DEC-1302-BD3D-EBD93F24F786}"/>
              </a:ext>
            </a:extLst>
          </p:cNvPr>
          <p:cNvSpPr>
            <a:spLocks noGrp="1"/>
          </p:cNvSpPr>
          <p:nvPr>
            <p:ph type="sldNum" sz="quarter" idx="12"/>
          </p:nvPr>
        </p:nvSpPr>
        <p:spPr/>
        <p:txBody>
          <a:bodyPr/>
          <a:lstStyle/>
          <a:p>
            <a:fld id="{7C2F0EDB-C6EC-4215-8721-5B41C7640BA9}" type="slidenum">
              <a:rPr lang="fr-FR" smtClean="0"/>
              <a:t>21</a:t>
            </a:fld>
            <a:endParaRPr lang="fr-FR"/>
          </a:p>
        </p:txBody>
      </p:sp>
    </p:spTree>
    <p:extLst>
      <p:ext uri="{BB962C8B-B14F-4D97-AF65-F5344CB8AC3E}">
        <p14:creationId xmlns:p14="http://schemas.microsoft.com/office/powerpoint/2010/main" val="1398155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8" name="ZoneTexte 7">
            <a:extLst>
              <a:ext uri="{FF2B5EF4-FFF2-40B4-BE49-F238E27FC236}">
                <a16:creationId xmlns:a16="http://schemas.microsoft.com/office/drawing/2014/main" id="{5AD86462-9F59-6E3D-78A2-DC4AB0996BCB}"/>
              </a:ext>
            </a:extLst>
          </p:cNvPr>
          <p:cNvSpPr txBox="1"/>
          <p:nvPr/>
        </p:nvSpPr>
        <p:spPr>
          <a:xfrm>
            <a:off x="476250" y="1268700"/>
            <a:ext cx="11039476" cy="4779450"/>
          </a:xfrm>
          <a:prstGeom prst="rect">
            <a:avLst/>
          </a:prstGeom>
          <a:noFill/>
        </p:spPr>
        <p:txBody>
          <a:bodyPr wrap="square">
            <a:spAutoFit/>
          </a:bodyPr>
          <a:lstStyle/>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La fin du détachement</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Le détachement peut prendre fin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Mutation à l’initiative de l’agent, avec un délai de préavis d’un mois ;</a:t>
            </a:r>
          </a:p>
          <a:p>
            <a:pPr marL="495300" algn="just">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Départ sur un autre type de détachement, ou en disponibilité ou congé parental ;</a:t>
            </a:r>
          </a:p>
          <a:p>
            <a:pPr marL="495300" algn="just">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Demande de radiation des cadres, ce qui permet à l’agent de percevoir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une indemnité égale à 1/12e de sa rémunération brute annuelle</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(sur l'année civile précédente)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multiplié par le nombre d'années échues de service effectif dans l'administration, dans la limite de 24 ans</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a:t>
            </a:r>
          </a:p>
          <a:p>
            <a:pPr marL="495300" algn="just">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Licenciement par l’organisme d’accueil, qui en informe l’administration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au moins 3 mois </a:t>
            </a:r>
            <a:r>
              <a:rPr lang="fr-FR" sz="1200" b="1" dirty="0">
                <a:solidFill>
                  <a:srgbClr val="7030A0"/>
                </a:solidFill>
                <a:latin typeface="Calibri" panose="020F0502020204030204" pitchFamily="34" charset="0"/>
                <a:cs typeface="Times New Roman" panose="02020603050405020304" pitchFamily="18" charset="0"/>
              </a:rPr>
              <a:t>avant la date d’effet </a:t>
            </a:r>
            <a:r>
              <a:rPr lang="fr-FR" sz="1200" dirty="0">
                <a:effectLst/>
                <a:latin typeface="Calibri" panose="020F0502020204030204" pitchFamily="34" charset="0"/>
                <a:ea typeface="Calibri" panose="020F0502020204030204" pitchFamily="34" charset="0"/>
                <a:cs typeface="Times New Roman" panose="02020603050405020304" pitchFamily="18" charset="0"/>
              </a:rPr>
              <a:t>: l’agent est alors réintégré dans son cadre d'emplois d'origine, le cas échéant en surnombre, sans droit à une indemnité de licenciement ;</a:t>
            </a:r>
          </a:p>
          <a:p>
            <a:pPr marL="457200">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Rupture du contrat à l’initiative de l’agent ou d’un commun accord avec l’organisme d’accueil, ce qui lui ouvre droit à être réintégré dans son cadre d'emplois d'origine, le cas échéant en surnombre.</a:t>
            </a:r>
          </a:p>
          <a:p>
            <a:pPr marL="457200">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495300"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Par ailleurs, au terme du contrat liant la personne publique à l'organisme d'accueil,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le fonctionnaire dispose d’un droit d’option entre</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Sa réintégration dans son cadre d'emplois d'origine, le cas échéant en surnombre ;</a:t>
            </a: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Son placement dans une autre position conforme à son statut ;</a:t>
            </a: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Sa radiation des cadres sur décision de son administration d'origine, qui lui ouvre droit à l’indemnité susvisée.</a:t>
            </a: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En l'absence de choix exprimé avant le terme du contrat, </a:t>
            </a:r>
            <a:r>
              <a:rPr lang="fr-FR" sz="1200" b="1" dirty="0">
                <a:effectLst/>
                <a:latin typeface="Calibri" panose="020F0502020204030204" pitchFamily="34" charset="0"/>
                <a:ea typeface="Calibri" panose="020F0502020204030204" pitchFamily="34" charset="0"/>
                <a:cs typeface="Times New Roman" panose="02020603050405020304" pitchFamily="18" charset="0"/>
              </a:rPr>
              <a:t>le fonctionnaire est réputé avoir opté pour sa réintégration</a:t>
            </a:r>
            <a:r>
              <a:rPr lang="fr-FR" sz="12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7" name="ZoneTexte 6">
            <a:extLst>
              <a:ext uri="{FF2B5EF4-FFF2-40B4-BE49-F238E27FC236}">
                <a16:creationId xmlns:a16="http://schemas.microsoft.com/office/drawing/2014/main" id="{EB35728C-71CA-6DDA-57FB-27F295876234}"/>
              </a:ext>
            </a:extLst>
          </p:cNvPr>
          <p:cNvSpPr txBox="1"/>
          <p:nvPr/>
        </p:nvSpPr>
        <p:spPr>
          <a:xfrm>
            <a:off x="1504950" y="209838"/>
            <a:ext cx="9639299" cy="721736"/>
          </a:xfrm>
          <a:prstGeom prst="rect">
            <a:avLst/>
          </a:prstGeom>
          <a:noFill/>
        </p:spPr>
        <p:txBody>
          <a:bodyPr wrap="square" rtlCol="0">
            <a:spAutoFit/>
          </a:bodyPr>
          <a:lstStyle/>
          <a:p>
            <a:pPr algn="ctr">
              <a:lnSpc>
                <a:spcPct val="107000"/>
              </a:lnSpc>
              <a:spcAft>
                <a:spcPts val="800"/>
              </a:spcAft>
            </a:pPr>
            <a:r>
              <a:rPr lang="fr-FR" sz="4000" b="1" cap="small" dirty="0">
                <a:latin typeface="Calibri" panose="020F0502020204030204" pitchFamily="34" charset="0"/>
                <a:ea typeface="Calibri" panose="020F0502020204030204" pitchFamily="34" charset="0"/>
                <a:cs typeface="Calibri" panose="020F0502020204030204" pitchFamily="34" charset="0"/>
              </a:rPr>
              <a:t>Le détachement d’office</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7844C868-7C57-D4D8-8094-DF03B0DD1034}"/>
              </a:ext>
            </a:extLst>
          </p:cNvPr>
          <p:cNvSpPr>
            <a:spLocks noGrp="1"/>
          </p:cNvSpPr>
          <p:nvPr>
            <p:ph type="sldNum" sz="quarter" idx="12"/>
          </p:nvPr>
        </p:nvSpPr>
        <p:spPr/>
        <p:txBody>
          <a:bodyPr/>
          <a:lstStyle/>
          <a:p>
            <a:fld id="{7C2F0EDB-C6EC-4215-8721-5B41C7640BA9}" type="slidenum">
              <a:rPr lang="fr-FR" smtClean="0"/>
              <a:t>22</a:t>
            </a:fld>
            <a:endParaRPr lang="fr-FR"/>
          </a:p>
        </p:txBody>
      </p:sp>
    </p:spTree>
    <p:extLst>
      <p:ext uri="{BB962C8B-B14F-4D97-AF65-F5344CB8AC3E}">
        <p14:creationId xmlns:p14="http://schemas.microsoft.com/office/powerpoint/2010/main" val="1872746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8"/>
            <a:ext cx="12192000" cy="1144588"/>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329732" cy="997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8" name="ZoneTexte 7">
            <a:extLst>
              <a:ext uri="{FF2B5EF4-FFF2-40B4-BE49-F238E27FC236}">
                <a16:creationId xmlns:a16="http://schemas.microsoft.com/office/drawing/2014/main" id="{5AD86462-9F59-6E3D-78A2-DC4AB0996BCB}"/>
              </a:ext>
            </a:extLst>
          </p:cNvPr>
          <p:cNvSpPr txBox="1"/>
          <p:nvPr/>
        </p:nvSpPr>
        <p:spPr>
          <a:xfrm>
            <a:off x="576262" y="1964025"/>
            <a:ext cx="11039476" cy="2571153"/>
          </a:xfrm>
          <a:prstGeom prst="rect">
            <a:avLst/>
          </a:prstGeom>
          <a:noFill/>
        </p:spPr>
        <p:txBody>
          <a:bodyPr wrap="square">
            <a:spAutoFit/>
          </a:bodyPr>
          <a:lstStyle/>
          <a:p>
            <a:pPr lvl="0" algn="ctr">
              <a:lnSpc>
                <a:spcPct val="107000"/>
              </a:lnSpc>
              <a:spcAft>
                <a:spcPts val="800"/>
              </a:spcAft>
            </a:pPr>
            <a:r>
              <a:rPr lang="fr-FR" sz="1200" b="1" i="1" dirty="0">
                <a:solidFill>
                  <a:srgbClr val="808080"/>
                </a:solidFill>
                <a:effectLst/>
                <a:latin typeface="Calibri" panose="020F0502020204030204" pitchFamily="34" charset="0"/>
                <a:ea typeface="Calibri" panose="020F0502020204030204" pitchFamily="34" charset="0"/>
              </a:rPr>
              <a:t>REFERENCES JURIDIQUES</a:t>
            </a:r>
          </a:p>
          <a:p>
            <a:pPr lvl="0" algn="ctr">
              <a:lnSpc>
                <a:spcPct val="107000"/>
              </a:lnSpc>
              <a:spcAft>
                <a:spcPts val="800"/>
              </a:spcAft>
            </a:pPr>
            <a:endParaRPr lang="fr-FR" sz="1200" i="1" dirty="0">
              <a:solidFill>
                <a:srgbClr val="808080"/>
              </a:solidFill>
              <a:effectLst/>
              <a:latin typeface="Calibri" panose="020F0502020204030204" pitchFamily="34" charset="0"/>
              <a:ea typeface="Calibri" panose="020F0502020204030204" pitchFamily="34" charset="0"/>
            </a:endParaRPr>
          </a:p>
          <a:p>
            <a:pPr lvl="0" algn="ctr">
              <a:lnSpc>
                <a:spcPct val="107000"/>
              </a:lnSpc>
              <a:spcAft>
                <a:spcPts val="800"/>
              </a:spcAft>
            </a:pPr>
            <a:br>
              <a:rPr lang="fr-FR" sz="1200" i="1" dirty="0">
                <a:solidFill>
                  <a:srgbClr val="808080"/>
                </a:solidFill>
                <a:effectLst/>
                <a:latin typeface="Calibri" panose="020F0502020204030204" pitchFamily="34" charset="0"/>
                <a:ea typeface="Calibri" panose="020F0502020204030204" pitchFamily="34" charset="0"/>
              </a:rPr>
            </a:b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fr-FR" sz="1200" i="1" dirty="0">
                <a:solidFill>
                  <a:srgbClr val="808080"/>
                </a:solidFill>
                <a:effectLst/>
                <a:latin typeface="Calibri" panose="020F0502020204030204" pitchFamily="34" charset="0"/>
                <a:ea typeface="Calibri" panose="020F0502020204030204" pitchFamily="34" charset="0"/>
              </a:rPr>
              <a:t> Code général de la fonction publique (CGFP) partie législative,</a:t>
            </a:r>
          </a:p>
          <a:p>
            <a:pPr lvl="0" algn="ctr">
              <a:lnSpc>
                <a:spcPct val="107000"/>
              </a:lnSpc>
              <a:spcAft>
                <a:spcPts val="800"/>
              </a:spcAft>
            </a:pPr>
            <a:br>
              <a:rPr lang="fr-FR" sz="1200" i="1" dirty="0">
                <a:solidFill>
                  <a:srgbClr val="808080"/>
                </a:solidFill>
                <a:effectLst/>
                <a:latin typeface="Calibri" panose="020F0502020204030204" pitchFamily="34" charset="0"/>
                <a:ea typeface="Calibri" panose="020F0502020204030204" pitchFamily="34" charset="0"/>
              </a:rPr>
            </a:b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fr-FR" sz="1200" i="1" dirty="0">
                <a:solidFill>
                  <a:srgbClr val="808080"/>
                </a:solidFill>
                <a:effectLst/>
                <a:latin typeface="Calibri" panose="020F0502020204030204" pitchFamily="34" charset="0"/>
                <a:ea typeface="Calibri" panose="020F0502020204030204" pitchFamily="34" charset="0"/>
              </a:rPr>
              <a:t> Loi n°2019-828 du 6 août 2019 de transformation de la </a:t>
            </a:r>
            <a:r>
              <a:rPr lang="fr-FR" sz="1200" i="1">
                <a:solidFill>
                  <a:srgbClr val="808080"/>
                </a:solidFill>
                <a:effectLst/>
                <a:latin typeface="Calibri" panose="020F0502020204030204" pitchFamily="34" charset="0"/>
                <a:ea typeface="Calibri" panose="020F0502020204030204" pitchFamily="34" charset="0"/>
              </a:rPr>
              <a:t>fonction publique (TFP),</a:t>
            </a:r>
            <a:endParaRPr lang="fr-FR" sz="1200" i="1" dirty="0">
              <a:solidFill>
                <a:srgbClr val="808080"/>
              </a:solidFill>
              <a:effectLst/>
              <a:latin typeface="Calibri" panose="020F0502020204030204" pitchFamily="34" charset="0"/>
              <a:ea typeface="Calibri" panose="020F0502020204030204" pitchFamily="34" charset="0"/>
            </a:endParaRPr>
          </a:p>
          <a:p>
            <a:pPr lvl="0" algn="ctr">
              <a:lnSpc>
                <a:spcPct val="107000"/>
              </a:lnSpc>
              <a:spcAft>
                <a:spcPts val="800"/>
              </a:spcAft>
            </a:pPr>
            <a:br>
              <a:rPr lang="fr-FR" sz="1200" i="1" dirty="0">
                <a:solidFill>
                  <a:srgbClr val="808080"/>
                </a:solidFill>
                <a:effectLst/>
                <a:latin typeface="Calibri" panose="020F0502020204030204" pitchFamily="34" charset="0"/>
                <a:ea typeface="Calibri" panose="020F0502020204030204" pitchFamily="34" charset="0"/>
              </a:rPr>
            </a:b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fr-FR" sz="1200" i="1" dirty="0">
                <a:solidFill>
                  <a:srgbClr val="808080"/>
                </a:solidFill>
                <a:effectLst/>
                <a:latin typeface="Calibri" panose="020F0502020204030204" pitchFamily="34" charset="0"/>
                <a:ea typeface="Calibri" panose="020F0502020204030204" pitchFamily="34" charset="0"/>
              </a:rPr>
              <a:t> Décret n°86-68 du 13 janvier 1986 relatif aux positions de détachement, hors cadres, de disponibilité, de congé parental des fonctionnaires territoriaux et à l'intégration,</a:t>
            </a:r>
          </a:p>
          <a:p>
            <a:pPr lvl="0" algn="ctr">
              <a:lnSpc>
                <a:spcPct val="107000"/>
              </a:lnSpc>
              <a:spcAft>
                <a:spcPts val="800"/>
              </a:spcAft>
            </a:pPr>
            <a:br>
              <a:rPr lang="fr-FR" sz="1200" i="1" dirty="0">
                <a:solidFill>
                  <a:srgbClr val="808080"/>
                </a:solidFill>
                <a:effectLst/>
                <a:latin typeface="Calibri" panose="020F0502020204030204" pitchFamily="34" charset="0"/>
                <a:ea typeface="Calibri" panose="020F0502020204030204" pitchFamily="34" charset="0"/>
              </a:rPr>
            </a:b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fr-FR" sz="1200" i="1" dirty="0">
                <a:solidFill>
                  <a:srgbClr val="808080"/>
                </a:solidFill>
                <a:effectLst/>
                <a:latin typeface="Calibri" panose="020F0502020204030204" pitchFamily="34" charset="0"/>
                <a:ea typeface="Calibri" panose="020F0502020204030204" pitchFamily="34" charset="0"/>
              </a:rPr>
              <a:t> Décret n° 2020-714 du 11 juin 2020 relatif au détachement d'office prévu à l'article 15 de la loi n° 83-634 du 13 juillet 1983 portant droits et obligations des fonctionnaires.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D03EAE54-D461-568D-24DA-70AC3210E166}"/>
              </a:ext>
            </a:extLst>
          </p:cNvPr>
          <p:cNvSpPr>
            <a:spLocks noGrp="1"/>
          </p:cNvSpPr>
          <p:nvPr>
            <p:ph type="sldNum" sz="quarter" idx="12"/>
          </p:nvPr>
        </p:nvSpPr>
        <p:spPr/>
        <p:txBody>
          <a:bodyPr/>
          <a:lstStyle/>
          <a:p>
            <a:fld id="{7C2F0EDB-C6EC-4215-8721-5B41C7640BA9}" type="slidenum">
              <a:rPr lang="fr-FR" smtClean="0"/>
              <a:t>23</a:t>
            </a:fld>
            <a:endParaRPr lang="fr-FR"/>
          </a:p>
        </p:txBody>
      </p:sp>
    </p:spTree>
    <p:extLst>
      <p:ext uri="{BB962C8B-B14F-4D97-AF65-F5344CB8AC3E}">
        <p14:creationId xmlns:p14="http://schemas.microsoft.com/office/powerpoint/2010/main" val="860802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895350" y="1268627"/>
            <a:ext cx="10639425" cy="5195781"/>
          </a:xfrm>
          <a:prstGeom prst="rect">
            <a:avLst/>
          </a:prstGeom>
          <a:noFill/>
        </p:spPr>
        <p:txBody>
          <a:bodyPr wrap="square">
            <a:spAutoFit/>
          </a:bodyPr>
          <a:lstStyle/>
          <a:p>
            <a:pPr>
              <a:lnSpc>
                <a:spcPct val="107000"/>
              </a:lnSpc>
              <a:spcAft>
                <a:spcPts val="600"/>
              </a:spcAft>
              <a:tabLst>
                <a:tab pos="6372225" algn="l"/>
              </a:tabLst>
            </a:pP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I.PRINCIPES	 4</a:t>
            </a: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LES CAS DE DETACHEMENT</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4</a:t>
            </a:r>
            <a:b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b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B. LES AGENTS CONCERNES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rgbClr val="AA3871"/>
                </a:solidFill>
                <a:latin typeface="Calibri" panose="020F0502020204030204" pitchFamily="34" charset="0"/>
                <a:ea typeface="Calibri" panose="020F0502020204030204" pitchFamily="34" charset="0"/>
                <a:cs typeface="Times New Roman" panose="02020603050405020304" pitchFamily="18" charset="0"/>
              </a:rPr>
              <a:t>7</a:t>
            </a:r>
            <a:b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b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C. LES CONDITIONS DU DETACHEMENT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latin typeface="Calibri" panose="020F0502020204030204" pitchFamily="34" charset="0"/>
                <a:ea typeface="Calibri" panose="020F0502020204030204" pitchFamily="34" charset="0"/>
                <a:cs typeface="Calibri" panose="020F0502020204030204" pitchFamily="34" charset="0"/>
              </a:rPr>
              <a:t>8</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200" b="1" cap="small" dirty="0">
                <a:latin typeface="Calibri" panose="020F0502020204030204" pitchFamily="34" charset="0"/>
                <a:ea typeface="Calibri" panose="020F0502020204030204" pitchFamily="34" charset="0"/>
                <a:cs typeface="Times New Roman" panose="02020603050405020304" pitchFamily="18" charset="0"/>
              </a:rPr>
              <a:t>II</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 LA PROCEDURE	</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10</a:t>
            </a:r>
            <a:endParaRPr lang="fr-FR" sz="1200" b="1" cap="small"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LA DEMANDE DE DETACHEMENT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10</a:t>
            </a:r>
            <a:b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b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B. LA DECISION DE L’AUTORITE TERRITORIALE</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10</a:t>
            </a:r>
            <a:b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LA DUREE DU DETACHEMENT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11</a:t>
            </a:r>
            <a:endParaRPr lang="fr-FR" sz="1200" b="1" cap="small"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200" b="1" cap="small" dirty="0">
                <a:latin typeface="Calibri" panose="020F0502020204030204" pitchFamily="34" charset="0"/>
                <a:ea typeface="Calibri" panose="020F0502020204030204" pitchFamily="34" charset="0"/>
                <a:cs typeface="Times New Roman" panose="02020603050405020304" pitchFamily="18" charset="0"/>
              </a:rPr>
              <a:t>III</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 LA SITUATION ADMINISTRATIVE DE L’AGENT</a:t>
            </a:r>
            <a:r>
              <a:rPr lang="fr-FR" sz="1200" b="1" cap="small" dirty="0">
                <a:latin typeface="Calibri" panose="020F0502020204030204" pitchFamily="34" charset="0"/>
                <a:ea typeface="Calibri" panose="020F0502020204030204" pitchFamily="34" charset="0"/>
                <a:cs typeface="Times New Roman" panose="02020603050405020304" pitchFamily="18" charset="0"/>
              </a:rPr>
              <a:t>				</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12</a:t>
            </a:r>
            <a:endParaRPr lang="fr-FR" sz="1200" b="1" cap="small"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LES REGLES DE CLASSEMENT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12</a:t>
            </a:r>
            <a:b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b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B. LA CARRIERE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13</a:t>
            </a:r>
            <a:b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b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C. LA REMUNERATION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13</a:t>
            </a:r>
            <a:b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D. LA RETRAITE 		</a:t>
            </a:r>
            <a:r>
              <a:rPr lang="fr-FR" sz="1100" b="1" cap="small"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14</a:t>
            </a:r>
            <a:endParaRPr lang="fr-FR" sz="1200" b="1" cap="small"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200" b="1" cap="small" dirty="0">
                <a:latin typeface="Calibri" panose="020F0502020204030204" pitchFamily="34" charset="0"/>
                <a:ea typeface="Calibri" panose="020F0502020204030204" pitchFamily="34" charset="0"/>
                <a:cs typeface="Times New Roman" panose="02020603050405020304" pitchFamily="18" charset="0"/>
              </a:rPr>
              <a:t>IV</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 LA REINTEGRATION</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dirty="0">
                <a:latin typeface="Calibri" panose="020F0502020204030204" pitchFamily="34" charset="0"/>
                <a:ea typeface="Calibri" panose="020F0502020204030204" pitchFamily="34" charset="0"/>
                <a:cs typeface="Times New Roman" panose="02020603050405020304" pitchFamily="18" charset="0"/>
              </a:rPr>
              <a:t>		</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16</a:t>
            </a:r>
            <a:endParaRPr lang="fr-FR" sz="1200" b="1" cap="small"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LA REINTEGRATION ANTICIPEE 	</a:t>
            </a: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16</a:t>
            </a:r>
            <a:b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REINTEGRATION AU TERME DU DETACHEMENT	</a:t>
            </a:r>
            <a:r>
              <a:rPr lang="fr-FR" sz="1100" b="1" cap="small"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17</a:t>
            </a:r>
            <a:r>
              <a:rPr lang="fr-FR" sz="1100" dirty="0">
                <a:solidFill>
                  <a:srgbClr val="AA3871"/>
                </a:solidFill>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LE CLASSEMENT LORS DE LA REINTEGRATION		</a:t>
            </a:r>
            <a:r>
              <a:rPr lang="fr-FR" sz="1100" b="1" cap="small" dirty="0">
                <a:solidFill>
                  <a:srgbClr val="AA3871"/>
                </a:solidFill>
                <a:latin typeface="Calibri" panose="020F0502020204030204" pitchFamily="34" charset="0"/>
                <a:ea typeface="Calibri" panose="020F0502020204030204" pitchFamily="34" charset="0"/>
                <a:cs typeface="Calibri" panose="020F0502020204030204" pitchFamily="34"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18</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200" b="1" cap="small" dirty="0">
                <a:latin typeface="Calibri" panose="020F0502020204030204" pitchFamily="34" charset="0"/>
                <a:ea typeface="Calibri" panose="020F0502020204030204" pitchFamily="34" charset="0"/>
                <a:cs typeface="Times New Roman" panose="02020603050405020304" pitchFamily="18" charset="0"/>
              </a:rPr>
              <a:t>V</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 L’INTEGRATION APRES DETACHEMENT 	</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dirty="0">
                <a:latin typeface="Calibri" panose="020F0502020204030204" pitchFamily="34" charset="0"/>
                <a:ea typeface="Calibri" panose="020F0502020204030204" pitchFamily="34" charset="0"/>
                <a:cs typeface="Times New Roman" panose="02020603050405020304" pitchFamily="18" charset="0"/>
              </a:rPr>
              <a:t>			</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18</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LE CLASSEMENT LORS DE L’INTEGRATION				19</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200" b="1" cap="small" dirty="0">
                <a:latin typeface="Calibri" panose="020F0502020204030204" pitchFamily="34" charset="0"/>
                <a:ea typeface="Calibri" panose="020F0502020204030204" pitchFamily="34" charset="0"/>
                <a:cs typeface="Times New Roman" panose="02020603050405020304" pitchFamily="18" charset="0"/>
              </a:rPr>
              <a:t>VI</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 LE DETACHEMENT D’OFFICE </a:t>
            </a: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b="1" cap="small" dirty="0">
                <a:effectLst/>
                <a:latin typeface="Calibri" panose="020F0502020204030204" pitchFamily="34" charset="0"/>
                <a:ea typeface="Calibri" panose="020F0502020204030204" pitchFamily="34" charset="0"/>
                <a:cs typeface="Times New Roman" panose="02020603050405020304" pitchFamily="18" charset="0"/>
              </a:rPr>
              <a:t>19</a:t>
            </a:r>
            <a:endParaRPr lang="fr-FR" sz="1200" b="1" cap="small"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	A. LA PROCEDURE					20</a:t>
            </a:r>
            <a:b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LA SITUATION ADMINISTRATIVE DE L’AGENT		</a:t>
            </a:r>
            <a:r>
              <a:rPr lang="fr-FR" sz="1100" b="1" cap="small" dirty="0">
                <a:solidFill>
                  <a:srgbClr val="AA3871"/>
                </a:solidFill>
                <a:latin typeface="Calibri" panose="020F0502020204030204" pitchFamily="34" charset="0"/>
                <a:ea typeface="Calibri" panose="020F0502020204030204" pitchFamily="34" charset="0"/>
                <a:cs typeface="Calibri" panose="020F0502020204030204" pitchFamily="34" charset="0"/>
              </a:rPr>
              <a:t>		2</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1</a:t>
            </a:r>
            <a:b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LA FIN DU DETACHEMENT 					22</a:t>
            </a:r>
            <a:endParaRPr lang="fr-FR" sz="12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SOMMAIRE</a:t>
            </a:r>
          </a:p>
        </p:txBody>
      </p:sp>
      <p:sp>
        <p:nvSpPr>
          <p:cNvPr id="2" name="Espace réservé du numéro de diapositive 1">
            <a:extLst>
              <a:ext uri="{FF2B5EF4-FFF2-40B4-BE49-F238E27FC236}">
                <a16:creationId xmlns:a16="http://schemas.microsoft.com/office/drawing/2014/main" id="{BFA49A7A-BE6A-B7FF-7491-D1889C076B7D}"/>
              </a:ext>
            </a:extLst>
          </p:cNvPr>
          <p:cNvSpPr>
            <a:spLocks noGrp="1"/>
          </p:cNvSpPr>
          <p:nvPr>
            <p:ph type="sldNum" sz="quarter" idx="12"/>
          </p:nvPr>
        </p:nvSpPr>
        <p:spPr/>
        <p:txBody>
          <a:bodyPr/>
          <a:lstStyle/>
          <a:p>
            <a:fld id="{7C2F0EDB-C6EC-4215-8721-5B41C7640BA9}" type="slidenum">
              <a:rPr lang="fr-FR" smtClean="0"/>
              <a:t>3</a:t>
            </a:fld>
            <a:endParaRPr lang="fr-FR"/>
          </a:p>
        </p:txBody>
      </p:sp>
    </p:spTree>
    <p:extLst>
      <p:ext uri="{BB962C8B-B14F-4D97-AF65-F5344CB8AC3E}">
        <p14:creationId xmlns:p14="http://schemas.microsoft.com/office/powerpoint/2010/main" val="403262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876300" y="1142748"/>
            <a:ext cx="10639425" cy="5436745"/>
          </a:xfrm>
          <a:prstGeom prst="rect">
            <a:avLst/>
          </a:prstGeom>
          <a:noFill/>
        </p:spPr>
        <p:txBody>
          <a:bodyPr wrap="square">
            <a:spAutoFit/>
          </a:bodyPr>
          <a:lstStyle/>
          <a:p>
            <a:pPr>
              <a:lnSpc>
                <a:spcPct val="107000"/>
              </a:lnSpc>
              <a:spcAft>
                <a:spcPts val="800"/>
              </a:spcAft>
            </a:pPr>
            <a:r>
              <a:rPr lang="fr-FR" sz="1500" b="1" cap="small" dirty="0">
                <a:latin typeface="Calibri" panose="020F0502020204030204" pitchFamily="34" charset="0"/>
                <a:ea typeface="Calibri" panose="020F0502020204030204" pitchFamily="34" charset="0"/>
                <a:cs typeface="Times New Roman" panose="02020603050405020304" pitchFamily="18" charset="0"/>
              </a:rPr>
              <a:t>I</a:t>
            </a:r>
            <a:r>
              <a:rPr lang="fr-FR" sz="1500" b="1" cap="small" dirty="0">
                <a:effectLst/>
                <a:latin typeface="Calibri" panose="020F0502020204030204" pitchFamily="34" charset="0"/>
                <a:ea typeface="Calibri" panose="020F0502020204030204" pitchFamily="34" charset="0"/>
                <a:cs typeface="Times New Roman" panose="02020603050405020304" pitchFamily="18" charset="0"/>
              </a:rPr>
              <a:t>. </a:t>
            </a:r>
            <a:r>
              <a:rPr lang="fr-FR" sz="1500" b="1" cap="small" dirty="0">
                <a:effectLst/>
                <a:latin typeface="Calibri" panose="020F0502020204030204" pitchFamily="34" charset="0"/>
                <a:ea typeface="Calibri" panose="020F0502020204030204" pitchFamily="34" charset="0"/>
                <a:cs typeface="Calibri" panose="020F0502020204030204" pitchFamily="34" charset="0"/>
              </a:rPr>
              <a:t>PRINCIPES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A. Les cas de détachement</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Il existe différents types de détachements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Détachements discrétionnaires : accordés sous réserve de nécessités de service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Détachements de droit : la collectivité ne peut s’y opposer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Autres cas de détachement (Détachement dans un emploi de collaborateur de cabinet, détachement sur emploi fonctionnel, détachement d'office auprès d'une personne morale de droit privé ou d'une personne morale de droit public gérant un service public industriel et commercial</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fr-FR" sz="1400"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1/</a:t>
            </a: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 Détachements discrétionnaires : accordés sous réserve de nécessités de service</a:t>
            </a:r>
            <a:endParaRPr lang="fr-FR" sz="11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administration de l’Etat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collectivité territoriale ou d'un établissement public</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(quel que soit son régime, administratif ou industriel et commercial)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entreprise publique ou d'un groupement d'intérêt public</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établissement public hospitalier</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entreprise privée assurant des missions d'intérêt général</a:t>
            </a:r>
            <a:r>
              <a:rPr lang="fr-FR" sz="1200" dirty="0">
                <a:effectLst/>
                <a:latin typeface="Calibri" panose="020F0502020204030204" pitchFamily="34" charset="0"/>
                <a:ea typeface="Calibri" panose="020F0502020204030204" pitchFamily="34" charset="0"/>
                <a:cs typeface="Calibri" panose="020F0502020204030204" pitchFamily="34" charset="0"/>
              </a:rPr>
              <a:t>, (notamment une entreprise titulaire d'un traité de concession, d'affermage, de gérance ou de régie intéressée d'un service public d'une collectivité publique), sous réserve de l'approbation préalable, par la collectivité ou l'établissement dont relève l'agent, du projet de contrat et de ses avenants éventuels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organisme privé ou d'une association dont les activités favorisent ou complètent l'action d'une collectivité publique</a:t>
            </a:r>
            <a:r>
              <a:rPr lang="fr-FR" sz="1200" dirty="0">
                <a:effectLst/>
                <a:latin typeface="Calibri" panose="020F0502020204030204" pitchFamily="34" charset="0"/>
                <a:ea typeface="Calibri" panose="020F0502020204030204" pitchFamily="34" charset="0"/>
                <a:cs typeface="Calibri" panose="020F0502020204030204" pitchFamily="34" charset="0"/>
              </a:rPr>
              <a:t>, sous réserve de l'approbation préalable, par la collectivité ou l'établissement dont relève l'agent, du projet de contrat et de ses avenants éventuels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Pour participer à une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mission de coopération culturelle, scientifique et technique auprès d’Etats</a:t>
            </a:r>
            <a:r>
              <a:rPr lang="fr-FR" sz="1200" dirty="0">
                <a:effectLst/>
                <a:latin typeface="Calibri" panose="020F0502020204030204" pitchFamily="34" charset="0"/>
                <a:ea typeface="Calibri" panose="020F0502020204030204" pitchFamily="34" charset="0"/>
                <a:cs typeface="Calibri" panose="020F0502020204030204" pitchFamily="34" charset="0"/>
              </a:rPr>
              <a:t>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étrangers</a:t>
            </a:r>
            <a:r>
              <a:rPr lang="fr-FR" sz="1200" dirty="0">
                <a:effectLst/>
                <a:latin typeface="Calibri" panose="020F0502020204030204" pitchFamily="34" charset="0"/>
                <a:ea typeface="Calibri" panose="020F0502020204030204" pitchFamily="34" charset="0"/>
                <a:cs typeface="Calibri" panose="020F0502020204030204" pitchFamily="34" charset="0"/>
              </a:rPr>
              <a:t> au titre de la loi du 13 juillet 1972 relative à l’expertise technique internationale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Pour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dispenser un enseignement à l'étranger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FBBBC956-41EA-0ED2-83BC-0A094F4CDD2D}"/>
              </a:ext>
            </a:extLst>
          </p:cNvPr>
          <p:cNvSpPr>
            <a:spLocks noGrp="1"/>
          </p:cNvSpPr>
          <p:nvPr>
            <p:ph type="sldNum" sz="quarter" idx="12"/>
          </p:nvPr>
        </p:nvSpPr>
        <p:spPr/>
        <p:txBody>
          <a:bodyPr/>
          <a:lstStyle/>
          <a:p>
            <a:fld id="{7C2F0EDB-C6EC-4215-8721-5B41C7640BA9}" type="slidenum">
              <a:rPr lang="fr-FR" smtClean="0"/>
              <a:t>4</a:t>
            </a:fld>
            <a:endParaRPr lang="fr-FR"/>
          </a:p>
        </p:txBody>
      </p:sp>
    </p:spTree>
    <p:extLst>
      <p:ext uri="{BB962C8B-B14F-4D97-AF65-F5344CB8AC3E}">
        <p14:creationId xmlns:p14="http://schemas.microsoft.com/office/powerpoint/2010/main" val="58428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876300" y="1142748"/>
            <a:ext cx="10639425" cy="5354543"/>
          </a:xfrm>
          <a:prstGeom prst="rect">
            <a:avLst/>
          </a:prstGeom>
          <a:noFill/>
        </p:spPr>
        <p:txBody>
          <a:bodyPr wrap="square">
            <a:spAutoFit/>
          </a:bodyPr>
          <a:lstStyle/>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Pour remplir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une mission d'intérêt public à l'étranger ou auprès d'une organisation internationale intergouvernementale ou pour effectuer une mission d'intérêt public de coopération internationale ou auprès d'organismes d'intérêt général à caractère international</a:t>
            </a:r>
            <a:r>
              <a:rPr lang="fr-FR" sz="1200" dirty="0">
                <a:effectLst/>
                <a:latin typeface="Calibri" panose="020F0502020204030204" pitchFamily="34" charset="0"/>
                <a:ea typeface="Calibri" panose="020F0502020204030204" pitchFamily="34" charset="0"/>
                <a:cs typeface="Calibri" panose="020F0502020204030204" pitchFamily="34" charset="0"/>
              </a:rPr>
              <a:t>, sous réserve d’une convention préalablement passée entre l’administration gestionnaire et l’organisme d’accueil.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600"/>
              </a:spcAft>
            </a:pPr>
            <a:r>
              <a:rPr lang="fr-FR" sz="1200" dirty="0">
                <a:effectLst/>
                <a:latin typeface="Calibri" panose="020F0502020204030204" pitchFamily="34" charset="0"/>
                <a:ea typeface="Calibri" panose="020F0502020204030204" pitchFamily="34" charset="0"/>
                <a:cs typeface="Calibri" panose="020F0502020204030204" pitchFamily="34" charset="0"/>
              </a:rPr>
              <a:t>Cette convention définit la nature et le niveau des activités confiées au fonctionnaire, ses conditions d’emploi et de rémunération, les modalités d’appel de retenues pour pension ainsi que les modalités de contrôle et de l’évaluation desdites activités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Auprès d'une entreprise privée, d'un organisme privé ou d'un groupement d'intérêt public pour y exécuter des travaux de recherche d'intérêt national</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entrant dans le cadre fixé par le décret n° 75-1002 du 29 octobre 1975, ou pour assurer le développement dans le domaine industriel et commercial, de recherches de même nature, sous réserve que l'intéressé n'ait pas eu, au cours des 3 dernières années, soit à exercer un contrôle sur l'entreprise, soit à participer à l'élaboration ou à la passation de marchés avec elle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organisme dispensateur de formation pour les fonctionnaires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d'un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député à l'Assemblée nationale, d'un sénateur ou d'un représentant de la France au Parlement européen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Pour contracter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un engagement dans une formation militaire de l'armée française</a:t>
            </a:r>
            <a:r>
              <a:rPr lang="fr-FR" sz="1200" dirty="0">
                <a:effectLst/>
                <a:latin typeface="Calibri" panose="020F0502020204030204" pitchFamily="34" charset="0"/>
                <a:ea typeface="Calibri" panose="020F0502020204030204" pitchFamily="34" charset="0"/>
                <a:cs typeface="Calibri" panose="020F0502020204030204" pitchFamily="34" charset="0"/>
              </a:rPr>
              <a:t>, ou pour exercer une activité dans la réserve opérationnelle, lorsque la durée de l’activité dans la réserve est supérieure à 30 jours par année civile, en application de l'article L. 4251-6 du code de la défense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défenseur des droits</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institué par la loi n° 2011-334 du 29 mars 201</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de la Commission nationale de l'informatique et des libertés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CNIL</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du Conseil supérieur de l'audiovisuel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CSA</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Dans le cadre d’un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reclassement pour inaptitude physique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Dans le cadre d’un reclassement pour raison opérationnelle d’un sapeur-pompier professionnel, en application de la loi n° 2000-628 du 7 juillet 2000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Auprès de l'administration d'un Etat, d’une collectivité publique ou d’un établissement public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d’un Etat membre de l'Union européenne ou d'un autre Etat partie à l'accord sur l'Espace économique européen</a:t>
            </a: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66700" algn="just">
              <a:lnSpc>
                <a:spcPct val="107000"/>
              </a:lnSpc>
              <a:spcAft>
                <a:spcPts val="600"/>
              </a:spcAft>
            </a:pPr>
            <a:r>
              <a:rPr lang="fr-FR" sz="1200" dirty="0">
                <a:effectLst/>
                <a:latin typeface="Calibri" panose="020F0502020204030204" pitchFamily="34" charset="0"/>
                <a:ea typeface="Calibri" panose="020F0502020204030204" pitchFamily="34" charset="0"/>
                <a:cs typeface="Calibri" panose="020F0502020204030204" pitchFamily="34" charset="0"/>
              </a:rPr>
              <a:t>Une convention passée entre la collectivité ou l’établissement public français d’origine et la collectivité d’accueil définit la nature et le niveau des activités confiées au fonctionnaire, ses conditions d’emploi et de rémunération ainsi que les modalités du contrôle de l’évaluation desdites activités.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CA6E8DEB-7A29-295D-4056-9E3A296CA101}"/>
              </a:ext>
            </a:extLst>
          </p:cNvPr>
          <p:cNvSpPr>
            <a:spLocks noGrp="1"/>
          </p:cNvSpPr>
          <p:nvPr>
            <p:ph type="sldNum" sz="quarter" idx="12"/>
          </p:nvPr>
        </p:nvSpPr>
        <p:spPr/>
        <p:txBody>
          <a:bodyPr/>
          <a:lstStyle/>
          <a:p>
            <a:fld id="{7C2F0EDB-C6EC-4215-8721-5B41C7640BA9}" type="slidenum">
              <a:rPr lang="fr-FR" smtClean="0"/>
              <a:t>5</a:t>
            </a:fld>
            <a:endParaRPr lang="fr-FR"/>
          </a:p>
        </p:txBody>
      </p:sp>
    </p:spTree>
    <p:extLst>
      <p:ext uri="{BB962C8B-B14F-4D97-AF65-F5344CB8AC3E}">
        <p14:creationId xmlns:p14="http://schemas.microsoft.com/office/powerpoint/2010/main" val="3003549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876300" y="1142748"/>
            <a:ext cx="10639425" cy="5431167"/>
          </a:xfrm>
          <a:prstGeom prst="rect">
            <a:avLst/>
          </a:prstGeom>
          <a:noFill/>
        </p:spPr>
        <p:txBody>
          <a:bodyPr wrap="square">
            <a:spAutoFit/>
          </a:bodyPr>
          <a:lstStyle/>
          <a:p>
            <a:pPr>
              <a:lnSpc>
                <a:spcPct val="107000"/>
              </a:lnSpc>
              <a:spcAft>
                <a:spcPts val="800"/>
              </a:spcAft>
            </a:pP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b</a:t>
            </a:r>
            <a:r>
              <a:rPr lang="fr-FR" sz="1400" b="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a:t>
            </a: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 Détachements de droit : la collectivité ne peut s’y opposer</a:t>
            </a:r>
            <a:endParaRPr lang="fr-FR" sz="14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600"/>
              </a:spcBef>
              <a:spcAft>
                <a:spcPts val="6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Fonctionnaire ayant cessé d’exercer son activité professionnelle </a:t>
            </a: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pour accomplir un mandat local dans les cas prévus par le CGCT </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Maire et adjoint au maire (suppression du seuil de 10 000 habitants par la loi n° 2019-1461)</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d’une communauté urbaine</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d’une communauté d’agglomération</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d’une communauté de communes</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d’une métropole</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ayant délégation de l’exécutif du conseil départemental</a:t>
            </a:r>
          </a:p>
          <a:p>
            <a:pPr marL="342900" lvl="0" indent="-342900">
              <a:lnSpc>
                <a:spcPct val="107000"/>
              </a:lnSpc>
              <a:buFont typeface="Symbol" panose="05050102010706020507" pitchFamily="18" charset="2"/>
              <a:buBlip>
                <a:blip r:embed="rId2"/>
              </a:buBlip>
            </a:pPr>
            <a:r>
              <a:rPr lang="fr-FR" sz="1200" dirty="0">
                <a:effectLst/>
                <a:latin typeface="Calibri" panose="020F0502020204030204" pitchFamily="34" charset="0"/>
                <a:ea typeface="Calibri" panose="020F0502020204030204" pitchFamily="34" charset="0"/>
                <a:cs typeface="Times New Roman" panose="02020603050405020304" pitchFamily="18" charset="0"/>
              </a:rPr>
              <a:t>Président et Vice-présidents ayant délégation de l’exécutif du conseil régional</a:t>
            </a:r>
          </a:p>
          <a:p>
            <a:pPr marL="495300">
              <a:lnSpc>
                <a:spcPct val="107000"/>
              </a:lnSpc>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Pour </a:t>
            </a:r>
            <a:r>
              <a:rPr lang="fr-FR" sz="1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l’accomplissement d’un stage ou d’une période de scolarité</a:t>
            </a:r>
            <a:r>
              <a:rPr lang="fr-FR" sz="1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préalable à la titularisation dans un emploi permanent de l’Etat, d’une collectivité territoriale ou d’un établissement public à caractère administratif dépendant de l’Etat ou d’une collectivité territoriale, y compris les établissements publics hospitaliers ou pour suivre un cycle de préparation à un concours donnant accès à l’un de ces emplois</a:t>
            </a:r>
          </a:p>
          <a:p>
            <a:pPr marL="228600"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 noter :</a:t>
            </a:r>
            <a:r>
              <a:rPr lang="fr-FR" sz="12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Le fonctionnaire placé en position de détachement pendant la durée du stage ne peut être remplacé dans son emploi que s'il est titularisé dans son nouveau corps, cadre d'emplois ou emploi.</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Nouveau :</a:t>
            </a:r>
            <a:r>
              <a:rPr lang="fr-FR" sz="12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Le fonctionnaire détaché dans un emploi fonctionnel qui bénéficie d'une promotion interne en application des articles L523-1 et suivants du CGFP et dont la titularisation dans le cadre d'emplois où il a été promu est subordonnée à l'accomplissement préalable d'un stage peut être nommé dans la collectivité ou l'établissement public qui l'emploie.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12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Il est classé dans son nouveau cadre d'emplois dans les conditions prévues par les statuts particuliers régissant ce cadre d'emplois.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fr-FR" sz="12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Lorsqu'il est placé en détachement dans un emploi fonctionnel pendant sa période de stage, dans les conditions prévues à l'article L513-20 du CGFP, il est maintenu dans cet emploi, pour l'ensemble de cette période, à un indice identique à celui dont il bénéficiait dans l'emploi avant reclassement dans son nouveau cadre d'emplois.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
            </a:pPr>
            <a:r>
              <a:rPr lang="fr-FR" sz="1200" dirty="0">
                <a:latin typeface="Calibri" panose="020F0502020204030204" pitchFamily="34" charset="0"/>
                <a:cs typeface="Times New Roman" panose="02020603050405020304" pitchFamily="18" charset="0"/>
              </a:rPr>
              <a:t>Pour exercer un </a:t>
            </a:r>
            <a:r>
              <a:rPr lang="fr-FR" sz="1200" b="1" dirty="0">
                <a:solidFill>
                  <a:srgbClr val="7030A0"/>
                </a:solidFill>
                <a:latin typeface="Calibri" panose="020F0502020204030204" pitchFamily="34" charset="0"/>
                <a:cs typeface="Times New Roman" panose="02020603050405020304" pitchFamily="18" charset="0"/>
              </a:rPr>
              <a:t>mandat syndical</a:t>
            </a:r>
            <a:r>
              <a:rPr lang="fr-FR" sz="1200" dirty="0">
                <a:latin typeface="Calibri" panose="020F0502020204030204" pitchFamily="34" charset="0"/>
                <a:cs typeface="Times New Roman" panose="02020603050405020304" pitchFamily="18" charset="0"/>
              </a:rPr>
              <a:t>.</a:t>
            </a: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05F60F99-D5A9-2EB4-B895-14167A87E44C}"/>
              </a:ext>
            </a:extLst>
          </p:cNvPr>
          <p:cNvSpPr>
            <a:spLocks noGrp="1"/>
          </p:cNvSpPr>
          <p:nvPr>
            <p:ph type="sldNum" sz="quarter" idx="12"/>
          </p:nvPr>
        </p:nvSpPr>
        <p:spPr/>
        <p:txBody>
          <a:bodyPr/>
          <a:lstStyle/>
          <a:p>
            <a:fld id="{7C2F0EDB-C6EC-4215-8721-5B41C7640BA9}" type="slidenum">
              <a:rPr lang="fr-FR" smtClean="0"/>
              <a:t>6</a:t>
            </a:fld>
            <a:endParaRPr lang="fr-FR"/>
          </a:p>
        </p:txBody>
      </p:sp>
    </p:spTree>
    <p:extLst>
      <p:ext uri="{BB962C8B-B14F-4D97-AF65-F5344CB8AC3E}">
        <p14:creationId xmlns:p14="http://schemas.microsoft.com/office/powerpoint/2010/main" val="58321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876300" y="1142748"/>
            <a:ext cx="10639425" cy="5658408"/>
          </a:xfrm>
          <a:prstGeom prst="rect">
            <a:avLst/>
          </a:prstGeom>
          <a:noFill/>
        </p:spPr>
        <p:txBody>
          <a:bodyPr wrap="square">
            <a:spAutoFit/>
          </a:bodyPr>
          <a:lstStyle/>
          <a:p>
            <a:pPr>
              <a:lnSpc>
                <a:spcPct val="107000"/>
              </a:lnSpc>
              <a:spcAft>
                <a:spcPts val="800"/>
              </a:spcAft>
            </a:pPr>
            <a:r>
              <a:rPr lang="fr-FR" sz="1400" b="1"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rPr>
              <a:t>c/ Autres cas de détachement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Détachement dans un emploi de collaborateur de cabinet (non abordé dans cette note)</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Détachement sur emploi fonctionnel (non abordé dans cette note)</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Détachement d'office auprès d'une personne morale de droit privé ou d'une personne morale de droit public gérant un service public industriel et commercial (dans le cadre d’un transfert d’activité)</a:t>
            </a:r>
            <a:endParaRPr lang="fr-FR" sz="105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B. Les agents concernés </a:t>
            </a:r>
            <a:endParaRPr lang="fr-FR" sz="14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Seuls les </a:t>
            </a:r>
            <a:r>
              <a:rPr lang="fr-FR" sz="1200" b="1" dirty="0">
                <a:effectLst/>
                <a:latin typeface="Calibri" panose="020F0502020204030204" pitchFamily="34" charset="0"/>
                <a:ea typeface="Calibri" panose="020F0502020204030204" pitchFamily="34" charset="0"/>
                <a:cs typeface="Calibri" panose="020F0502020204030204" pitchFamily="34" charset="0"/>
              </a:rPr>
              <a:t>fonctionnaires titulaires</a:t>
            </a:r>
            <a:r>
              <a:rPr lang="fr-FR" sz="1200" dirty="0">
                <a:effectLst/>
                <a:latin typeface="Calibri" panose="020F0502020204030204" pitchFamily="34" charset="0"/>
                <a:ea typeface="Calibri" panose="020F0502020204030204" pitchFamily="34" charset="0"/>
                <a:cs typeface="Calibri" panose="020F0502020204030204" pitchFamily="34" charset="0"/>
              </a:rPr>
              <a:t> peuvent prétendre à un détachement.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Fonctionnaire à temps complet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Peuvent prétendre à </a:t>
            </a:r>
            <a:r>
              <a:rPr lang="fr-FR" sz="1200" b="1" dirty="0">
                <a:effectLst/>
                <a:latin typeface="Calibri" panose="020F0502020204030204" pitchFamily="34" charset="0"/>
                <a:ea typeface="Calibri" panose="020F0502020204030204" pitchFamily="34" charset="0"/>
                <a:cs typeface="Calibri" panose="020F0502020204030204" pitchFamily="34" charset="0"/>
              </a:rPr>
              <a:t>l’ensemble des cas de détachement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Les fonctionnaires à temps non complet (temps de travail supérieur ou égal à 50%)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Peuvent être placés en position de détachement </a:t>
            </a:r>
            <a:r>
              <a:rPr lang="fr-FR" sz="1200" b="1" dirty="0">
                <a:effectLst/>
                <a:latin typeface="Calibri" panose="020F0502020204030204" pitchFamily="34" charset="0"/>
                <a:ea typeface="Calibri" panose="020F0502020204030204" pitchFamily="34" charset="0"/>
                <a:cs typeface="Calibri" panose="020F0502020204030204" pitchFamily="34" charset="0"/>
              </a:rPr>
              <a:t>que</a:t>
            </a: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S’ils occupent </a:t>
            </a:r>
            <a:r>
              <a:rPr lang="fr-FR" sz="1200" b="1" dirty="0">
                <a:effectLst/>
                <a:latin typeface="Calibri" panose="020F0502020204030204" pitchFamily="34" charset="0"/>
                <a:ea typeface="Calibri" panose="020F0502020204030204" pitchFamily="34" charset="0"/>
                <a:cs typeface="Calibri" panose="020F0502020204030204" pitchFamily="34" charset="0"/>
              </a:rPr>
              <a:t>un seul emploi</a:t>
            </a:r>
            <a:r>
              <a:rPr lang="fr-FR" sz="1200" dirty="0">
                <a:effectLst/>
                <a:latin typeface="Calibri" panose="020F0502020204030204" pitchFamily="34" charset="0"/>
                <a:ea typeface="Calibri" panose="020F0502020204030204" pitchFamily="34" charset="0"/>
                <a:cs typeface="Calibri" panose="020F0502020204030204" pitchFamily="34" charset="0"/>
              </a:rPr>
              <a:t> à temps non complet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effectLst/>
                <a:latin typeface="Calibri" panose="020F0502020204030204" pitchFamily="34" charset="0"/>
                <a:ea typeface="Calibri" panose="020F0502020204030204" pitchFamily="34" charset="0"/>
                <a:cs typeface="Calibri" panose="020F0502020204030204" pitchFamily="34" charset="0"/>
              </a:rPr>
              <a:t>OU</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Lorsque le détachement intervient </a:t>
            </a:r>
            <a:r>
              <a:rPr lang="fr-FR" sz="1200" b="1" dirty="0">
                <a:effectLst/>
                <a:latin typeface="Calibri" panose="020F0502020204030204" pitchFamily="34" charset="0"/>
                <a:ea typeface="Calibri" panose="020F0502020204030204" pitchFamily="34" charset="0"/>
                <a:cs typeface="Calibri" panose="020F0502020204030204" pitchFamily="34" charset="0"/>
              </a:rPr>
              <a:t>de plein droit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En cas de </a:t>
            </a:r>
            <a:r>
              <a:rPr lang="fr-FR" sz="1200" b="1" dirty="0">
                <a:effectLst/>
                <a:latin typeface="Calibri" panose="020F0502020204030204" pitchFamily="34" charset="0"/>
                <a:ea typeface="Calibri" panose="020F0502020204030204" pitchFamily="34" charset="0"/>
                <a:cs typeface="Calibri" panose="020F0502020204030204" pitchFamily="34" charset="0"/>
              </a:rPr>
              <a:t>nomination du fonctionnaire dans un nouveau grade ou cadre d’emplois en qualité de stagiaire. </a:t>
            </a: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(Article 10 du décret n°91-298 du 20 mars)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Les fonctionnaires à temps non complet (temps de travail inférieur à 50%)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Peuvent être placés en position de détachement </a:t>
            </a:r>
            <a:r>
              <a:rPr lang="fr-FR" sz="1200" b="1" dirty="0">
                <a:effectLst/>
                <a:latin typeface="Calibri" panose="020F0502020204030204" pitchFamily="34" charset="0"/>
                <a:ea typeface="Calibri" panose="020F0502020204030204" pitchFamily="34" charset="0"/>
                <a:cs typeface="Calibri" panose="020F0502020204030204" pitchFamily="34" charset="0"/>
              </a:rPr>
              <a:t>que</a:t>
            </a: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Lorsque le détachement intervient </a:t>
            </a:r>
            <a:r>
              <a:rPr lang="fr-FR" sz="1200" b="1" dirty="0">
                <a:effectLst/>
                <a:latin typeface="Calibri" panose="020F0502020204030204" pitchFamily="34" charset="0"/>
                <a:ea typeface="Calibri" panose="020F0502020204030204" pitchFamily="34" charset="0"/>
                <a:cs typeface="Calibri" panose="020F0502020204030204" pitchFamily="34" charset="0"/>
              </a:rPr>
              <a:t>de plein droit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En cas de </a:t>
            </a:r>
            <a:r>
              <a:rPr lang="fr-FR" sz="1200" b="1" dirty="0">
                <a:effectLst/>
                <a:latin typeface="Calibri" panose="020F0502020204030204" pitchFamily="34" charset="0"/>
                <a:ea typeface="Calibri" panose="020F0502020204030204" pitchFamily="34" charset="0"/>
                <a:cs typeface="Calibri" panose="020F0502020204030204" pitchFamily="34" charset="0"/>
              </a:rPr>
              <a:t>nomination du fonctionnaire dans un nouveau grade ou cadre d’emplois en qualité de stagiaire. </a:t>
            </a:r>
            <a:r>
              <a:rPr lang="fr-FR" sz="1200" i="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(Article 29 du décret n°91-298 du 20 mars)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4EF32490-3A90-936A-7685-4C4259FC1238}"/>
              </a:ext>
            </a:extLst>
          </p:cNvPr>
          <p:cNvSpPr>
            <a:spLocks noGrp="1"/>
          </p:cNvSpPr>
          <p:nvPr>
            <p:ph type="sldNum" sz="quarter" idx="12"/>
          </p:nvPr>
        </p:nvSpPr>
        <p:spPr/>
        <p:txBody>
          <a:bodyPr/>
          <a:lstStyle/>
          <a:p>
            <a:fld id="{7C2F0EDB-C6EC-4215-8721-5B41C7640BA9}" type="slidenum">
              <a:rPr lang="fr-FR" smtClean="0"/>
              <a:t>7</a:t>
            </a:fld>
            <a:endParaRPr lang="fr-FR"/>
          </a:p>
        </p:txBody>
      </p:sp>
    </p:spTree>
    <p:extLst>
      <p:ext uri="{BB962C8B-B14F-4D97-AF65-F5344CB8AC3E}">
        <p14:creationId xmlns:p14="http://schemas.microsoft.com/office/powerpoint/2010/main" val="3095879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6" y="1352298"/>
            <a:ext cx="10639425" cy="4942763"/>
          </a:xfrm>
          <a:prstGeom prst="rect">
            <a:avLst/>
          </a:prstGeom>
          <a:noFill/>
        </p:spPr>
        <p:txBody>
          <a:bodyPr wrap="square">
            <a:spAutoFit/>
          </a:bodyPr>
          <a:lstStyle/>
          <a:p>
            <a:pPr marL="342900" lvl="0" indent="-342900">
              <a:lnSpc>
                <a:spcPct val="107000"/>
              </a:lnSpc>
              <a:spcAft>
                <a:spcPts val="800"/>
              </a:spcAft>
              <a:buFont typeface="Symbol" panose="05050102010706020507" pitchFamily="18" charset="2"/>
              <a:buBlip>
                <a:blip r:embed="rId2"/>
              </a:buBlip>
            </a:pPr>
            <a:r>
              <a:rPr lang="fr-FR" sz="1200" b="1" dirty="0">
                <a:effectLst/>
                <a:latin typeface="Calibri" panose="020F0502020204030204" pitchFamily="34" charset="0"/>
                <a:ea typeface="Calibri" panose="020F0502020204030204" pitchFamily="34" charset="0"/>
                <a:cs typeface="Calibri" panose="020F0502020204030204" pitchFamily="34" charset="0"/>
              </a:rPr>
              <a:t>Les Ressortissants Européens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Peuvent accéder à tous les cadres d'emplois, </a:t>
            </a:r>
            <a:r>
              <a:rPr lang="fr-FR" sz="1200" b="1" dirty="0">
                <a:effectLst/>
                <a:latin typeface="Calibri" panose="020F0502020204030204" pitchFamily="34" charset="0"/>
                <a:ea typeface="Calibri" panose="020F0502020204030204" pitchFamily="34" charset="0"/>
                <a:cs typeface="Calibri" panose="020F0502020204030204" pitchFamily="34" charset="0"/>
              </a:rPr>
              <a:t>sous réserve des dispositions suivantes</a:t>
            </a:r>
            <a:r>
              <a:rPr lang="fr-FR" sz="1200" dirty="0">
                <a:effectLst/>
                <a:latin typeface="Calibri" panose="020F0502020204030204" pitchFamily="34" charset="0"/>
                <a:ea typeface="Calibri" panose="020F0502020204030204" pitchFamily="34"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Soit avoir la qualité de fonctionnaire dans leur Etat membre d’origine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Soit occuper ou avoir occupé un emploi dans une administration, un organisme ou un établissement de leur Etat membre d'origine dont les missions sont comparables à celles des administrations, des collectivités territoriales et des établissements publics, dans lesquels les fonctionnaires exercent leurs fonctions.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Toutefois, ils n'ont pas accès aux emplois dont les attributions, soit ne sont pas séparables de l'exercice de la souveraineté, soit comportent une participation directe ou indirecte à l'exercice de prérogatives de puissance publique de l'Etat ou des autres collectivités publiques (exemple : emplois de la filière police). </a:t>
            </a:r>
            <a:r>
              <a:rPr lang="fr-FR" sz="1000" i="1" dirty="0">
                <a:solidFill>
                  <a:srgbClr val="808080"/>
                </a:solidFill>
                <a:effectLst/>
                <a:latin typeface="Calibri" panose="020F0502020204030204" pitchFamily="34" charset="0"/>
                <a:ea typeface="Calibri" panose="020F0502020204030204" pitchFamily="34" charset="0"/>
                <a:cs typeface="Calibri" panose="020F0502020204030204" pitchFamily="34" charset="0"/>
              </a:rPr>
              <a:t>(Article L321-2 du CGFP ; Articles 4 et 6 du décret n° 2010-311 du 22 mars 2010)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Les cadres d'emplois ou emplois auxquels peuvent accéder, par la voie du détachement, les ressortissants des Etats doivent correspondre aux fonctions précédemment occupées par les intéressés, en tenant compte de l'expérience professionnelle acquise.</a:t>
            </a:r>
          </a:p>
          <a:p>
            <a:pPr algn="just">
              <a:lnSpc>
                <a:spcPct val="107000"/>
              </a:lnSpc>
              <a:spcAft>
                <a:spcPts val="80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fr-FR" sz="1400" b="1" cap="small" dirty="0">
                <a:solidFill>
                  <a:srgbClr val="AA3871"/>
                </a:solidFill>
                <a:effectLst/>
                <a:latin typeface="Calibri" panose="020F0502020204030204" pitchFamily="34" charset="0"/>
                <a:ea typeface="Calibri" panose="020F0502020204030204" pitchFamily="34" charset="0"/>
                <a:cs typeface="Calibri" panose="020F0502020204030204" pitchFamily="34" charset="0"/>
              </a:rPr>
              <a:t>C. Les conditions du détachement </a:t>
            </a:r>
            <a:endParaRPr lang="fr-FR" sz="1100" dirty="0">
              <a:solidFill>
                <a:srgbClr val="AA387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Tous les corps </a:t>
            </a:r>
            <a:r>
              <a:rPr lang="fr-FR" sz="1200" dirty="0">
                <a:effectLst/>
                <a:latin typeface="Calibri" panose="020F0502020204030204" pitchFamily="34" charset="0"/>
                <a:ea typeface="Calibri" panose="020F0502020204030204" pitchFamily="34" charset="0"/>
                <a:cs typeface="Calibri" panose="020F0502020204030204" pitchFamily="34" charset="0"/>
              </a:rPr>
              <a:t>(à l’exception de ceux comportant des attributions d’ordre juridictionnel : corps des conseillers de tribunaux administratifs et de cours administratives d’appel, membres du Conseil d’Etat, corps des conseillers des chambres régionales des comptes et de la Cour des Comptes) </a:t>
            </a:r>
            <a:r>
              <a:rPr lang="fr-FR" sz="1200" b="1" dirty="0">
                <a:effectLst/>
                <a:latin typeface="Calibri" panose="020F0502020204030204" pitchFamily="34" charset="0"/>
                <a:ea typeface="Calibri" panose="020F0502020204030204" pitchFamily="34" charset="0"/>
                <a:cs typeface="Calibri" panose="020F0502020204030204" pitchFamily="34" charset="0"/>
              </a:rPr>
              <a:t>et cadre d’emplois sont accessibles aux fonctionnaires </a:t>
            </a:r>
            <a:r>
              <a:rPr lang="fr-FR" sz="1200" dirty="0">
                <a:effectLst/>
                <a:latin typeface="Calibri" panose="020F0502020204030204" pitchFamily="34" charset="0"/>
                <a:ea typeface="Calibri" panose="020F0502020204030204" pitchFamily="34" charset="0"/>
                <a:cs typeface="Calibri" panose="020F0502020204030204" pitchFamily="34" charset="0"/>
              </a:rPr>
              <a:t>par la voie du détachement, suivi le cas échéant d’une intégration (sauf disposition contraire prévue par les statuts particuliers).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Lorsque l'exercice de fonctions du corps ou cadre d'emplois d'accueil est soumis à la détention d'un titre ou d'un diplôme spécifique, </a:t>
            </a:r>
            <a:r>
              <a:rPr lang="fr-FR" sz="1200" b="1" dirty="0">
                <a:effectLst/>
                <a:latin typeface="Calibri" panose="020F0502020204030204" pitchFamily="34" charset="0"/>
                <a:ea typeface="Calibri" panose="020F0502020204030204" pitchFamily="34" charset="0"/>
                <a:cs typeface="Calibri" panose="020F0502020204030204" pitchFamily="34" charset="0"/>
              </a:rPr>
              <a:t>l'accès à ces fonctions est subordonné à la détention de ce titre ou de ce diplôme.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Le détachement s’effectue entre corps et cadres d’emplois appartenant </a:t>
            </a:r>
            <a:r>
              <a:rPr lang="fr-FR" sz="1200" b="1" dirty="0">
                <a:effectLst/>
                <a:latin typeface="Calibri" panose="020F0502020204030204" pitchFamily="34" charset="0"/>
                <a:ea typeface="Calibri" panose="020F0502020204030204" pitchFamily="34" charset="0"/>
                <a:cs typeface="Calibri" panose="020F0502020204030204" pitchFamily="34" charset="0"/>
              </a:rPr>
              <a:t>à la même catégorie</a:t>
            </a:r>
            <a:r>
              <a:rPr lang="fr-FR" sz="1200" dirty="0">
                <a:effectLst/>
                <a:latin typeface="Calibri" panose="020F0502020204030204" pitchFamily="34" charset="0"/>
                <a:ea typeface="Calibri" panose="020F0502020204030204" pitchFamily="34" charset="0"/>
                <a:cs typeface="Calibri" panose="020F0502020204030204" pitchFamily="34" charset="0"/>
              </a:rPr>
              <a:t> (A, B ou C) et de </a:t>
            </a:r>
            <a:r>
              <a:rPr lang="fr-FR" sz="1200" b="1" dirty="0">
                <a:effectLst/>
                <a:latin typeface="Calibri" panose="020F0502020204030204" pitchFamily="34" charset="0"/>
                <a:ea typeface="Calibri" panose="020F0502020204030204" pitchFamily="34" charset="0"/>
                <a:cs typeface="Calibri" panose="020F0502020204030204" pitchFamily="34" charset="0"/>
              </a:rPr>
              <a:t>niveau comparable</a:t>
            </a:r>
            <a:r>
              <a:rPr lang="fr-FR" sz="1200" dirty="0">
                <a:effectLst/>
                <a:latin typeface="Calibri" panose="020F0502020204030204" pitchFamily="34" charset="0"/>
                <a:ea typeface="Calibri" panose="020F0502020204030204" pitchFamily="34" charset="0"/>
                <a:cs typeface="Calibri" panose="020F0502020204030204" pitchFamily="34" charset="0"/>
              </a:rPr>
              <a:t> (exemple : échelles C1, C2 et C3), apprécié au regard des </a:t>
            </a:r>
            <a:r>
              <a:rPr lang="fr-FR" sz="1200" b="1" dirty="0">
                <a:effectLst/>
                <a:latin typeface="Calibri" panose="020F0502020204030204" pitchFamily="34" charset="0"/>
                <a:ea typeface="Calibri" panose="020F0502020204030204" pitchFamily="34" charset="0"/>
                <a:cs typeface="Calibri" panose="020F0502020204030204" pitchFamily="34" charset="0"/>
              </a:rPr>
              <a:t>conditions de recrutement</a:t>
            </a:r>
            <a:r>
              <a:rPr lang="fr-FR" sz="1200" dirty="0">
                <a:effectLst/>
                <a:latin typeface="Calibri" panose="020F0502020204030204" pitchFamily="34" charset="0"/>
                <a:ea typeface="Calibri" panose="020F0502020204030204" pitchFamily="34" charset="0"/>
                <a:cs typeface="Calibri" panose="020F0502020204030204" pitchFamily="34" charset="0"/>
              </a:rPr>
              <a:t> ou </a:t>
            </a:r>
            <a:r>
              <a:rPr lang="fr-FR" sz="1200" b="1" dirty="0">
                <a:effectLst/>
                <a:latin typeface="Calibri" panose="020F0502020204030204" pitchFamily="34" charset="0"/>
                <a:ea typeface="Calibri" panose="020F0502020204030204" pitchFamily="34" charset="0"/>
                <a:cs typeface="Calibri" panose="020F0502020204030204" pitchFamily="34" charset="0"/>
              </a:rPr>
              <a:t>du niveau des missions</a:t>
            </a:r>
            <a:r>
              <a:rPr lang="fr-FR" sz="1200" dirty="0">
                <a:effectLst/>
                <a:latin typeface="Calibri" panose="020F0502020204030204" pitchFamily="34" charset="0"/>
                <a:ea typeface="Calibri" panose="020F0502020204030204" pitchFamily="34" charset="0"/>
                <a:cs typeface="Calibri" panose="020F0502020204030204" pitchFamily="34" charset="0"/>
              </a:rPr>
              <a:t> prévues par les statuts particuliers, sans préjudice de dispositions plus favorables prévues par les statuts particuliers.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4AE215D3-65DB-E306-415B-98059C2B6655}"/>
              </a:ext>
            </a:extLst>
          </p:cNvPr>
          <p:cNvSpPr>
            <a:spLocks noGrp="1"/>
          </p:cNvSpPr>
          <p:nvPr>
            <p:ph type="sldNum" sz="quarter" idx="12"/>
          </p:nvPr>
        </p:nvSpPr>
        <p:spPr/>
        <p:txBody>
          <a:bodyPr/>
          <a:lstStyle/>
          <a:p>
            <a:fld id="{7C2F0EDB-C6EC-4215-8721-5B41C7640BA9}" type="slidenum">
              <a:rPr lang="fr-FR" smtClean="0"/>
              <a:t>8</a:t>
            </a:fld>
            <a:endParaRPr lang="fr-FR"/>
          </a:p>
        </p:txBody>
      </p:sp>
    </p:spTree>
    <p:extLst>
      <p:ext uri="{BB962C8B-B14F-4D97-AF65-F5344CB8AC3E}">
        <p14:creationId xmlns:p14="http://schemas.microsoft.com/office/powerpoint/2010/main" val="213213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38FB78E-E8C9-67EA-E026-D902A9AC041C}"/>
              </a:ext>
            </a:extLst>
          </p:cNvPr>
          <p:cNvSpPr txBox="1"/>
          <p:nvPr/>
        </p:nvSpPr>
        <p:spPr>
          <a:xfrm>
            <a:off x="776286" y="1438023"/>
            <a:ext cx="10639425" cy="3173176"/>
          </a:xfrm>
          <a:prstGeom prst="rect">
            <a:avLst/>
          </a:prstGeom>
          <a:noFill/>
        </p:spPr>
        <p:txBody>
          <a:bodyPr wrap="square">
            <a:spAutoFit/>
          </a:bodyPr>
          <a:lstStyle/>
          <a:p>
            <a:pPr algn="just">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Les conditions de recrutement</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regroupent à la fois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Le niveau de qualification ou de formation requis pour l’accès au corps ou cadre d’emplois (brevet des collèges, baccalauréat, licence, master, doctorat...),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FR" sz="1200" dirty="0">
                <a:effectLst/>
                <a:latin typeface="Calibri" panose="020F0502020204030204" pitchFamily="34" charset="0"/>
                <a:ea typeface="Calibri" panose="020F0502020204030204" pitchFamily="34" charset="0"/>
                <a:cs typeface="Calibri" panose="020F0502020204030204" pitchFamily="34" charset="0"/>
              </a:rPr>
              <a:t>Le mode de recrutement dans le corps ou cadre d’emplois (concours, période de stage, école d’application...),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Cette exigence ne fait toutefois pas obstacle au détachement d’un agent appartenant à un cadre d’emplois où les conditions de recrutement sont plus élevées ou plus restrictives que celles du cadre d’emplois d’accueil, à sa demande ou avec son accord, à l’exception des professions réglementées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Exemple : le détachement d’un agent relevant d’un cadre d’emplois qui recrute à bac+ 5 (ingénieur en chef) vers un cadre d’emplois qui recrute à bac+3 (ingénieur).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Les missions définies par le statut particuliers</a:t>
            </a:r>
            <a:r>
              <a:rPr lang="fr-FR" sz="1200"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 (</a:t>
            </a:r>
            <a:r>
              <a:rPr lang="fr-FR" sz="1200" dirty="0">
                <a:effectLst/>
                <a:latin typeface="Calibri" panose="020F0502020204030204" pitchFamily="34" charset="0"/>
                <a:ea typeface="Calibri" panose="020F0502020204030204" pitchFamily="34" charset="0"/>
                <a:cs typeface="Calibri" panose="020F0502020204030204" pitchFamily="34" charset="0"/>
              </a:rPr>
              <a:t>et non celles accomplies par un agent sur un poste donné).</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C’est à </a:t>
            </a:r>
            <a:r>
              <a:rPr lang="fr-FR" sz="1200" b="1" dirty="0">
                <a:effectLst/>
                <a:latin typeface="Calibri" panose="020F0502020204030204" pitchFamily="34" charset="0"/>
                <a:ea typeface="Calibri" panose="020F0502020204030204" pitchFamily="34" charset="0"/>
                <a:cs typeface="Calibri" panose="020F0502020204030204" pitchFamily="34" charset="0"/>
              </a:rPr>
              <a:t>l’autorité d’accueil d’apprécier, au cas par cas, sous le contrôle du juge, la comparabilité du recrutement et des missions,</a:t>
            </a:r>
            <a:r>
              <a:rPr lang="fr-FR" sz="1200" dirty="0">
                <a:effectLst/>
                <a:latin typeface="Calibri" panose="020F0502020204030204" pitchFamily="34" charset="0"/>
                <a:ea typeface="Calibri" panose="020F0502020204030204" pitchFamily="34" charset="0"/>
                <a:cs typeface="Calibri" panose="020F0502020204030204" pitchFamily="34" charset="0"/>
              </a:rPr>
              <a:t> en lien avec l’administration d’origine de l’agent.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Il convient de rechercher la </a:t>
            </a:r>
            <a:r>
              <a:rPr lang="fr-FR" sz="1200" b="1" dirty="0">
                <a:effectLst/>
                <a:latin typeface="Calibri" panose="020F0502020204030204" pitchFamily="34" charset="0"/>
                <a:ea typeface="Calibri" panose="020F0502020204030204" pitchFamily="34" charset="0"/>
                <a:cs typeface="Calibri" panose="020F0502020204030204" pitchFamily="34" charset="0"/>
              </a:rPr>
              <a:t>comparabilité et non la stricte équivalence</a:t>
            </a:r>
            <a:r>
              <a:rPr lang="fr-FR" sz="1200" dirty="0">
                <a:effectLst/>
                <a:latin typeface="Calibri" panose="020F0502020204030204" pitchFamily="34" charset="0"/>
                <a:ea typeface="Calibri" panose="020F0502020204030204" pitchFamily="34" charset="0"/>
                <a:cs typeface="Calibri" panose="020F0502020204030204" pitchFamily="34" charset="0"/>
              </a:rPr>
              <a:t> des conditions de recrutement </a:t>
            </a:r>
            <a:r>
              <a:rPr lang="fr-FR" sz="1200" b="1" dirty="0">
                <a:effectLst/>
                <a:latin typeface="Calibri" panose="020F0502020204030204" pitchFamily="34" charset="0"/>
                <a:ea typeface="Calibri" panose="020F0502020204030204" pitchFamily="34" charset="0"/>
                <a:cs typeface="Calibri" panose="020F0502020204030204" pitchFamily="34" charset="0"/>
              </a:rPr>
              <a:t>ou de la nature des missions des corps et cadres d’emplois</a:t>
            </a:r>
            <a:r>
              <a:rPr lang="fr-FR" sz="1200" dirty="0">
                <a:effectLst/>
                <a:latin typeface="Calibri" panose="020F0502020204030204" pitchFamily="34" charset="0"/>
                <a:ea typeface="Calibri" panose="020F0502020204030204" pitchFamily="34" charset="0"/>
                <a:cs typeface="Calibri" panose="020F0502020204030204" pitchFamily="34" charset="0"/>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effectLst/>
                <a:latin typeface="Calibri" panose="020F0502020204030204" pitchFamily="34" charset="0"/>
                <a:ea typeface="Calibri" panose="020F0502020204030204" pitchFamily="34" charset="0"/>
                <a:cs typeface="Calibri" panose="020F0502020204030204" pitchFamily="34" charset="0"/>
              </a:rPr>
              <a:t>La structure de la grille indiciaire des corps et cadres d’emplois ou la référence à un indice brut sommital ne peut pas être évoquée en tant que tel pour refuser un accueil en détachement ou par la voie de l’intégration directe.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2">
            <a:extLst>
              <a:ext uri="{FF2B5EF4-FFF2-40B4-BE49-F238E27FC236}">
                <a16:creationId xmlns:a16="http://schemas.microsoft.com/office/drawing/2014/main" id="{BADA7180-B567-140A-2142-168F9DFD30D6}"/>
              </a:ext>
            </a:extLst>
          </p:cNvPr>
          <p:cNvSpPr>
            <a:spLocks noChangeArrowheads="1"/>
          </p:cNvSpPr>
          <p:nvPr/>
        </p:nvSpPr>
        <p:spPr bwMode="auto">
          <a:xfrm>
            <a:off x="0" y="-1589"/>
            <a:ext cx="12192000" cy="1082773"/>
          </a:xfrm>
          <a:prstGeom prst="rect">
            <a:avLst/>
          </a:prstGeom>
          <a:solidFill>
            <a:srgbClr val="F3F3F3"/>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3600" b="1" i="0" u="none" strike="noStrike" cap="none" normalizeH="0" baseline="0" dirty="0">
                <a:ln>
                  <a:noFill/>
                </a:ln>
                <a:solidFill>
                  <a:srgbClr val="808080"/>
                </a:solidFill>
                <a:effectLst/>
                <a:latin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2051" name="Picture 3" descr="Poteau Indicateur Signalisation RoutiÃ¨re I">
            <a:extLst>
              <a:ext uri="{FF2B5EF4-FFF2-40B4-BE49-F238E27FC236}">
                <a16:creationId xmlns:a16="http://schemas.microsoft.com/office/drawing/2014/main" id="{EA033D26-13BF-313F-D8CB-066F60F3B8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06" y="59975"/>
            <a:ext cx="1279525" cy="95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7" name="ZoneTexte 6">
            <a:extLst>
              <a:ext uri="{FF2B5EF4-FFF2-40B4-BE49-F238E27FC236}">
                <a16:creationId xmlns:a16="http://schemas.microsoft.com/office/drawing/2014/main" id="{831E9BF2-864F-C404-71C3-B2696E4114A1}"/>
              </a:ext>
            </a:extLst>
          </p:cNvPr>
          <p:cNvSpPr txBox="1"/>
          <p:nvPr/>
        </p:nvSpPr>
        <p:spPr>
          <a:xfrm>
            <a:off x="4548187" y="185854"/>
            <a:ext cx="3095625" cy="707886"/>
          </a:xfrm>
          <a:prstGeom prst="rect">
            <a:avLst/>
          </a:prstGeom>
          <a:noFill/>
        </p:spPr>
        <p:txBody>
          <a:bodyPr wrap="square" rtlCol="0">
            <a:spAutoFit/>
          </a:bodyPr>
          <a:lstStyle/>
          <a:p>
            <a:pPr algn="ctr"/>
            <a:r>
              <a:rPr lang="fr-FR" sz="4000" b="1" dirty="0"/>
              <a:t>PRINCIPES</a:t>
            </a:r>
          </a:p>
        </p:txBody>
      </p:sp>
      <p:sp>
        <p:nvSpPr>
          <p:cNvPr id="2" name="Espace réservé du numéro de diapositive 1">
            <a:extLst>
              <a:ext uri="{FF2B5EF4-FFF2-40B4-BE49-F238E27FC236}">
                <a16:creationId xmlns:a16="http://schemas.microsoft.com/office/drawing/2014/main" id="{DB584A0C-F5AC-37C8-8EA7-4FA55AB73B5E}"/>
              </a:ext>
            </a:extLst>
          </p:cNvPr>
          <p:cNvSpPr>
            <a:spLocks noGrp="1"/>
          </p:cNvSpPr>
          <p:nvPr>
            <p:ph type="sldNum" sz="quarter" idx="12"/>
          </p:nvPr>
        </p:nvSpPr>
        <p:spPr/>
        <p:txBody>
          <a:bodyPr/>
          <a:lstStyle/>
          <a:p>
            <a:fld id="{7C2F0EDB-C6EC-4215-8721-5B41C7640BA9}" type="slidenum">
              <a:rPr lang="fr-FR" smtClean="0"/>
              <a:t>9</a:t>
            </a:fld>
            <a:endParaRPr lang="fr-FR"/>
          </a:p>
        </p:txBody>
      </p:sp>
    </p:spTree>
    <p:extLst>
      <p:ext uri="{BB962C8B-B14F-4D97-AF65-F5344CB8AC3E}">
        <p14:creationId xmlns:p14="http://schemas.microsoft.com/office/powerpoint/2010/main" val="31273555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6483</Words>
  <Application>Microsoft Office PowerPoint</Application>
  <PresentationFormat>Grand écran</PresentationFormat>
  <Paragraphs>413</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LAMBERT Céline</dc:creator>
  <cp:lastModifiedBy>PAGIS Coralie</cp:lastModifiedBy>
  <cp:revision>6</cp:revision>
  <cp:lastPrinted>2022-05-09T08:36:31Z</cp:lastPrinted>
  <dcterms:created xsi:type="dcterms:W3CDTF">2022-05-03T13:04:55Z</dcterms:created>
  <dcterms:modified xsi:type="dcterms:W3CDTF">2022-05-09T08:43:45Z</dcterms:modified>
</cp:coreProperties>
</file>