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6"/>
  </p:notesMasterIdLst>
  <p:handoutMasterIdLst>
    <p:handoutMasterId r:id="rId37"/>
  </p:handoutMasterIdLst>
  <p:sldIdLst>
    <p:sldId id="256" r:id="rId5"/>
    <p:sldId id="268" r:id="rId6"/>
    <p:sldId id="258" r:id="rId7"/>
    <p:sldId id="269" r:id="rId8"/>
    <p:sldId id="270" r:id="rId9"/>
    <p:sldId id="271" r:id="rId10"/>
    <p:sldId id="272" r:id="rId11"/>
    <p:sldId id="273" r:id="rId12"/>
    <p:sldId id="296" r:id="rId13"/>
    <p:sldId id="274" r:id="rId14"/>
    <p:sldId id="280" r:id="rId15"/>
    <p:sldId id="275" r:id="rId16"/>
    <p:sldId id="277" r:id="rId17"/>
    <p:sldId id="278" r:id="rId18"/>
    <p:sldId id="279" r:id="rId19"/>
    <p:sldId id="294" r:id="rId20"/>
    <p:sldId id="295" r:id="rId21"/>
    <p:sldId id="281" r:id="rId22"/>
    <p:sldId id="292" r:id="rId23"/>
    <p:sldId id="282" r:id="rId24"/>
    <p:sldId id="286" r:id="rId25"/>
    <p:sldId id="285" r:id="rId26"/>
    <p:sldId id="287" r:id="rId27"/>
    <p:sldId id="288" r:id="rId28"/>
    <p:sldId id="289" r:id="rId29"/>
    <p:sldId id="291" r:id="rId30"/>
    <p:sldId id="290" r:id="rId31"/>
    <p:sldId id="283" r:id="rId32"/>
    <p:sldId id="284" r:id="rId33"/>
    <p:sldId id="293" r:id="rId34"/>
    <p:sldId id="267" r:id="rId3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978"/>
    <a:srgbClr val="2F93AB"/>
    <a:srgbClr val="38B6D4"/>
    <a:srgbClr val="2FA4BB"/>
    <a:srgbClr val="2992A7"/>
    <a:srgbClr val="27899D"/>
    <a:srgbClr val="2591AB"/>
    <a:srgbClr val="34B3CC"/>
    <a:srgbClr val="861E52"/>
    <a:srgbClr val="198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312" y="-84"/>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4C496-A0F3-41DB-85E6-12F5AC54829D}"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fr-FR"/>
        </a:p>
      </dgm:t>
    </dgm:pt>
    <dgm:pt modelId="{4C465B0C-12A8-4C7A-AE2B-DE44D83FA3E1}">
      <dgm:prSet phldrT="[Texte]"/>
      <dgm:spPr>
        <a:solidFill>
          <a:srgbClr val="FFC000"/>
        </a:solidFill>
        <a:ln>
          <a:solidFill>
            <a:srgbClr val="FFC000"/>
          </a:solidFill>
        </a:ln>
      </dgm:spPr>
      <dgm:t>
        <a:bodyPr/>
        <a:lstStyle/>
        <a:p>
          <a:r>
            <a:rPr lang="fr-FR" dirty="0">
              <a:solidFill>
                <a:srgbClr val="002060"/>
              </a:solidFill>
            </a:rPr>
            <a:t>Points de vigilance</a:t>
          </a:r>
        </a:p>
      </dgm:t>
    </dgm:pt>
    <dgm:pt modelId="{20107833-9DC9-47B6-9907-FC3F7B453656}" type="parTrans" cxnId="{F7B5B95D-F4A3-4897-A3D2-E481797DEC1B}">
      <dgm:prSet/>
      <dgm:spPr/>
      <dgm:t>
        <a:bodyPr/>
        <a:lstStyle/>
        <a:p>
          <a:endParaRPr lang="fr-FR"/>
        </a:p>
      </dgm:t>
    </dgm:pt>
    <dgm:pt modelId="{DFCF9050-B0BC-46D0-8F8C-A449A92681AA}" type="sibTrans" cxnId="{F7B5B95D-F4A3-4897-A3D2-E481797DEC1B}">
      <dgm:prSet/>
      <dgm:spPr/>
      <dgm:t>
        <a:bodyPr/>
        <a:lstStyle/>
        <a:p>
          <a:endParaRPr lang="fr-FR"/>
        </a:p>
      </dgm:t>
    </dgm:pt>
    <dgm:pt modelId="{D5758843-6676-41E9-8046-74C63BBED3A1}">
      <dgm:prSet phldrT="[Texte]"/>
      <dgm:spPr>
        <a:noFill/>
        <a:ln>
          <a:solidFill>
            <a:srgbClr val="002060"/>
          </a:solidFill>
        </a:ln>
      </dgm:spPr>
      <dgm:t>
        <a:bodyPr/>
        <a:lstStyle/>
        <a:p>
          <a:r>
            <a:rPr lang="fr-FR" dirty="0">
              <a:solidFill>
                <a:srgbClr val="002060"/>
              </a:solidFill>
            </a:rPr>
            <a:t>Périmètre des tableaux</a:t>
          </a:r>
        </a:p>
      </dgm:t>
    </dgm:pt>
    <dgm:pt modelId="{B8723430-5A3F-4938-99E5-F1E8A59EAF2E}" type="parTrans" cxnId="{29DB9586-21BB-4AFC-9ABD-8567AAAD9CB9}">
      <dgm:prSet/>
      <dgm:spPr/>
      <dgm:t>
        <a:bodyPr/>
        <a:lstStyle/>
        <a:p>
          <a:endParaRPr lang="fr-FR"/>
        </a:p>
      </dgm:t>
    </dgm:pt>
    <dgm:pt modelId="{3A4F3A80-D6ED-42F2-B04C-90FD85569341}" type="sibTrans" cxnId="{29DB9586-21BB-4AFC-9ABD-8567AAAD9CB9}">
      <dgm:prSet/>
      <dgm:spPr/>
      <dgm:t>
        <a:bodyPr/>
        <a:lstStyle/>
        <a:p>
          <a:endParaRPr lang="fr-FR"/>
        </a:p>
      </dgm:t>
    </dgm:pt>
    <dgm:pt modelId="{20C62443-F949-42FB-A790-461C32E450D4}">
      <dgm:prSet phldrT="[Texte]"/>
      <dgm:spPr>
        <a:noFill/>
        <a:ln>
          <a:solidFill>
            <a:srgbClr val="002060"/>
          </a:solidFill>
        </a:ln>
      </dgm:spPr>
      <dgm:t>
        <a:bodyPr/>
        <a:lstStyle/>
        <a:p>
          <a:r>
            <a:rPr lang="fr-FR" dirty="0">
              <a:solidFill>
                <a:srgbClr val="002060"/>
              </a:solidFill>
            </a:rPr>
            <a:t>Cohérence au sein des tableaux</a:t>
          </a:r>
        </a:p>
      </dgm:t>
    </dgm:pt>
    <dgm:pt modelId="{AD15184A-E522-479A-952B-A6FAF99B2A9D}" type="parTrans" cxnId="{B85948A6-7EF3-46E4-BF96-CD8CB4C008FB}">
      <dgm:prSet/>
      <dgm:spPr/>
      <dgm:t>
        <a:bodyPr/>
        <a:lstStyle/>
        <a:p>
          <a:endParaRPr lang="fr-FR"/>
        </a:p>
      </dgm:t>
    </dgm:pt>
    <dgm:pt modelId="{F8F2C8A3-8E3B-4E31-8A0C-28149FF67ED3}" type="sibTrans" cxnId="{B85948A6-7EF3-46E4-BF96-CD8CB4C008FB}">
      <dgm:prSet/>
      <dgm:spPr/>
      <dgm:t>
        <a:bodyPr/>
        <a:lstStyle/>
        <a:p>
          <a:endParaRPr lang="fr-FR"/>
        </a:p>
      </dgm:t>
    </dgm:pt>
    <dgm:pt modelId="{DB513E20-680F-40E6-AB0D-CB6A1BFC284B}">
      <dgm:prSet phldrT="[Texte]"/>
      <dgm:spPr>
        <a:noFill/>
        <a:ln>
          <a:solidFill>
            <a:srgbClr val="002060"/>
          </a:solidFill>
        </a:ln>
      </dgm:spPr>
      <dgm:t>
        <a:bodyPr/>
        <a:lstStyle/>
        <a:p>
          <a:r>
            <a:rPr lang="fr-FR" dirty="0">
              <a:solidFill>
                <a:srgbClr val="002060"/>
              </a:solidFill>
            </a:rPr>
            <a:t>Cohérence entre les tableaux</a:t>
          </a:r>
        </a:p>
      </dgm:t>
    </dgm:pt>
    <dgm:pt modelId="{34164B7C-B0B9-47F7-A44A-B0273B49ACB1}" type="parTrans" cxnId="{9DAE0F8E-EE73-4FB4-8E9A-32593C9741E7}">
      <dgm:prSet/>
      <dgm:spPr/>
      <dgm:t>
        <a:bodyPr/>
        <a:lstStyle/>
        <a:p>
          <a:endParaRPr lang="fr-FR"/>
        </a:p>
      </dgm:t>
    </dgm:pt>
    <dgm:pt modelId="{3A7C7217-1D3B-41EA-ABCF-92AFA7226132}" type="sibTrans" cxnId="{9DAE0F8E-EE73-4FB4-8E9A-32593C9741E7}">
      <dgm:prSet/>
      <dgm:spPr/>
      <dgm:t>
        <a:bodyPr/>
        <a:lstStyle/>
        <a:p>
          <a:endParaRPr lang="fr-FR"/>
        </a:p>
      </dgm:t>
    </dgm:pt>
    <dgm:pt modelId="{BFAA8C28-6E88-43AD-B704-429417F45981}" type="pres">
      <dgm:prSet presAssocID="{61D4C496-A0F3-41DB-85E6-12F5AC54829D}" presName="Name0" presStyleCnt="0">
        <dgm:presLayoutVars>
          <dgm:chMax val="1"/>
          <dgm:chPref val="1"/>
          <dgm:dir/>
          <dgm:animOne val="branch"/>
          <dgm:animLvl val="lvl"/>
        </dgm:presLayoutVars>
      </dgm:prSet>
      <dgm:spPr/>
      <dgm:t>
        <a:bodyPr/>
        <a:lstStyle/>
        <a:p>
          <a:endParaRPr lang="fr-FR"/>
        </a:p>
      </dgm:t>
    </dgm:pt>
    <dgm:pt modelId="{2C1ABD7B-C3DD-4D46-8A97-6A1B67230F7F}" type="pres">
      <dgm:prSet presAssocID="{4C465B0C-12A8-4C7A-AE2B-DE44D83FA3E1}" presName="singleCycle" presStyleCnt="0"/>
      <dgm:spPr/>
    </dgm:pt>
    <dgm:pt modelId="{814BDC8A-ADBB-411C-857B-8339FE9A7C15}" type="pres">
      <dgm:prSet presAssocID="{4C465B0C-12A8-4C7A-AE2B-DE44D83FA3E1}" presName="singleCenter" presStyleLbl="node1" presStyleIdx="0" presStyleCnt="4">
        <dgm:presLayoutVars>
          <dgm:chMax val="7"/>
          <dgm:chPref val="7"/>
        </dgm:presLayoutVars>
      </dgm:prSet>
      <dgm:spPr/>
      <dgm:t>
        <a:bodyPr/>
        <a:lstStyle/>
        <a:p>
          <a:endParaRPr lang="fr-FR"/>
        </a:p>
      </dgm:t>
    </dgm:pt>
    <dgm:pt modelId="{F4DD5A63-91D1-448A-9EF0-34420C15E195}" type="pres">
      <dgm:prSet presAssocID="{B8723430-5A3F-4938-99E5-F1E8A59EAF2E}" presName="Name56" presStyleLbl="parChTrans1D2" presStyleIdx="0" presStyleCnt="3"/>
      <dgm:spPr/>
      <dgm:t>
        <a:bodyPr/>
        <a:lstStyle/>
        <a:p>
          <a:endParaRPr lang="fr-FR"/>
        </a:p>
      </dgm:t>
    </dgm:pt>
    <dgm:pt modelId="{E662D352-EF80-4918-AB10-8E494BD6E436}" type="pres">
      <dgm:prSet presAssocID="{D5758843-6676-41E9-8046-74C63BBED3A1}" presName="text0" presStyleLbl="node1" presStyleIdx="1" presStyleCnt="4">
        <dgm:presLayoutVars>
          <dgm:bulletEnabled val="1"/>
        </dgm:presLayoutVars>
      </dgm:prSet>
      <dgm:spPr/>
      <dgm:t>
        <a:bodyPr/>
        <a:lstStyle/>
        <a:p>
          <a:endParaRPr lang="fr-FR"/>
        </a:p>
      </dgm:t>
    </dgm:pt>
    <dgm:pt modelId="{5F52F82C-B900-4A7E-B5A6-B96AFFF44858}" type="pres">
      <dgm:prSet presAssocID="{AD15184A-E522-479A-952B-A6FAF99B2A9D}" presName="Name56" presStyleLbl="parChTrans1D2" presStyleIdx="1" presStyleCnt="3"/>
      <dgm:spPr/>
      <dgm:t>
        <a:bodyPr/>
        <a:lstStyle/>
        <a:p>
          <a:endParaRPr lang="fr-FR"/>
        </a:p>
      </dgm:t>
    </dgm:pt>
    <dgm:pt modelId="{D9AB638E-0E82-49AA-B93D-6BFF5C6D3153}" type="pres">
      <dgm:prSet presAssocID="{20C62443-F949-42FB-A790-461C32E450D4}" presName="text0" presStyleLbl="node1" presStyleIdx="2" presStyleCnt="4">
        <dgm:presLayoutVars>
          <dgm:bulletEnabled val="1"/>
        </dgm:presLayoutVars>
      </dgm:prSet>
      <dgm:spPr/>
      <dgm:t>
        <a:bodyPr/>
        <a:lstStyle/>
        <a:p>
          <a:endParaRPr lang="fr-FR"/>
        </a:p>
      </dgm:t>
    </dgm:pt>
    <dgm:pt modelId="{7149FC09-F91F-4658-A3DF-380BEE8262A9}" type="pres">
      <dgm:prSet presAssocID="{34164B7C-B0B9-47F7-A44A-B0273B49ACB1}" presName="Name56" presStyleLbl="parChTrans1D2" presStyleIdx="2" presStyleCnt="3"/>
      <dgm:spPr/>
      <dgm:t>
        <a:bodyPr/>
        <a:lstStyle/>
        <a:p>
          <a:endParaRPr lang="fr-FR"/>
        </a:p>
      </dgm:t>
    </dgm:pt>
    <dgm:pt modelId="{A7F1A8F7-FF24-45EC-BBD8-960BB0BFBC52}" type="pres">
      <dgm:prSet presAssocID="{DB513E20-680F-40E6-AB0D-CB6A1BFC284B}" presName="text0" presStyleLbl="node1" presStyleIdx="3" presStyleCnt="4">
        <dgm:presLayoutVars>
          <dgm:bulletEnabled val="1"/>
        </dgm:presLayoutVars>
      </dgm:prSet>
      <dgm:spPr/>
      <dgm:t>
        <a:bodyPr/>
        <a:lstStyle/>
        <a:p>
          <a:endParaRPr lang="fr-FR"/>
        </a:p>
      </dgm:t>
    </dgm:pt>
  </dgm:ptLst>
  <dgm:cxnLst>
    <dgm:cxn modelId="{29DB9586-21BB-4AFC-9ABD-8567AAAD9CB9}" srcId="{4C465B0C-12A8-4C7A-AE2B-DE44D83FA3E1}" destId="{D5758843-6676-41E9-8046-74C63BBED3A1}" srcOrd="0" destOrd="0" parTransId="{B8723430-5A3F-4938-99E5-F1E8A59EAF2E}" sibTransId="{3A4F3A80-D6ED-42F2-B04C-90FD85569341}"/>
    <dgm:cxn modelId="{E8A0E0FC-3800-47BA-83B4-AEA918B56802}" type="presOf" srcId="{20C62443-F949-42FB-A790-461C32E450D4}" destId="{D9AB638E-0E82-49AA-B93D-6BFF5C6D3153}" srcOrd="0" destOrd="0" presId="urn:microsoft.com/office/officeart/2008/layout/RadialCluster"/>
    <dgm:cxn modelId="{FE6435C5-2D79-4CD8-911C-CAF131F87351}" type="presOf" srcId="{61D4C496-A0F3-41DB-85E6-12F5AC54829D}" destId="{BFAA8C28-6E88-43AD-B704-429417F45981}" srcOrd="0" destOrd="0" presId="urn:microsoft.com/office/officeart/2008/layout/RadialCluster"/>
    <dgm:cxn modelId="{CE3EC44B-500E-4D8F-AA5C-C2F5C6086005}" type="presOf" srcId="{4C465B0C-12A8-4C7A-AE2B-DE44D83FA3E1}" destId="{814BDC8A-ADBB-411C-857B-8339FE9A7C15}" srcOrd="0" destOrd="0" presId="urn:microsoft.com/office/officeart/2008/layout/RadialCluster"/>
    <dgm:cxn modelId="{D40FF8B0-6B61-4887-821C-A18400A8FB5B}" type="presOf" srcId="{D5758843-6676-41E9-8046-74C63BBED3A1}" destId="{E662D352-EF80-4918-AB10-8E494BD6E436}" srcOrd="0" destOrd="0" presId="urn:microsoft.com/office/officeart/2008/layout/RadialCluster"/>
    <dgm:cxn modelId="{EB279751-48CD-4CDD-91CA-86FD3E44DB8D}" type="presOf" srcId="{AD15184A-E522-479A-952B-A6FAF99B2A9D}" destId="{5F52F82C-B900-4A7E-B5A6-B96AFFF44858}" srcOrd="0" destOrd="0" presId="urn:microsoft.com/office/officeart/2008/layout/RadialCluster"/>
    <dgm:cxn modelId="{D92D4DF3-0E69-41DA-8A88-24AE35D924EF}" type="presOf" srcId="{B8723430-5A3F-4938-99E5-F1E8A59EAF2E}" destId="{F4DD5A63-91D1-448A-9EF0-34420C15E195}" srcOrd="0" destOrd="0" presId="urn:microsoft.com/office/officeart/2008/layout/RadialCluster"/>
    <dgm:cxn modelId="{9DAE0F8E-EE73-4FB4-8E9A-32593C9741E7}" srcId="{4C465B0C-12A8-4C7A-AE2B-DE44D83FA3E1}" destId="{DB513E20-680F-40E6-AB0D-CB6A1BFC284B}" srcOrd="2" destOrd="0" parTransId="{34164B7C-B0B9-47F7-A44A-B0273B49ACB1}" sibTransId="{3A7C7217-1D3B-41EA-ABCF-92AFA7226132}"/>
    <dgm:cxn modelId="{C8FA956F-9DC4-47A4-A44E-A3B22107D86B}" type="presOf" srcId="{34164B7C-B0B9-47F7-A44A-B0273B49ACB1}" destId="{7149FC09-F91F-4658-A3DF-380BEE8262A9}" srcOrd="0" destOrd="0" presId="urn:microsoft.com/office/officeart/2008/layout/RadialCluster"/>
    <dgm:cxn modelId="{F7B5B95D-F4A3-4897-A3D2-E481797DEC1B}" srcId="{61D4C496-A0F3-41DB-85E6-12F5AC54829D}" destId="{4C465B0C-12A8-4C7A-AE2B-DE44D83FA3E1}" srcOrd="0" destOrd="0" parTransId="{20107833-9DC9-47B6-9907-FC3F7B453656}" sibTransId="{DFCF9050-B0BC-46D0-8F8C-A449A92681AA}"/>
    <dgm:cxn modelId="{DB5EDA9D-BAED-48DD-A33A-36002EC07F14}" type="presOf" srcId="{DB513E20-680F-40E6-AB0D-CB6A1BFC284B}" destId="{A7F1A8F7-FF24-45EC-BBD8-960BB0BFBC52}" srcOrd="0" destOrd="0" presId="urn:microsoft.com/office/officeart/2008/layout/RadialCluster"/>
    <dgm:cxn modelId="{B85948A6-7EF3-46E4-BF96-CD8CB4C008FB}" srcId="{4C465B0C-12A8-4C7A-AE2B-DE44D83FA3E1}" destId="{20C62443-F949-42FB-A790-461C32E450D4}" srcOrd="1" destOrd="0" parTransId="{AD15184A-E522-479A-952B-A6FAF99B2A9D}" sibTransId="{F8F2C8A3-8E3B-4E31-8A0C-28149FF67ED3}"/>
    <dgm:cxn modelId="{AC802CB3-CD00-421E-B90B-B4F687BE2BB3}" type="presParOf" srcId="{BFAA8C28-6E88-43AD-B704-429417F45981}" destId="{2C1ABD7B-C3DD-4D46-8A97-6A1B67230F7F}" srcOrd="0" destOrd="0" presId="urn:microsoft.com/office/officeart/2008/layout/RadialCluster"/>
    <dgm:cxn modelId="{D67D4FBD-8F8C-4EE2-B471-160AA1781618}" type="presParOf" srcId="{2C1ABD7B-C3DD-4D46-8A97-6A1B67230F7F}" destId="{814BDC8A-ADBB-411C-857B-8339FE9A7C15}" srcOrd="0" destOrd="0" presId="urn:microsoft.com/office/officeart/2008/layout/RadialCluster"/>
    <dgm:cxn modelId="{11868F3A-8BB2-4079-BEB9-95A33F3F3334}" type="presParOf" srcId="{2C1ABD7B-C3DD-4D46-8A97-6A1B67230F7F}" destId="{F4DD5A63-91D1-448A-9EF0-34420C15E195}" srcOrd="1" destOrd="0" presId="urn:microsoft.com/office/officeart/2008/layout/RadialCluster"/>
    <dgm:cxn modelId="{1C04E832-B6EE-4170-BD44-D1AA85616368}" type="presParOf" srcId="{2C1ABD7B-C3DD-4D46-8A97-6A1B67230F7F}" destId="{E662D352-EF80-4918-AB10-8E494BD6E436}" srcOrd="2" destOrd="0" presId="urn:microsoft.com/office/officeart/2008/layout/RadialCluster"/>
    <dgm:cxn modelId="{C17BD66F-631C-4D9B-8C4E-44BB7A92DC7A}" type="presParOf" srcId="{2C1ABD7B-C3DD-4D46-8A97-6A1B67230F7F}" destId="{5F52F82C-B900-4A7E-B5A6-B96AFFF44858}" srcOrd="3" destOrd="0" presId="urn:microsoft.com/office/officeart/2008/layout/RadialCluster"/>
    <dgm:cxn modelId="{659F95DA-29A7-483C-8396-5643C45B5D78}" type="presParOf" srcId="{2C1ABD7B-C3DD-4D46-8A97-6A1B67230F7F}" destId="{D9AB638E-0E82-49AA-B93D-6BFF5C6D3153}" srcOrd="4" destOrd="0" presId="urn:microsoft.com/office/officeart/2008/layout/RadialCluster"/>
    <dgm:cxn modelId="{8F8D9463-48CF-4C3D-AFE4-0BFA9654759A}" type="presParOf" srcId="{2C1ABD7B-C3DD-4D46-8A97-6A1B67230F7F}" destId="{7149FC09-F91F-4658-A3DF-380BEE8262A9}" srcOrd="5" destOrd="0" presId="urn:microsoft.com/office/officeart/2008/layout/RadialCluster"/>
    <dgm:cxn modelId="{7616527D-B565-49E7-ADAF-B2E0005F0E47}" type="presParOf" srcId="{2C1ABD7B-C3DD-4D46-8A97-6A1B67230F7F}" destId="{A7F1A8F7-FF24-45EC-BBD8-960BB0BFBC5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DC8A-ADBB-411C-857B-8339FE9A7C15}">
      <dsp:nvSpPr>
        <dsp:cNvPr id="0" name=""/>
        <dsp:cNvSpPr/>
      </dsp:nvSpPr>
      <dsp:spPr>
        <a:xfrm>
          <a:off x="2206736" y="1667690"/>
          <a:ext cx="1075387" cy="10753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a:solidFill>
                <a:srgbClr val="002060"/>
              </a:solidFill>
            </a:rPr>
            <a:t>Points de vigilance</a:t>
          </a:r>
        </a:p>
      </dsp:txBody>
      <dsp:txXfrm>
        <a:off x="2259232" y="1720186"/>
        <a:ext cx="970395" cy="970395"/>
      </dsp:txXfrm>
    </dsp:sp>
    <dsp:sp modelId="{F4DD5A63-91D1-448A-9EF0-34420C15E195}">
      <dsp:nvSpPr>
        <dsp:cNvPr id="0" name=""/>
        <dsp:cNvSpPr/>
      </dsp:nvSpPr>
      <dsp:spPr>
        <a:xfrm rot="16200000">
          <a:off x="2367260" y="1290520"/>
          <a:ext cx="754339" cy="0"/>
        </a:xfrm>
        <a:custGeom>
          <a:avLst/>
          <a:gdLst/>
          <a:ahLst/>
          <a:cxnLst/>
          <a:rect l="0" t="0" r="0" b="0"/>
          <a:pathLst>
            <a:path>
              <a:moveTo>
                <a:pt x="0" y="0"/>
              </a:moveTo>
              <a:lnTo>
                <a:pt x="7543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2D352-EF80-4918-AB10-8E494BD6E436}">
      <dsp:nvSpPr>
        <dsp:cNvPr id="0" name=""/>
        <dsp:cNvSpPr/>
      </dsp:nvSpPr>
      <dsp:spPr>
        <a:xfrm>
          <a:off x="2384175" y="192841"/>
          <a:ext cx="720509" cy="720509"/>
        </a:xfrm>
        <a:prstGeom prst="roundRect">
          <a:avLst/>
        </a:prstGeom>
        <a:no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fr-FR" sz="1100" kern="1200" dirty="0">
              <a:solidFill>
                <a:srgbClr val="002060"/>
              </a:solidFill>
            </a:rPr>
            <a:t>Périmètre des tableaux</a:t>
          </a:r>
        </a:p>
      </dsp:txBody>
      <dsp:txXfrm>
        <a:off x="2419347" y="228013"/>
        <a:ext cx="650165" cy="650165"/>
      </dsp:txXfrm>
    </dsp:sp>
    <dsp:sp modelId="{5F52F82C-B900-4A7E-B5A6-B96AFFF44858}">
      <dsp:nvSpPr>
        <dsp:cNvPr id="0" name=""/>
        <dsp:cNvSpPr/>
      </dsp:nvSpPr>
      <dsp:spPr>
        <a:xfrm rot="1800000">
          <a:off x="3240897" y="2669678"/>
          <a:ext cx="615426" cy="0"/>
        </a:xfrm>
        <a:custGeom>
          <a:avLst/>
          <a:gdLst/>
          <a:ahLst/>
          <a:cxnLst/>
          <a:rect l="0" t="0" r="0" b="0"/>
          <a:pathLst>
            <a:path>
              <a:moveTo>
                <a:pt x="0" y="0"/>
              </a:moveTo>
              <a:lnTo>
                <a:pt x="61542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B638E-0E82-49AA-B93D-6BFF5C6D3153}">
      <dsp:nvSpPr>
        <dsp:cNvPr id="0" name=""/>
        <dsp:cNvSpPr/>
      </dsp:nvSpPr>
      <dsp:spPr>
        <a:xfrm>
          <a:off x="3815098" y="2671273"/>
          <a:ext cx="720509" cy="720509"/>
        </a:xfrm>
        <a:prstGeom prst="roundRect">
          <a:avLst/>
        </a:prstGeom>
        <a:no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fr-FR" sz="1000" kern="1200" dirty="0">
              <a:solidFill>
                <a:srgbClr val="002060"/>
              </a:solidFill>
            </a:rPr>
            <a:t>Cohérence au sein des tableaux</a:t>
          </a:r>
        </a:p>
      </dsp:txBody>
      <dsp:txXfrm>
        <a:off x="3850270" y="2706445"/>
        <a:ext cx="650165" cy="650165"/>
      </dsp:txXfrm>
    </dsp:sp>
    <dsp:sp modelId="{7149FC09-F91F-4658-A3DF-380BEE8262A9}">
      <dsp:nvSpPr>
        <dsp:cNvPr id="0" name=""/>
        <dsp:cNvSpPr/>
      </dsp:nvSpPr>
      <dsp:spPr>
        <a:xfrm rot="9000000">
          <a:off x="1632535" y="2669678"/>
          <a:ext cx="615426" cy="0"/>
        </a:xfrm>
        <a:custGeom>
          <a:avLst/>
          <a:gdLst/>
          <a:ahLst/>
          <a:cxnLst/>
          <a:rect l="0" t="0" r="0" b="0"/>
          <a:pathLst>
            <a:path>
              <a:moveTo>
                <a:pt x="0" y="0"/>
              </a:moveTo>
              <a:lnTo>
                <a:pt x="61542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1A8F7-FF24-45EC-BBD8-960BB0BFBC52}">
      <dsp:nvSpPr>
        <dsp:cNvPr id="0" name=""/>
        <dsp:cNvSpPr/>
      </dsp:nvSpPr>
      <dsp:spPr>
        <a:xfrm>
          <a:off x="953252" y="2671273"/>
          <a:ext cx="720509" cy="720509"/>
        </a:xfrm>
        <a:prstGeom prst="roundRect">
          <a:avLst/>
        </a:prstGeom>
        <a:no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fr-FR" sz="1000" kern="1200" dirty="0">
              <a:solidFill>
                <a:srgbClr val="002060"/>
              </a:solidFill>
            </a:rPr>
            <a:t>Cohérence entre les tableaux</a:t>
          </a:r>
        </a:p>
      </dsp:txBody>
      <dsp:txXfrm>
        <a:off x="988424" y="2706445"/>
        <a:ext cx="650165" cy="65016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F7FB359-759C-43F7-93C3-471A7FF41382}" type="datetimeFigureOut">
              <a:rPr lang="fr-FR" smtClean="0"/>
              <a:pPr/>
              <a:t>26/05/2021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D0365-C2A1-4CC2-813B-8AAFC8E3706C}"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B18D4C-E8D2-4A3F-AAF4-F57A82AA08C4}" type="datetimeFigureOut">
              <a:rPr lang="fr-FR" smtClean="0"/>
              <a:pPr/>
              <a:t>26/05/2021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A4DB22F-D292-43A6-A254-F555BF0D6EBD}" type="slidenum">
              <a:rPr lang="fr-FR" smtClean="0"/>
              <a:pPr/>
              <a:t>‹N°›</a:t>
            </a:fld>
            <a:endParaRPr lang="fr-FR"/>
          </a:p>
        </p:txBody>
      </p:sp>
    </p:spTree>
    <p:extLst>
      <p:ext uri="{BB962C8B-B14F-4D97-AF65-F5344CB8AC3E}">
        <p14:creationId xmlns:p14="http://schemas.microsoft.com/office/powerpoint/2010/main" val="403939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0" name="Rectangle 19"/>
          <p:cNvSpPr/>
          <p:nvPr userDrawn="1"/>
        </p:nvSpPr>
        <p:spPr>
          <a:xfrm>
            <a:off x="8604448" y="4731990"/>
            <a:ext cx="539552"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Rectangle 5"/>
          <p:cNvSpPr>
            <a:spLocks noChangeArrowheads="1"/>
          </p:cNvSpPr>
          <p:nvPr userDrawn="1"/>
        </p:nvSpPr>
        <p:spPr bwMode="auto">
          <a:xfrm>
            <a:off x="0" y="0"/>
            <a:ext cx="9144000" cy="4155926"/>
          </a:xfrm>
          <a:prstGeom prst="rect">
            <a:avLst/>
          </a:prstGeom>
          <a:gradFill rotWithShape="1">
            <a:gsLst>
              <a:gs pos="0">
                <a:srgbClr val="0BABC1">
                  <a:alpha val="95000"/>
                </a:srgbClr>
              </a:gs>
              <a:gs pos="100000">
                <a:srgbClr val="65C9DD">
                  <a:alpha val="80000"/>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 name="Ellipse 7"/>
          <p:cNvSpPr/>
          <p:nvPr userDrawn="1"/>
        </p:nvSpPr>
        <p:spPr>
          <a:xfrm>
            <a:off x="5868144" y="-236562"/>
            <a:ext cx="4032448" cy="237626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R:\Projet communication\Majdoline\Charte graphique 2015\Logo-CDG74-Haute-Def-valide-avec-slogan.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372200" y="187713"/>
            <a:ext cx="2592288" cy="1591949"/>
          </a:xfrm>
          <a:prstGeom prst="rect">
            <a:avLst/>
          </a:prstGeom>
          <a:noFill/>
        </p:spPr>
      </p:pic>
      <p:sp>
        <p:nvSpPr>
          <p:cNvPr id="10" name="ZoneTexte 9"/>
          <p:cNvSpPr txBox="1"/>
          <p:nvPr userDrawn="1"/>
        </p:nvSpPr>
        <p:spPr>
          <a:xfrm>
            <a:off x="0" y="51470"/>
            <a:ext cx="6156176" cy="276999"/>
          </a:xfrm>
          <a:prstGeom prst="rect">
            <a:avLst/>
          </a:prstGeom>
          <a:noFill/>
        </p:spPr>
        <p:txBody>
          <a:bodyPr wrap="square" rtlCol="0">
            <a:spAutoFit/>
          </a:bodyPr>
          <a:lstStyle/>
          <a:p>
            <a:pPr algn="ctr"/>
            <a:r>
              <a:rPr lang="fr-FR" sz="1200" i="1" dirty="0">
                <a:solidFill>
                  <a:srgbClr val="000000"/>
                </a:solidFill>
              </a:rPr>
              <a:t>Centre de Gestion de la Fonction Publique Territoriale de la Haute-Savoie</a:t>
            </a:r>
          </a:p>
        </p:txBody>
      </p:sp>
      <p:grpSp>
        <p:nvGrpSpPr>
          <p:cNvPr id="12" name="Groupe 11"/>
          <p:cNvGrpSpPr/>
          <p:nvPr userDrawn="1"/>
        </p:nvGrpSpPr>
        <p:grpSpPr>
          <a:xfrm>
            <a:off x="-108520" y="4011910"/>
            <a:ext cx="9324528" cy="882098"/>
            <a:chOff x="-108520" y="4011910"/>
            <a:chExt cx="9324528" cy="882098"/>
          </a:xfrm>
        </p:grpSpPr>
        <p:grpSp>
          <p:nvGrpSpPr>
            <p:cNvPr id="13" name="Groupe 22"/>
            <p:cNvGrpSpPr/>
            <p:nvPr/>
          </p:nvGrpSpPr>
          <p:grpSpPr>
            <a:xfrm>
              <a:off x="-108520" y="4011910"/>
              <a:ext cx="9324528" cy="792088"/>
              <a:chOff x="0" y="3723878"/>
              <a:chExt cx="9145242" cy="792088"/>
            </a:xfrm>
          </p:grpSpPr>
          <p:pic>
            <p:nvPicPr>
              <p:cNvPr id="15" name="Image 14" descr="Medecine.jpg"/>
              <p:cNvPicPr>
                <a:picLocks noChangeAspect="1"/>
              </p:cNvPicPr>
              <p:nvPr/>
            </p:nvPicPr>
            <p:blipFill>
              <a:blip r:embed="rId3" cstate="print"/>
              <a:stretch>
                <a:fillRect/>
              </a:stretch>
            </p:blipFill>
            <p:spPr>
              <a:xfrm>
                <a:off x="5580112" y="3723878"/>
                <a:ext cx="2664296" cy="792088"/>
              </a:xfrm>
              <a:prstGeom prst="rect">
                <a:avLst/>
              </a:prstGeom>
              <a:effectLst>
                <a:softEdge rad="12700"/>
              </a:effectLst>
            </p:spPr>
          </p:pic>
          <p:pic>
            <p:nvPicPr>
              <p:cNvPr id="16" name="Image 15" descr="O6CWBM0.jpg"/>
              <p:cNvPicPr>
                <a:picLocks noChangeAspect="1"/>
              </p:cNvPicPr>
              <p:nvPr/>
            </p:nvPicPr>
            <p:blipFill>
              <a:blip r:embed="rId4" cstate="print"/>
              <a:stretch>
                <a:fillRect/>
              </a:stretch>
            </p:blipFill>
            <p:spPr>
              <a:xfrm>
                <a:off x="7884368" y="3723878"/>
                <a:ext cx="1260874" cy="792087"/>
              </a:xfrm>
              <a:prstGeom prst="rect">
                <a:avLst/>
              </a:prstGeom>
              <a:effectLst>
                <a:softEdge rad="12700"/>
              </a:effectLst>
            </p:spPr>
          </p:pic>
          <p:pic>
            <p:nvPicPr>
              <p:cNvPr id="17" name="Image 16" descr="cdg de loin.jpg"/>
              <p:cNvPicPr>
                <a:picLocks noChangeAspect="1"/>
              </p:cNvPicPr>
              <p:nvPr/>
            </p:nvPicPr>
            <p:blipFill>
              <a:blip r:embed="rId5" cstate="print"/>
              <a:stretch>
                <a:fillRect/>
              </a:stretch>
            </p:blipFill>
            <p:spPr>
              <a:xfrm>
                <a:off x="3131840" y="3723878"/>
                <a:ext cx="2483999" cy="792088"/>
              </a:xfrm>
              <a:prstGeom prst="rect">
                <a:avLst/>
              </a:prstGeom>
              <a:effectLst>
                <a:softEdge rad="12700"/>
              </a:effectLst>
            </p:spPr>
          </p:pic>
          <p:pic>
            <p:nvPicPr>
              <p:cNvPr id="18" name="Image 17" descr="concours.jpg"/>
              <p:cNvPicPr>
                <a:picLocks noChangeAspect="1"/>
              </p:cNvPicPr>
              <p:nvPr/>
            </p:nvPicPr>
            <p:blipFill>
              <a:blip r:embed="rId6" cstate="print"/>
              <a:stretch>
                <a:fillRect/>
              </a:stretch>
            </p:blipFill>
            <p:spPr>
              <a:xfrm>
                <a:off x="0" y="3723878"/>
                <a:ext cx="1512168" cy="781128"/>
              </a:xfrm>
              <a:prstGeom prst="rect">
                <a:avLst/>
              </a:prstGeom>
              <a:effectLst>
                <a:softEdge rad="12700"/>
              </a:effectLst>
            </p:spPr>
          </p:pic>
          <p:pic>
            <p:nvPicPr>
              <p:cNvPr id="19" name="Image 18" descr="groupe de travail.jpg"/>
              <p:cNvPicPr>
                <a:picLocks noChangeAspect="1"/>
              </p:cNvPicPr>
              <p:nvPr/>
            </p:nvPicPr>
            <p:blipFill>
              <a:blip r:embed="rId7" cstate="print"/>
              <a:stretch>
                <a:fillRect/>
              </a:stretch>
            </p:blipFill>
            <p:spPr>
              <a:xfrm>
                <a:off x="1475656" y="3723878"/>
                <a:ext cx="1728192" cy="788367"/>
              </a:xfrm>
              <a:prstGeom prst="rect">
                <a:avLst/>
              </a:prstGeom>
              <a:effectLst>
                <a:softEdge rad="12700"/>
              </a:effectLst>
            </p:spPr>
          </p:pic>
        </p:grpSp>
        <p:sp>
          <p:nvSpPr>
            <p:cNvPr id="14" name="Rectangle 13"/>
            <p:cNvSpPr/>
            <p:nvPr/>
          </p:nvSpPr>
          <p:spPr>
            <a:xfrm>
              <a:off x="0" y="4011910"/>
              <a:ext cx="9144000" cy="882098"/>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3608" y="72008"/>
            <a:ext cx="7643192" cy="781595"/>
          </a:xfrm>
        </p:spPr>
        <p:txBody>
          <a:bodyPr>
            <a:noAutofit/>
          </a:bodyPr>
          <a:lstStyle>
            <a:lvl1pPr marL="361950" indent="0" algn="l">
              <a:defRPr sz="4400">
                <a:solidFill>
                  <a:schemeClr val="accent5"/>
                </a:solidFill>
              </a:defRPr>
            </a:lvl1pPr>
          </a:lstStyle>
          <a:p>
            <a:r>
              <a:rPr lang="fr-FR" dirty="0"/>
              <a:t>Titre</a:t>
            </a:r>
          </a:p>
        </p:txBody>
      </p:sp>
      <p:sp>
        <p:nvSpPr>
          <p:cNvPr id="3" name="Espace réservé de la date 2"/>
          <p:cNvSpPr>
            <a:spLocks noGrp="1"/>
          </p:cNvSpPr>
          <p:nvPr>
            <p:ph type="dt" sz="half" idx="10"/>
          </p:nvPr>
        </p:nvSpPr>
        <p:spPr/>
        <p:txBody>
          <a:bodyPr/>
          <a:lstStyle/>
          <a:p>
            <a:fld id="{88BC36A5-533C-456C-B7E6-D7DD74E66C55}" type="datetime1">
              <a:rPr lang="fr-FR" smtClean="0"/>
              <a:pPr/>
              <a:t>26/05/2021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251520" y="4731990"/>
            <a:ext cx="2133600" cy="273844"/>
          </a:xfrm>
        </p:spPr>
        <p:txBody>
          <a:bodyPr/>
          <a:lstStyle/>
          <a:p>
            <a:fld id="{5999CC54-8E6F-43D2-8E6E-7ACA213BAB4B}" type="slidenum">
              <a:rPr lang="fr-FR" smtClean="0"/>
              <a:pPr/>
              <a:t>‹N°›</a:t>
            </a:fld>
            <a:endParaRPr lang="fr-FR"/>
          </a:p>
        </p:txBody>
      </p:sp>
      <p:sp>
        <p:nvSpPr>
          <p:cNvPr id="6" name="Rectangle 5"/>
          <p:cNvSpPr/>
          <p:nvPr userDrawn="1"/>
        </p:nvSpPr>
        <p:spPr>
          <a:xfrm>
            <a:off x="1043608" y="936104"/>
            <a:ext cx="8100392" cy="144016"/>
          </a:xfrm>
          <a:prstGeom prst="rect">
            <a:avLst/>
          </a:prstGeom>
          <a:solidFill>
            <a:srgbClr val="2A46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
        <p:nvSpPr>
          <p:cNvPr id="8" name="Rectangle 7"/>
          <p:cNvSpPr/>
          <p:nvPr userDrawn="1"/>
        </p:nvSpPr>
        <p:spPr>
          <a:xfrm>
            <a:off x="0" y="936104"/>
            <a:ext cx="971600" cy="14401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
        <p:nvSpPr>
          <p:cNvPr id="10" name="Espace réservé du texte 2"/>
          <p:cNvSpPr>
            <a:spLocks noGrp="1"/>
          </p:cNvSpPr>
          <p:nvPr>
            <p:ph type="body" idx="1" hasCustomPrompt="1"/>
          </p:nvPr>
        </p:nvSpPr>
        <p:spPr>
          <a:xfrm>
            <a:off x="0" y="1080120"/>
            <a:ext cx="971600" cy="3651870"/>
          </a:xfrm>
          <a:solidFill>
            <a:schemeClr val="bg1">
              <a:lumMod val="95000"/>
            </a:schemeClr>
          </a:solidFill>
          <a:effectLst/>
        </p:spPr>
        <p:txBody>
          <a:bodyPr anchor="ctr"/>
          <a:lstStyle>
            <a:lvl1pPr marL="0" indent="0" algn="ctr">
              <a:buNone/>
              <a:defRPr sz="2400" b="0">
                <a:solidFill>
                  <a:srgbClr val="1A39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6" name="Rectangle 5"/>
          <p:cNvSpPr>
            <a:spLocks noChangeArrowheads="1"/>
          </p:cNvSpPr>
          <p:nvPr userDrawn="1"/>
        </p:nvSpPr>
        <p:spPr bwMode="auto">
          <a:xfrm>
            <a:off x="0" y="0"/>
            <a:ext cx="9144000" cy="4083918"/>
          </a:xfrm>
          <a:prstGeom prst="rect">
            <a:avLst/>
          </a:prstGeom>
          <a:gradFill flip="none" rotWithShape="1">
            <a:gsLst>
              <a:gs pos="0">
                <a:srgbClr val="198FA7">
                  <a:alpha val="57000"/>
                </a:srgbClr>
              </a:gs>
              <a:gs pos="50000">
                <a:srgbClr val="34B3CC">
                  <a:shade val="67500"/>
                  <a:satMod val="115000"/>
                </a:srgbClr>
              </a:gs>
              <a:gs pos="100000">
                <a:srgbClr val="34B3CC">
                  <a:shade val="100000"/>
                  <a:satMod val="115000"/>
                </a:srgb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p:txBody>
          <a:bodyPr/>
          <a:lstStyle/>
          <a:p>
            <a:fld id="{505743C1-CB3C-450D-8741-A56A7DF5FCB4}" type="datetime1">
              <a:rPr lang="fr-FR" smtClean="0"/>
              <a:pPr/>
              <a:t>26/05/2021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99CC54-8E6F-43D2-8E6E-7ACA213BAB4B}" type="slidenum">
              <a:rPr lang="fr-FR" smtClean="0"/>
              <a:pPr/>
              <a:t>‹N°›</a:t>
            </a:fld>
            <a:endParaRPr lang="fr-FR"/>
          </a:p>
        </p:txBody>
      </p:sp>
      <p:sp>
        <p:nvSpPr>
          <p:cNvPr id="8" name="Rectangle 7"/>
          <p:cNvSpPr/>
          <p:nvPr userDrawn="1"/>
        </p:nvSpPr>
        <p:spPr>
          <a:xfrm>
            <a:off x="-36512" y="3867894"/>
            <a:ext cx="9252520" cy="360040"/>
          </a:xfrm>
          <a:prstGeom prst="rect">
            <a:avLst/>
          </a:prstGeom>
          <a:solidFill>
            <a:srgbClr val="2A467E"/>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a:spLocks noGrp="1"/>
          </p:cNvSpPr>
          <p:nvPr>
            <p:ph type="title" hasCustomPrompt="1"/>
          </p:nvPr>
        </p:nvSpPr>
        <p:spPr>
          <a:xfrm>
            <a:off x="683568" y="1851670"/>
            <a:ext cx="7643192" cy="781595"/>
          </a:xfrm>
        </p:spPr>
        <p:txBody>
          <a:bodyPr>
            <a:noAutofit/>
          </a:bodyPr>
          <a:lstStyle>
            <a:lvl1pPr marL="361950" indent="0" algn="l">
              <a:defRPr sz="4800">
                <a:solidFill>
                  <a:schemeClr val="bg1"/>
                </a:solidFill>
              </a:defRPr>
            </a:lvl1pPr>
          </a:lstStyle>
          <a:p>
            <a:r>
              <a:rPr lang="fr-FR" dirty="0"/>
              <a:t>Titre de partie</a:t>
            </a:r>
          </a:p>
        </p:txBody>
      </p:sp>
      <p:sp>
        <p:nvSpPr>
          <p:cNvPr id="13" name="Espace réservé du texte 2"/>
          <p:cNvSpPr>
            <a:spLocks noGrp="1"/>
          </p:cNvSpPr>
          <p:nvPr>
            <p:ph type="body" idx="1" hasCustomPrompt="1"/>
          </p:nvPr>
        </p:nvSpPr>
        <p:spPr>
          <a:xfrm>
            <a:off x="683568" y="2643758"/>
            <a:ext cx="4040188" cy="479822"/>
          </a:xfrm>
        </p:spPr>
        <p:txBody>
          <a:bodyPr anchor="b">
            <a:normAutofit/>
          </a:bodyPr>
          <a:lstStyle>
            <a:lvl1pPr marL="447675" indent="0">
              <a:buNone/>
              <a:defRPr sz="20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0" y="0"/>
            <a:ext cx="9144000" cy="4083918"/>
          </a:xfrm>
          <a:prstGeom prst="rect">
            <a:avLst/>
          </a:prstGeom>
          <a:gradFill flip="none" rotWithShape="1">
            <a:gsLst>
              <a:gs pos="0">
                <a:srgbClr val="861E52">
                  <a:alpha val="74902"/>
                </a:srgbClr>
              </a:gs>
              <a:gs pos="50000">
                <a:srgbClr val="9C3468">
                  <a:shade val="67500"/>
                  <a:satMod val="115000"/>
                </a:srgbClr>
              </a:gs>
              <a:gs pos="100000">
                <a:srgbClr val="9C3468">
                  <a:shade val="100000"/>
                  <a:satMod val="115000"/>
                </a:srgbClr>
              </a:gs>
            </a:gsLst>
            <a:lin ang="13500000" scaled="1"/>
            <a:tileRect/>
          </a:gra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p:cNvSpPr>
            <a:spLocks noGrp="1"/>
          </p:cNvSpPr>
          <p:nvPr>
            <p:ph type="dt" sz="half" idx="10"/>
          </p:nvPr>
        </p:nvSpPr>
        <p:spPr/>
        <p:txBody>
          <a:bodyPr/>
          <a:lstStyle/>
          <a:p>
            <a:fld id="{505743C1-CB3C-450D-8741-A56A7DF5FCB4}" type="datetime1">
              <a:rPr lang="fr-FR" smtClean="0"/>
              <a:pPr/>
              <a:t>26/05/2021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99CC54-8E6F-43D2-8E6E-7ACA213BAB4B}" type="slidenum">
              <a:rPr lang="fr-FR" smtClean="0"/>
              <a:pPr/>
              <a:t>‹N°›</a:t>
            </a:fld>
            <a:endParaRPr lang="fr-FR"/>
          </a:p>
        </p:txBody>
      </p:sp>
      <p:sp>
        <p:nvSpPr>
          <p:cNvPr id="8" name="Rectangle 7"/>
          <p:cNvSpPr/>
          <p:nvPr userDrawn="1"/>
        </p:nvSpPr>
        <p:spPr>
          <a:xfrm>
            <a:off x="-36512" y="3867894"/>
            <a:ext cx="9252520" cy="360040"/>
          </a:xfrm>
          <a:prstGeom prst="rect">
            <a:avLst/>
          </a:prstGeom>
          <a:solidFill>
            <a:schemeClr val="tx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a:spLocks noGrp="1"/>
          </p:cNvSpPr>
          <p:nvPr>
            <p:ph type="title" hasCustomPrompt="1"/>
          </p:nvPr>
        </p:nvSpPr>
        <p:spPr>
          <a:xfrm>
            <a:off x="683568" y="1851670"/>
            <a:ext cx="7643192" cy="781595"/>
          </a:xfrm>
        </p:spPr>
        <p:txBody>
          <a:bodyPr>
            <a:noAutofit/>
          </a:bodyPr>
          <a:lstStyle>
            <a:lvl1pPr marL="361950" indent="0" algn="l">
              <a:defRPr sz="4800">
                <a:solidFill>
                  <a:schemeClr val="bg1"/>
                </a:solidFill>
              </a:defRPr>
            </a:lvl1pPr>
          </a:lstStyle>
          <a:p>
            <a:r>
              <a:rPr lang="fr-FR" dirty="0"/>
              <a:t>Titre de partie</a:t>
            </a:r>
          </a:p>
        </p:txBody>
      </p:sp>
      <p:sp>
        <p:nvSpPr>
          <p:cNvPr id="13" name="Espace réservé du texte 2"/>
          <p:cNvSpPr>
            <a:spLocks noGrp="1"/>
          </p:cNvSpPr>
          <p:nvPr>
            <p:ph type="body" idx="1" hasCustomPrompt="1"/>
          </p:nvPr>
        </p:nvSpPr>
        <p:spPr>
          <a:xfrm>
            <a:off x="683568" y="2643758"/>
            <a:ext cx="4040188" cy="479822"/>
          </a:xfrm>
        </p:spPr>
        <p:txBody>
          <a:bodyPr anchor="b">
            <a:normAutofit/>
          </a:bodyPr>
          <a:lstStyle>
            <a:lvl1pPr marL="447675" indent="0">
              <a:buNone/>
              <a:defRPr sz="20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0"/>
            <a:ext cx="9144000" cy="4083918"/>
          </a:xfrm>
          <a:prstGeom prst="rect">
            <a:avLst/>
          </a:prstGeom>
          <a:gradFill flip="none" rotWithShape="1">
            <a:gsLst>
              <a:gs pos="0">
                <a:srgbClr val="1A3978">
                  <a:alpha val="76863"/>
                </a:srgbClr>
              </a:gs>
              <a:gs pos="50000">
                <a:srgbClr val="2A467E">
                  <a:shade val="67500"/>
                  <a:satMod val="115000"/>
                </a:srgbClr>
              </a:gs>
              <a:gs pos="100000">
                <a:srgbClr val="2A467E">
                  <a:shade val="100000"/>
                  <a:satMod val="115000"/>
                </a:srgbClr>
              </a:gs>
            </a:gsLst>
            <a:lin ang="81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userDrawn="1"/>
        </p:nvSpPr>
        <p:spPr>
          <a:xfrm>
            <a:off x="-36512" y="3867894"/>
            <a:ext cx="9252520" cy="360040"/>
          </a:xfrm>
          <a:prstGeom prst="rect">
            <a:avLst/>
          </a:prstGeom>
          <a:solidFill>
            <a:schemeClr val="accent1">
              <a:lumMod val="8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10"/>
          </p:nvPr>
        </p:nvSpPr>
        <p:spPr/>
        <p:txBody>
          <a:bodyPr/>
          <a:lstStyle/>
          <a:p>
            <a:fld id="{505743C1-CB3C-450D-8741-A56A7DF5FCB4}" type="datetime1">
              <a:rPr lang="fr-FR" smtClean="0"/>
              <a:pPr/>
              <a:t>26/05/2021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99CC54-8E6F-43D2-8E6E-7ACA213BAB4B}" type="slidenum">
              <a:rPr lang="fr-FR" smtClean="0"/>
              <a:pPr/>
              <a:t>‹N°›</a:t>
            </a:fld>
            <a:endParaRPr lang="fr-FR"/>
          </a:p>
        </p:txBody>
      </p:sp>
      <p:sp>
        <p:nvSpPr>
          <p:cNvPr id="9" name="Titre 1"/>
          <p:cNvSpPr>
            <a:spLocks noGrp="1"/>
          </p:cNvSpPr>
          <p:nvPr>
            <p:ph type="title" hasCustomPrompt="1"/>
          </p:nvPr>
        </p:nvSpPr>
        <p:spPr>
          <a:xfrm>
            <a:off x="683568" y="1851670"/>
            <a:ext cx="7643192" cy="781595"/>
          </a:xfrm>
        </p:spPr>
        <p:txBody>
          <a:bodyPr>
            <a:noAutofit/>
          </a:bodyPr>
          <a:lstStyle>
            <a:lvl1pPr marL="361950" indent="0" algn="l">
              <a:defRPr sz="4800">
                <a:solidFill>
                  <a:schemeClr val="bg1"/>
                </a:solidFill>
              </a:defRPr>
            </a:lvl1pPr>
          </a:lstStyle>
          <a:p>
            <a:r>
              <a:rPr lang="fr-FR" dirty="0"/>
              <a:t>Titre de partie</a:t>
            </a:r>
          </a:p>
        </p:txBody>
      </p:sp>
      <p:sp>
        <p:nvSpPr>
          <p:cNvPr id="13" name="Espace réservé du texte 2"/>
          <p:cNvSpPr>
            <a:spLocks noGrp="1"/>
          </p:cNvSpPr>
          <p:nvPr>
            <p:ph type="body" idx="1" hasCustomPrompt="1"/>
          </p:nvPr>
        </p:nvSpPr>
        <p:spPr>
          <a:xfrm>
            <a:off x="683568" y="2643758"/>
            <a:ext cx="4040188" cy="479822"/>
          </a:xfrm>
        </p:spPr>
        <p:txBody>
          <a:bodyPr anchor="b">
            <a:normAutofit/>
          </a:bodyPr>
          <a:lstStyle>
            <a:lvl1pPr marL="447675" indent="0">
              <a:buNone/>
              <a:defRPr sz="20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8EF359-1213-41BB-8E7A-9298FB42C4A9}" type="datetime1">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F2316A0-772F-4CD4-AA02-80B216D3E057}" type="datetime1">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56A7426-7407-4D4C-A743-F56781B3D2C6}" type="datetime1">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6A84FC-1A2C-49A5-9958-C3E89FACCA36}" type="datetime1">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lgn="ctr">
              <a:defRPr sz="3600" cap="small" baseline="0">
                <a:solidFill>
                  <a:srgbClr val="9E3469"/>
                </a:solidFill>
                <a:latin typeface="+mj-lt"/>
              </a:defRPr>
            </a:lvl1pPr>
          </a:lstStyle>
          <a:p>
            <a:r>
              <a:rPr kumimoji="0" lang="fr-FR" dirty="0"/>
              <a:t>Cliquez pour modifier le style du titre</a:t>
            </a:r>
            <a:endParaRPr kumimoji="0" lang="en-US" dirty="0"/>
          </a:p>
        </p:txBody>
      </p:sp>
      <p:sp>
        <p:nvSpPr>
          <p:cNvPr id="6" name="Espace réservé du numéro de diapositive 5"/>
          <p:cNvSpPr>
            <a:spLocks noGrp="1"/>
          </p:cNvSpPr>
          <p:nvPr>
            <p:ph type="sldNum" sz="quarter" idx="12"/>
          </p:nvPr>
        </p:nvSpPr>
        <p:spPr>
          <a:xfrm>
            <a:off x="179512" y="4785996"/>
            <a:ext cx="1981200" cy="274320"/>
          </a:xfrm>
        </p:spPr>
        <p:txBody>
          <a:bodyPr/>
          <a:lstStyle>
            <a:lvl1pPr>
              <a:defRPr sz="1200">
                <a:solidFill>
                  <a:srgbClr val="000000"/>
                </a:solidFill>
                <a:latin typeface="Calibri" pitchFamily="34" charset="0"/>
              </a:defRPr>
            </a:lvl1pPr>
          </a:lstStyle>
          <a:p>
            <a:fld id="{5999CC54-8E6F-43D2-8E6E-7ACA213BAB4B}" type="slidenum">
              <a:rPr lang="fr-FR" smtClean="0"/>
              <a:pPr/>
              <a:t>‹N°›</a:t>
            </a:fld>
            <a:endParaRPr lang="fr-FR" dirty="0"/>
          </a:p>
        </p:txBody>
      </p:sp>
      <p:sp>
        <p:nvSpPr>
          <p:cNvPr id="8" name="Espace réservé du contenu 7"/>
          <p:cNvSpPr>
            <a:spLocks noGrp="1"/>
          </p:cNvSpPr>
          <p:nvPr>
            <p:ph sz="quarter" idx="1"/>
          </p:nvPr>
        </p:nvSpPr>
        <p:spPr>
          <a:xfrm>
            <a:off x="457200" y="1347614"/>
            <a:ext cx="8229600" cy="3270106"/>
          </a:xfrm>
        </p:spPr>
        <p:txBody>
          <a:bodyPr>
            <a:normAutofit/>
          </a:bodyPr>
          <a:lstStyle>
            <a:lvl1pPr>
              <a:buNone/>
              <a:defRPr sz="2400">
                <a:latin typeface="+mn-lt"/>
              </a:defRPr>
            </a:lvl1pPr>
            <a:lvl2pPr>
              <a:buNone/>
              <a:defRPr>
                <a:solidFill>
                  <a:srgbClr val="009999"/>
                </a:solidFill>
              </a:defRPr>
            </a:lvl2pPr>
            <a:lvl3pPr>
              <a:buNone/>
              <a:defRPr/>
            </a:lvl3pPr>
            <a:lvl4pPr>
              <a:buNone/>
              <a:defRPr/>
            </a:lvl4pPr>
          </a:lstStyle>
          <a:p>
            <a:pPr lvl="0" eaLnBrk="1" latinLnBrk="0" hangingPunct="1"/>
            <a:r>
              <a:rPr lang="fr-FR" dirty="0"/>
              <a:t>Cliquez pour modifier les styles du texte du masque</a:t>
            </a:r>
          </a:p>
          <a:p>
            <a:pPr lvl="0" eaLnBrk="1" latinLnBrk="0" hangingPunct="1"/>
            <a:r>
              <a:rPr lang="fr-FR" dirty="0"/>
              <a:t>Deuxième niveau</a:t>
            </a:r>
          </a:p>
          <a:p>
            <a:pPr lvl="0" eaLnBrk="1" latinLnBrk="0" hangingPunct="1"/>
            <a:r>
              <a:rPr lang="fr-FR" dirty="0"/>
              <a:t>Troisième niveau</a:t>
            </a:r>
          </a:p>
          <a:p>
            <a:pPr lvl="0" eaLnBrk="1" latinLnBrk="0" hangingPunct="1"/>
            <a:r>
              <a:rPr lang="fr-FR" dirty="0"/>
              <a:t>Quatrième niveau</a:t>
            </a:r>
          </a:p>
          <a:p>
            <a:pPr lvl="0" eaLnBrk="1" latinLnBrk="0" hangingPunct="1"/>
            <a:r>
              <a:rPr lang="fr-FR" dirty="0"/>
              <a:t>Cinquième niveau</a:t>
            </a:r>
            <a:endParaRPr kumimoji="0" lang="en-US" dirty="0"/>
          </a:p>
        </p:txBody>
      </p:sp>
      <p:pic>
        <p:nvPicPr>
          <p:cNvPr id="9" name="Image 8"/>
          <p:cNvPicPr/>
          <p:nvPr userDrawn="1"/>
        </p:nvPicPr>
        <p:blipFill>
          <a:blip r:embed="rId2" cstate="print"/>
          <a:srcRect/>
          <a:stretch>
            <a:fillRect/>
          </a:stretch>
        </p:blipFill>
        <p:spPr bwMode="auto">
          <a:xfrm>
            <a:off x="8489826" y="4677984"/>
            <a:ext cx="654174" cy="46551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516216" y="4731990"/>
            <a:ext cx="2133600" cy="273844"/>
          </a:xfrm>
        </p:spPr>
        <p:txBody>
          <a:bodyPr/>
          <a:lstStyle/>
          <a:p>
            <a:fld id="{C69E1BAD-AC3A-4EFE-8C08-E74BA9E6B034}" type="datetimeFigureOut">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79512" y="4731990"/>
            <a:ext cx="2133600" cy="273844"/>
          </a:xfrm>
        </p:spPr>
        <p:txBody>
          <a:bodyPr/>
          <a:lstStyle/>
          <a:p>
            <a:fld id="{5999CC54-8E6F-43D2-8E6E-7ACA213BAB4B}" type="slidenum">
              <a:rPr lang="fr-FR" smtClean="0"/>
              <a:pPr/>
              <a:t>‹N°›</a:t>
            </a:fld>
            <a:endParaRPr lang="fr-FR" dirty="0"/>
          </a:p>
        </p:txBody>
      </p:sp>
      <p:pic>
        <p:nvPicPr>
          <p:cNvPr id="7" name="Image 6"/>
          <p:cNvPicPr/>
          <p:nvPr userDrawn="1"/>
        </p:nvPicPr>
        <p:blipFill>
          <a:blip r:embed="rId2" cstate="print">
            <a:clrChange>
              <a:clrFrom>
                <a:srgbClr val="FFFFFF"/>
              </a:clrFrom>
              <a:clrTo>
                <a:srgbClr val="FFFFFF">
                  <a:alpha val="0"/>
                </a:srgbClr>
              </a:clrTo>
            </a:clrChange>
          </a:blip>
          <a:srcRect/>
          <a:stretch>
            <a:fillRect/>
          </a:stretch>
        </p:blipFill>
        <p:spPr bwMode="auto">
          <a:xfrm>
            <a:off x="8676456" y="4659982"/>
            <a:ext cx="432048" cy="429512"/>
          </a:xfrm>
          <a:prstGeom prst="rect">
            <a:avLst/>
          </a:prstGeom>
          <a:noFill/>
          <a:ln w="9525">
            <a:noFill/>
            <a:miter lim="800000"/>
            <a:headEnd/>
            <a:tailEnd/>
          </a:ln>
        </p:spPr>
      </p:pic>
      <p:sp>
        <p:nvSpPr>
          <p:cNvPr id="9" name="Titre 1"/>
          <p:cNvSpPr>
            <a:spLocks noGrp="1"/>
          </p:cNvSpPr>
          <p:nvPr>
            <p:ph type="title" hasCustomPrompt="1"/>
          </p:nvPr>
        </p:nvSpPr>
        <p:spPr>
          <a:xfrm>
            <a:off x="971600" y="123478"/>
            <a:ext cx="8064896" cy="781595"/>
          </a:xfrm>
        </p:spPr>
        <p:txBody>
          <a:bodyPr>
            <a:noAutofit/>
          </a:bodyPr>
          <a:lstStyle>
            <a:lvl1pPr marL="447675" indent="0" algn="l">
              <a:defRPr sz="4400">
                <a:solidFill>
                  <a:srgbClr val="003366"/>
                </a:solidFill>
              </a:defRPr>
            </a:lvl1pPr>
          </a:lstStyle>
          <a:p>
            <a:r>
              <a:rPr lang="fr-FR" dirty="0"/>
              <a:t>Titre</a:t>
            </a:r>
          </a:p>
        </p:txBody>
      </p:sp>
      <p:sp>
        <p:nvSpPr>
          <p:cNvPr id="10" name="Rectangle 9"/>
          <p:cNvSpPr/>
          <p:nvPr userDrawn="1"/>
        </p:nvSpPr>
        <p:spPr>
          <a:xfrm>
            <a:off x="1224136" y="987574"/>
            <a:ext cx="7919864" cy="14401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0" y="987574"/>
            <a:ext cx="1115616" cy="144016"/>
          </a:xfrm>
          <a:prstGeom prst="rect">
            <a:avLst/>
          </a:prstGeom>
          <a:solidFill>
            <a:srgbClr val="2A46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0"/>
            <a:ext cx="9144000" cy="4083918"/>
          </a:xfrm>
          <a:prstGeom prst="rect">
            <a:avLst/>
          </a:prstGeom>
          <a:gradFill rotWithShape="1">
            <a:gsLst>
              <a:gs pos="0">
                <a:srgbClr val="0BABC1"/>
              </a:gs>
              <a:gs pos="100000">
                <a:srgbClr val="65C9DD">
                  <a:alpha val="80000"/>
                </a:srgbClr>
              </a:gs>
            </a:gsLst>
            <a:lin ang="2700000" scaled="1"/>
          </a:gra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 name="Titre 1"/>
          <p:cNvSpPr>
            <a:spLocks noGrp="1"/>
          </p:cNvSpPr>
          <p:nvPr>
            <p:ph type="title"/>
          </p:nvPr>
        </p:nvSpPr>
        <p:spPr>
          <a:xfrm>
            <a:off x="755576" y="1419622"/>
            <a:ext cx="7772400" cy="1296144"/>
          </a:xfrm>
        </p:spPr>
        <p:txBody>
          <a:bodyPr anchor="t"/>
          <a:lstStyle>
            <a:lvl1pPr algn="l">
              <a:defRPr sz="4000" b="0" cap="all">
                <a:solidFill>
                  <a:schemeClr val="bg1"/>
                </a:solidFill>
                <a:effectLst>
                  <a:outerShdw blurRad="38100" dist="38100" dir="2700000" algn="tl">
                    <a:srgbClr val="000000">
                      <a:alpha val="43137"/>
                    </a:srgbClr>
                  </a:outerShdw>
                </a:effectLst>
              </a:defRPr>
            </a:lvl1pPr>
          </a:lstStyle>
          <a:p>
            <a:r>
              <a:rPr lang="fr-FR" dirty="0"/>
              <a:t>Cliquez pour modifier le style du titre</a:t>
            </a:r>
          </a:p>
        </p:txBody>
      </p:sp>
      <p:sp>
        <p:nvSpPr>
          <p:cNvPr id="3" name="Espace réservé du texte 2"/>
          <p:cNvSpPr>
            <a:spLocks noGrp="1"/>
          </p:cNvSpPr>
          <p:nvPr>
            <p:ph type="body" idx="1"/>
          </p:nvPr>
        </p:nvSpPr>
        <p:spPr>
          <a:xfrm>
            <a:off x="755576" y="2859782"/>
            <a:ext cx="7772400" cy="792088"/>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D95A14B-DDE2-460B-BBD1-DD870135D93A}" type="datetime1">
              <a:rPr lang="fr-FR" smtClean="0"/>
              <a:pPr/>
              <a:t>26/05/2021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3076" name="Rectangle 4"/>
          <p:cNvSpPr>
            <a:spLocks noChangeArrowheads="1"/>
          </p:cNvSpPr>
          <p:nvPr userDrawn="1"/>
        </p:nvSpPr>
        <p:spPr bwMode="auto">
          <a:xfrm>
            <a:off x="0" y="0"/>
            <a:ext cx="9144000" cy="4083918"/>
          </a:xfrm>
          <a:prstGeom prst="rect">
            <a:avLst/>
          </a:prstGeom>
          <a:gradFill rotWithShape="1">
            <a:gsLst>
              <a:gs pos="0">
                <a:srgbClr val="191482">
                  <a:alpha val="80000"/>
                </a:srgbClr>
              </a:gs>
              <a:gs pos="100000">
                <a:srgbClr val="4973C7">
                  <a:alpha val="80000"/>
                </a:srgbClr>
              </a:gs>
            </a:gsLst>
            <a:lin ang="27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74" name="Rectangle 2"/>
          <p:cNvSpPr>
            <a:spLocks noChangeArrowheads="1"/>
          </p:cNvSpPr>
          <p:nvPr userDrawn="1"/>
        </p:nvSpPr>
        <p:spPr bwMode="auto">
          <a:xfrm>
            <a:off x="-180528" y="5596086"/>
            <a:ext cx="9144000" cy="4083918"/>
          </a:xfrm>
          <a:prstGeom prst="rect">
            <a:avLst/>
          </a:prstGeom>
          <a:gradFill rotWithShape="1">
            <a:gsLst>
              <a:gs pos="0">
                <a:srgbClr val="7B2952">
                  <a:alpha val="80000"/>
                </a:srgbClr>
              </a:gs>
              <a:gs pos="100000">
                <a:srgbClr val="C04080">
                  <a:alpha val="60001"/>
                </a:srgbClr>
              </a:gs>
            </a:gsLst>
            <a:lin ang="2700000" scaled="1"/>
          </a:gradFill>
          <a:ln w="9525">
            <a:solidFill>
              <a:srgbClr val="000000"/>
            </a:solidFill>
            <a:miter lim="800000"/>
            <a:headEnd/>
            <a:tailEnd/>
          </a:ln>
          <a:effectLst>
            <a:softEdge rad="12700"/>
          </a:effectLst>
        </p:spPr>
        <p:txBody>
          <a:bodyPr vert="horz" wrap="square" lIns="91440" tIns="45720" rIns="91440" bIns="45720" numCol="1" anchor="t" anchorCtr="0" compatLnSpc="1">
            <a:prstTxWarp prst="textNoShape">
              <a:avLst/>
            </a:prstTxWarp>
          </a:bodyPr>
          <a:lstStyle/>
          <a:p>
            <a:endParaRPr lang="fr-FR"/>
          </a:p>
        </p:txBody>
      </p:sp>
      <p:sp>
        <p:nvSpPr>
          <p:cNvPr id="2" name="Titre 1"/>
          <p:cNvSpPr>
            <a:spLocks noGrp="1"/>
          </p:cNvSpPr>
          <p:nvPr>
            <p:ph type="title"/>
          </p:nvPr>
        </p:nvSpPr>
        <p:spPr>
          <a:xfrm>
            <a:off x="755576" y="1419622"/>
            <a:ext cx="7772400" cy="1296144"/>
          </a:xfrm>
        </p:spPr>
        <p:txBody>
          <a:bodyPr anchor="t"/>
          <a:lstStyle>
            <a:lvl1pPr algn="l">
              <a:defRPr sz="4000" b="0" cap="all">
                <a:solidFill>
                  <a:schemeClr val="bg1"/>
                </a:solidFill>
                <a:effectLst>
                  <a:outerShdw blurRad="38100" dist="38100" dir="2700000" algn="tl">
                    <a:srgbClr val="000000">
                      <a:alpha val="43137"/>
                    </a:srgbClr>
                  </a:outerShdw>
                </a:effectLst>
              </a:defRPr>
            </a:lvl1pPr>
          </a:lstStyle>
          <a:p>
            <a:r>
              <a:rPr lang="fr-FR" dirty="0"/>
              <a:t>Cliquez pour modifier le style du titre</a:t>
            </a:r>
          </a:p>
        </p:txBody>
      </p:sp>
      <p:sp>
        <p:nvSpPr>
          <p:cNvPr id="3" name="Espace réservé du texte 2"/>
          <p:cNvSpPr>
            <a:spLocks noGrp="1"/>
          </p:cNvSpPr>
          <p:nvPr>
            <p:ph type="body" idx="1"/>
          </p:nvPr>
        </p:nvSpPr>
        <p:spPr>
          <a:xfrm>
            <a:off x="755576" y="2859782"/>
            <a:ext cx="7772400" cy="792088"/>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D95A14B-DDE2-460B-BBD1-DD870135D93A}" type="datetime1">
              <a:rPr lang="fr-FR" smtClean="0"/>
              <a:pPr/>
              <a:t>26/05/2021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CC54-8E6F-43D2-8E6E-7ACA213BAB4B}" type="slidenum">
              <a:rPr lang="fr-FR" smtClean="0"/>
              <a:pPr/>
              <a:t>‹N°›</a:t>
            </a:fld>
            <a:endParaRPr lang="fr-FR"/>
          </a:p>
        </p:txBody>
      </p:sp>
      <p:sp>
        <p:nvSpPr>
          <p:cNvPr id="12" name="Rectangle 11"/>
          <p:cNvSpPr/>
          <p:nvPr userDrawn="1"/>
        </p:nvSpPr>
        <p:spPr>
          <a:xfrm>
            <a:off x="-36512" y="3867894"/>
            <a:ext cx="9252520" cy="360040"/>
          </a:xfrm>
          <a:prstGeom prst="rect">
            <a:avLst/>
          </a:prstGeom>
          <a:solidFill>
            <a:schemeClr val="accent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Titre de section">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9144000" cy="4083918"/>
          </a:xfrm>
          <a:prstGeom prst="rect">
            <a:avLst/>
          </a:prstGeom>
          <a:gradFill rotWithShape="1">
            <a:gsLst>
              <a:gs pos="0">
                <a:srgbClr val="7B2952">
                  <a:alpha val="80000"/>
                </a:srgbClr>
              </a:gs>
              <a:gs pos="100000">
                <a:srgbClr val="C04080">
                  <a:alpha val="60001"/>
                </a:srgbClr>
              </a:gs>
            </a:gsLst>
            <a:lin ang="2700000" scaled="1"/>
          </a:gra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 name="Titre 1"/>
          <p:cNvSpPr>
            <a:spLocks noGrp="1"/>
          </p:cNvSpPr>
          <p:nvPr>
            <p:ph type="title"/>
          </p:nvPr>
        </p:nvSpPr>
        <p:spPr>
          <a:xfrm>
            <a:off x="755576" y="1419622"/>
            <a:ext cx="7772400" cy="1296144"/>
          </a:xfrm>
        </p:spPr>
        <p:txBody>
          <a:bodyPr anchor="t"/>
          <a:lstStyle>
            <a:lvl1pPr algn="l">
              <a:defRPr sz="4000" b="0" cap="all">
                <a:solidFill>
                  <a:schemeClr val="bg1"/>
                </a:solidFill>
                <a:effectLst>
                  <a:outerShdw blurRad="38100" dist="38100" dir="2700000" algn="tl">
                    <a:srgbClr val="000000">
                      <a:alpha val="43137"/>
                    </a:srgbClr>
                  </a:outerShdw>
                </a:effectLst>
              </a:defRPr>
            </a:lvl1pPr>
          </a:lstStyle>
          <a:p>
            <a:r>
              <a:rPr lang="fr-FR" dirty="0"/>
              <a:t>Cliquez pour modifier le style du titre</a:t>
            </a:r>
          </a:p>
        </p:txBody>
      </p:sp>
      <p:sp>
        <p:nvSpPr>
          <p:cNvPr id="3" name="Espace réservé du texte 2"/>
          <p:cNvSpPr>
            <a:spLocks noGrp="1"/>
          </p:cNvSpPr>
          <p:nvPr>
            <p:ph type="body" idx="1"/>
          </p:nvPr>
        </p:nvSpPr>
        <p:spPr>
          <a:xfrm>
            <a:off x="755576" y="2859782"/>
            <a:ext cx="7772400" cy="792088"/>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D95A14B-DDE2-460B-BBD1-DD870135D93A}" type="datetime1">
              <a:rPr lang="fr-FR" smtClean="0"/>
              <a:pPr/>
              <a:t>26/05/2021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99CC54-8E6F-43D2-8E6E-7ACA213BAB4B}" type="slidenum">
              <a:rPr lang="fr-FR" smtClean="0"/>
              <a:pPr/>
              <a:t>‹N°›</a:t>
            </a:fld>
            <a:endParaRPr lang="fr-FR"/>
          </a:p>
        </p:txBody>
      </p:sp>
      <p:sp>
        <p:nvSpPr>
          <p:cNvPr id="9" name="Rectangle 8"/>
          <p:cNvSpPr/>
          <p:nvPr userDrawn="1"/>
        </p:nvSpPr>
        <p:spPr>
          <a:xfrm>
            <a:off x="-36512" y="3867894"/>
            <a:ext cx="9252520" cy="360040"/>
          </a:xfrm>
          <a:prstGeom prst="rect">
            <a:avLst/>
          </a:prstGeom>
          <a:solidFill>
            <a:srgbClr val="2A467E"/>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65AD235-6129-4E1F-B5FE-BE53030452C8}" type="datetime1">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CC199D-2E45-454B-820B-1F83DC9727C1}" type="datetime1">
              <a:rPr lang="fr-FR" smtClean="0"/>
              <a:pPr/>
              <a:t>26/05/2021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99CC54-8E6F-43D2-8E6E-7ACA213BAB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3608" y="72008"/>
            <a:ext cx="7643192" cy="781595"/>
          </a:xfrm>
        </p:spPr>
        <p:txBody>
          <a:bodyPr>
            <a:noAutofit/>
          </a:bodyPr>
          <a:lstStyle>
            <a:lvl1pPr marL="361950" indent="0" algn="l">
              <a:defRPr sz="4400">
                <a:solidFill>
                  <a:srgbClr val="003366"/>
                </a:solidFill>
              </a:defRPr>
            </a:lvl1pPr>
          </a:lstStyle>
          <a:p>
            <a:r>
              <a:rPr lang="fr-FR" dirty="0"/>
              <a:t>Titre</a:t>
            </a:r>
          </a:p>
        </p:txBody>
      </p:sp>
      <p:sp>
        <p:nvSpPr>
          <p:cNvPr id="3" name="Espace réservé de la date 2"/>
          <p:cNvSpPr>
            <a:spLocks noGrp="1"/>
          </p:cNvSpPr>
          <p:nvPr>
            <p:ph type="dt" sz="half" idx="10"/>
          </p:nvPr>
        </p:nvSpPr>
        <p:spPr/>
        <p:txBody>
          <a:bodyPr/>
          <a:lstStyle/>
          <a:p>
            <a:fld id="{88BC36A5-533C-456C-B7E6-D7DD74E66C55}" type="datetime1">
              <a:rPr lang="fr-FR" smtClean="0"/>
              <a:pPr/>
              <a:t>26/05/2021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323528" y="4818186"/>
            <a:ext cx="2133600" cy="273844"/>
          </a:xfrm>
        </p:spPr>
        <p:txBody>
          <a:bodyPr/>
          <a:lstStyle/>
          <a:p>
            <a:fld id="{5999CC54-8E6F-43D2-8E6E-7ACA213BAB4B}" type="slidenum">
              <a:rPr lang="fr-FR" smtClean="0"/>
              <a:pPr/>
              <a:t>‹N°›</a:t>
            </a:fld>
            <a:endParaRPr lang="fr-FR"/>
          </a:p>
        </p:txBody>
      </p:sp>
      <p:sp>
        <p:nvSpPr>
          <p:cNvPr id="6" name="Rectangle 5"/>
          <p:cNvSpPr/>
          <p:nvPr userDrawn="1"/>
        </p:nvSpPr>
        <p:spPr>
          <a:xfrm>
            <a:off x="1043608" y="936104"/>
            <a:ext cx="8100392" cy="14401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936104"/>
            <a:ext cx="971600" cy="144016"/>
          </a:xfrm>
          <a:prstGeom prst="rect">
            <a:avLst/>
          </a:prstGeom>
          <a:solidFill>
            <a:srgbClr val="2A46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
        <p:nvSpPr>
          <p:cNvPr id="10" name="Espace réservé du texte 2"/>
          <p:cNvSpPr>
            <a:spLocks noGrp="1"/>
          </p:cNvSpPr>
          <p:nvPr>
            <p:ph type="body" idx="1" hasCustomPrompt="1"/>
          </p:nvPr>
        </p:nvSpPr>
        <p:spPr>
          <a:xfrm>
            <a:off x="0" y="1080120"/>
            <a:ext cx="971600" cy="3723878"/>
          </a:xfrm>
          <a:solidFill>
            <a:schemeClr val="bg1">
              <a:lumMod val="95000"/>
            </a:schemeClr>
          </a:solidFill>
          <a:effectLst/>
        </p:spPr>
        <p:txBody>
          <a:bodyPr anchor="ctr"/>
          <a:lstStyle>
            <a:lvl1pPr marL="0" indent="0" algn="ctr">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3608" y="72008"/>
            <a:ext cx="7643192" cy="781595"/>
          </a:xfrm>
        </p:spPr>
        <p:txBody>
          <a:bodyPr>
            <a:noAutofit/>
          </a:bodyPr>
          <a:lstStyle>
            <a:lvl1pPr marL="361950" indent="0" algn="l">
              <a:defRPr sz="4400">
                <a:solidFill>
                  <a:srgbClr val="2FA4BB"/>
                </a:solidFill>
              </a:defRPr>
            </a:lvl1pPr>
          </a:lstStyle>
          <a:p>
            <a:r>
              <a:rPr lang="fr-FR" dirty="0"/>
              <a:t>Titre</a:t>
            </a:r>
          </a:p>
        </p:txBody>
      </p:sp>
      <p:sp>
        <p:nvSpPr>
          <p:cNvPr id="3" name="Espace réservé de la date 2"/>
          <p:cNvSpPr>
            <a:spLocks noGrp="1"/>
          </p:cNvSpPr>
          <p:nvPr>
            <p:ph type="dt" sz="half" idx="10"/>
          </p:nvPr>
        </p:nvSpPr>
        <p:spPr/>
        <p:txBody>
          <a:bodyPr/>
          <a:lstStyle/>
          <a:p>
            <a:fld id="{88BC36A5-533C-456C-B7E6-D7DD74E66C55}" type="datetime1">
              <a:rPr lang="fr-FR" smtClean="0"/>
              <a:pPr/>
              <a:t>26/05/2021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99CC54-8E6F-43D2-8E6E-7ACA213BAB4B}" type="slidenum">
              <a:rPr lang="fr-FR" smtClean="0"/>
              <a:pPr/>
              <a:t>‹N°›</a:t>
            </a:fld>
            <a:endParaRPr lang="fr-FR"/>
          </a:p>
        </p:txBody>
      </p:sp>
      <p:sp>
        <p:nvSpPr>
          <p:cNvPr id="6" name="Rectangle 5"/>
          <p:cNvSpPr/>
          <p:nvPr userDrawn="1"/>
        </p:nvSpPr>
        <p:spPr>
          <a:xfrm>
            <a:off x="1043608" y="936104"/>
            <a:ext cx="8100392" cy="144016"/>
          </a:xfrm>
          <a:prstGeom prst="rect">
            <a:avLst/>
          </a:prstGeom>
          <a:solidFill>
            <a:srgbClr val="2A46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
        <p:nvSpPr>
          <p:cNvPr id="8" name="Rectangle 7"/>
          <p:cNvSpPr/>
          <p:nvPr userDrawn="1"/>
        </p:nvSpPr>
        <p:spPr>
          <a:xfrm>
            <a:off x="0" y="936104"/>
            <a:ext cx="971600" cy="144016"/>
          </a:xfrm>
          <a:prstGeom prst="rect">
            <a:avLst/>
          </a:prstGeom>
          <a:solidFill>
            <a:srgbClr val="34B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fr-FR" sz="1800" kern="1200">
              <a:solidFill>
                <a:schemeClr val="lt1"/>
              </a:solidFill>
              <a:latin typeface="+mn-lt"/>
              <a:ea typeface="+mn-ea"/>
              <a:cs typeface="+mn-cs"/>
            </a:endParaRPr>
          </a:p>
        </p:txBody>
      </p:sp>
      <p:sp>
        <p:nvSpPr>
          <p:cNvPr id="10" name="Espace réservé du texte 2"/>
          <p:cNvSpPr>
            <a:spLocks noGrp="1"/>
          </p:cNvSpPr>
          <p:nvPr>
            <p:ph type="body" idx="1" hasCustomPrompt="1"/>
          </p:nvPr>
        </p:nvSpPr>
        <p:spPr>
          <a:xfrm>
            <a:off x="0" y="1080120"/>
            <a:ext cx="971600" cy="3651870"/>
          </a:xfrm>
          <a:solidFill>
            <a:schemeClr val="bg1">
              <a:lumMod val="95000"/>
            </a:schemeClr>
          </a:solidFill>
          <a:effectLst/>
        </p:spPr>
        <p:txBody>
          <a:bodyPr anchor="ctr"/>
          <a:lstStyle>
            <a:lvl1pPr marL="0" indent="0" algn="ctr">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907704" y="5812110"/>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458641-B518-4266-86A0-F039AFBD8D9D}" type="datetime1">
              <a:rPr lang="fr-FR" smtClean="0"/>
              <a:pPr/>
              <a:t>26/05/2021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395536" y="4731990"/>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99CC54-8E6F-43D2-8E6E-7ACA213BAB4B}" type="slidenum">
              <a:rPr lang="fr-FR" smtClean="0"/>
              <a:pPr/>
              <a:t>‹N°›</a:t>
            </a:fld>
            <a:endParaRPr lang="fr-FR" dirty="0"/>
          </a:p>
        </p:txBody>
      </p:sp>
      <p:pic>
        <p:nvPicPr>
          <p:cNvPr id="7" name="Image 6"/>
          <p:cNvPicPr/>
          <p:nvPr/>
        </p:nvPicPr>
        <p:blipFill>
          <a:blip r:embed="rId20" cstate="print">
            <a:clrChange>
              <a:clrFrom>
                <a:srgbClr val="FFFFFF"/>
              </a:clrFrom>
              <a:clrTo>
                <a:srgbClr val="FFFFFF">
                  <a:alpha val="0"/>
                </a:srgbClr>
              </a:clrTo>
            </a:clrChange>
          </a:blip>
          <a:srcRect/>
          <a:stretch>
            <a:fillRect/>
          </a:stretch>
        </p:blipFill>
        <p:spPr bwMode="auto">
          <a:xfrm>
            <a:off x="8676456" y="4659982"/>
            <a:ext cx="432048" cy="429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97" r:id="rId5"/>
    <p:sldLayoutId id="2147483688" r:id="rId6"/>
    <p:sldLayoutId id="2147483689" r:id="rId7"/>
    <p:sldLayoutId id="2147483690" r:id="rId8"/>
    <p:sldLayoutId id="2147483700" r:id="rId9"/>
    <p:sldLayoutId id="2147483701" r:id="rId10"/>
    <p:sldLayoutId id="2147483691" r:id="rId11"/>
    <p:sldLayoutId id="2147483698" r:id="rId12"/>
    <p:sldLayoutId id="2147483699" r:id="rId13"/>
    <p:sldLayoutId id="2147483692" r:id="rId14"/>
    <p:sldLayoutId id="2147483693" r:id="rId15"/>
    <p:sldLayoutId id="2147483694" r:id="rId16"/>
    <p:sldLayoutId id="2147483695" r:id="rId17"/>
    <p:sldLayoutId id="2147483674"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hyperlink" Target="mailto:rsu@cdg74.f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23528" y="843558"/>
            <a:ext cx="7920880" cy="3200876"/>
          </a:xfrm>
          <a:prstGeom prst="rect">
            <a:avLst/>
          </a:prstGeom>
          <a:noFill/>
        </p:spPr>
        <p:txBody>
          <a:bodyPr wrap="square" rtlCol="0">
            <a:spAutoFit/>
          </a:bodyPr>
          <a:lstStyle/>
          <a:p>
            <a:r>
              <a:rPr lang="fr-FR" sz="5000" dirty="0">
                <a:solidFill>
                  <a:schemeClr val="bg1"/>
                </a:solidFill>
                <a:effectLst>
                  <a:outerShdw blurRad="38100" dist="38100" dir="2700000" algn="tl">
                    <a:srgbClr val="000000">
                      <a:alpha val="43137"/>
                    </a:srgbClr>
                  </a:outerShdw>
                </a:effectLst>
                <a:latin typeface="Berlin Sans FB" pitchFamily="34" charset="0"/>
              </a:rPr>
              <a:t>Campagne 2020 </a:t>
            </a:r>
          </a:p>
          <a:p>
            <a:r>
              <a:rPr lang="fr-FR" sz="5000" dirty="0">
                <a:solidFill>
                  <a:schemeClr val="bg1"/>
                </a:solidFill>
                <a:effectLst>
                  <a:outerShdw blurRad="38100" dist="38100" dir="2700000" algn="tl">
                    <a:srgbClr val="000000">
                      <a:alpha val="43137"/>
                    </a:srgbClr>
                  </a:outerShdw>
                </a:effectLst>
                <a:latin typeface="Berlin Sans FB" pitchFamily="34" charset="0"/>
              </a:rPr>
              <a:t>du </a:t>
            </a:r>
          </a:p>
          <a:p>
            <a:r>
              <a:rPr lang="fr-FR" sz="5000" dirty="0">
                <a:solidFill>
                  <a:schemeClr val="bg1"/>
                </a:solidFill>
                <a:effectLst>
                  <a:outerShdw blurRad="38100" dist="38100" dir="2700000" algn="tl">
                    <a:srgbClr val="000000">
                      <a:alpha val="43137"/>
                    </a:srgbClr>
                  </a:outerShdw>
                </a:effectLst>
                <a:latin typeface="Berlin Sans FB" pitchFamily="34" charset="0"/>
              </a:rPr>
              <a:t>Rapport Social Unique</a:t>
            </a:r>
          </a:p>
          <a:p>
            <a:endParaRPr lang="fr-FR" sz="2800" dirty="0">
              <a:solidFill>
                <a:schemeClr val="bg1"/>
              </a:solidFill>
              <a:effectLst>
                <a:outerShdw blurRad="38100" dist="38100" dir="2700000" algn="tl">
                  <a:srgbClr val="000000">
                    <a:alpha val="43137"/>
                  </a:srgbClr>
                </a:outerShdw>
              </a:effectLst>
              <a:latin typeface="Berlin Sans FB" pitchFamily="34" charset="0"/>
            </a:endParaRPr>
          </a:p>
          <a:p>
            <a:r>
              <a:rPr lang="fr-FR" sz="2400" dirty="0">
                <a:solidFill>
                  <a:schemeClr val="bg1"/>
                </a:solidFill>
                <a:effectLst>
                  <a:outerShdw blurRad="38100" dist="38100" dir="2700000" algn="tl">
                    <a:srgbClr val="000000">
                      <a:alpha val="43137"/>
                    </a:srgbClr>
                  </a:outerShdw>
                </a:effectLst>
                <a:latin typeface="Berlin Sans FB" pitchFamily="34" charset="0"/>
              </a:rPr>
              <a:t>Réunion externe</a:t>
            </a:r>
          </a:p>
        </p:txBody>
      </p:sp>
      <p:sp>
        <p:nvSpPr>
          <p:cNvPr id="17" name="ZoneTexte 16"/>
          <p:cNvSpPr txBox="1"/>
          <p:nvPr/>
        </p:nvSpPr>
        <p:spPr>
          <a:xfrm>
            <a:off x="5796136" y="4803998"/>
            <a:ext cx="3347864" cy="276999"/>
          </a:xfrm>
          <a:prstGeom prst="rect">
            <a:avLst/>
          </a:prstGeom>
          <a:noFill/>
        </p:spPr>
        <p:txBody>
          <a:bodyPr wrap="square" rtlCol="0">
            <a:spAutoFit/>
          </a:bodyPr>
          <a:lstStyle/>
          <a:p>
            <a:pPr algn="r"/>
            <a:r>
              <a:rPr lang="fr-FR" sz="1200" i="1" dirty="0">
                <a:solidFill>
                  <a:schemeClr val="tx2"/>
                </a:solidFill>
              </a:rPr>
              <a:t>Intervenant : Bruno Dauba, Cyril Degravel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9</a:t>
            </a:r>
          </a:p>
        </p:txBody>
      </p:sp>
      <p:sp>
        <p:nvSpPr>
          <p:cNvPr id="11" name="Rectangle 10"/>
          <p:cNvSpPr/>
          <p:nvPr/>
        </p:nvSpPr>
        <p:spPr>
          <a:xfrm>
            <a:off x="1378394" y="2396840"/>
            <a:ext cx="2793997" cy="50405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92D050"/>
                </a:solidFill>
              </a:rPr>
              <a:t>Centraliser les données</a:t>
            </a:r>
          </a:p>
        </p:txBody>
      </p:sp>
      <p:sp>
        <p:nvSpPr>
          <p:cNvPr id="12" name="Rectangle 11"/>
          <p:cNvSpPr/>
          <p:nvPr/>
        </p:nvSpPr>
        <p:spPr>
          <a:xfrm>
            <a:off x="1378394" y="3721035"/>
            <a:ext cx="2793998" cy="55660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92D050"/>
                </a:solidFill>
              </a:rPr>
              <a:t>Augmenter les possibilités d’exploitation</a:t>
            </a:r>
          </a:p>
        </p:txBody>
      </p:sp>
      <p:sp>
        <p:nvSpPr>
          <p:cNvPr id="13" name="Rectangle 12"/>
          <p:cNvSpPr/>
          <p:nvPr/>
        </p:nvSpPr>
        <p:spPr>
          <a:xfrm>
            <a:off x="1378394" y="3068179"/>
            <a:ext cx="2793997" cy="50405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92D050"/>
                </a:solidFill>
              </a:rPr>
              <a:t>Faciliter la saisie et la correction</a:t>
            </a:r>
          </a:p>
        </p:txBody>
      </p:sp>
      <p:sp>
        <p:nvSpPr>
          <p:cNvPr id="6" name="Plus 5"/>
          <p:cNvSpPr/>
          <p:nvPr/>
        </p:nvSpPr>
        <p:spPr>
          <a:xfrm>
            <a:off x="2487360" y="1820776"/>
            <a:ext cx="576064" cy="504056"/>
          </a:xfrm>
          <a:prstGeom prst="mathPl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Moins 6"/>
          <p:cNvSpPr/>
          <p:nvPr/>
        </p:nvSpPr>
        <p:spPr>
          <a:xfrm>
            <a:off x="5799729" y="1957536"/>
            <a:ext cx="1008112" cy="432048"/>
          </a:xfrm>
          <a:prstGeom prst="mathMinu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906787" y="2435316"/>
            <a:ext cx="2793997"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C000"/>
                </a:solidFill>
              </a:rPr>
              <a:t>Erreurs possibles dans l’appli</a:t>
            </a:r>
          </a:p>
        </p:txBody>
      </p:sp>
      <p:sp>
        <p:nvSpPr>
          <p:cNvPr id="17" name="Rectangle 16"/>
          <p:cNvSpPr/>
          <p:nvPr/>
        </p:nvSpPr>
        <p:spPr>
          <a:xfrm>
            <a:off x="4906787" y="3106655"/>
            <a:ext cx="2793997" cy="6143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C000"/>
                </a:solidFill>
              </a:rPr>
              <a:t>Être attentif au périmètre de chaque tableau/question</a:t>
            </a:r>
          </a:p>
        </p:txBody>
      </p:sp>
      <p:sp>
        <p:nvSpPr>
          <p:cNvPr id="18" name="Rectangle 17"/>
          <p:cNvSpPr/>
          <p:nvPr/>
        </p:nvSpPr>
        <p:spPr>
          <a:xfrm>
            <a:off x="2930131" y="1371515"/>
            <a:ext cx="2793997"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L’application</a:t>
            </a:r>
          </a:p>
        </p:txBody>
      </p:sp>
      <p:sp>
        <p:nvSpPr>
          <p:cNvPr id="14" name="Rectangle à coins arrondis 13"/>
          <p:cNvSpPr/>
          <p:nvPr/>
        </p:nvSpPr>
        <p:spPr>
          <a:xfrm rot="1054981">
            <a:off x="6562971" y="1455238"/>
            <a:ext cx="2016224" cy="62136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Le mode de collecte officiel</a:t>
            </a:r>
          </a:p>
        </p:txBody>
      </p:sp>
      <p:sp>
        <p:nvSpPr>
          <p:cNvPr id="15"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9" name="ZoneTexte 18">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Tree>
    <p:extLst>
      <p:ext uri="{BB962C8B-B14F-4D97-AF65-F5344CB8AC3E}">
        <p14:creationId xmlns:p14="http://schemas.microsoft.com/office/powerpoint/2010/main" val="2357214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Effect transition="in" filter="fade">
                                      <p:cBhvr>
                                        <p:cTn id="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10</a:t>
            </a:r>
          </a:p>
        </p:txBody>
      </p:sp>
      <p:sp>
        <p:nvSpPr>
          <p:cNvPr id="18" name="Rectangle 17">
            <a:hlinkClick r:id="rId2" action="ppaction://hlinksldjump"/>
          </p:cNvPr>
          <p:cNvSpPr/>
          <p:nvPr/>
        </p:nvSpPr>
        <p:spPr>
          <a:xfrm>
            <a:off x="827584" y="1419622"/>
            <a:ext cx="5112568"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Etapes pour accéder à la saisie des données</a:t>
            </a:r>
          </a:p>
        </p:txBody>
      </p:sp>
      <p:sp>
        <p:nvSpPr>
          <p:cNvPr id="15"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9" name="ZoneTexte 18">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09" t="9322" r="18876" b="12568"/>
          <a:stretch/>
        </p:blipFill>
        <p:spPr bwMode="auto">
          <a:xfrm>
            <a:off x="6327464" y="1203598"/>
            <a:ext cx="1018161" cy="85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7092280" y="1347614"/>
            <a:ext cx="1512168" cy="369332"/>
          </a:xfrm>
          <a:prstGeom prst="rect">
            <a:avLst/>
          </a:prstGeom>
          <a:noFill/>
        </p:spPr>
        <p:txBody>
          <a:bodyPr wrap="square" rtlCol="0">
            <a:spAutoFit/>
          </a:bodyPr>
          <a:lstStyle/>
          <a:p>
            <a:pPr algn="ctr"/>
            <a:r>
              <a:rPr lang="fr-FR" b="1" dirty="0"/>
              <a:t>A respecter</a:t>
            </a:r>
          </a:p>
        </p:txBody>
      </p:sp>
      <p:graphicFrame>
        <p:nvGraphicFramePr>
          <p:cNvPr id="5" name="Tableau 4"/>
          <p:cNvGraphicFramePr>
            <a:graphicFrameLocks noGrp="1"/>
          </p:cNvGraphicFramePr>
          <p:nvPr>
            <p:extLst>
              <p:ext uri="{D42A27DB-BD31-4B8C-83A1-F6EECF244321}">
                <p14:modId xmlns:p14="http://schemas.microsoft.com/office/powerpoint/2010/main" val="664694770"/>
              </p:ext>
            </p:extLst>
          </p:nvPr>
        </p:nvGraphicFramePr>
        <p:xfrm>
          <a:off x="824458" y="2211710"/>
          <a:ext cx="7779990" cy="2443480"/>
        </p:xfrm>
        <a:graphic>
          <a:graphicData uri="http://schemas.openxmlformats.org/drawingml/2006/table">
            <a:tbl>
              <a:tblPr firstRow="1" bandRow="1">
                <a:tableStyleId>{21E4AEA4-8DFA-4A89-87EB-49C32662AFE0}</a:tableStyleId>
              </a:tblPr>
              <a:tblGrid>
                <a:gridCol w="1089199">
                  <a:extLst>
                    <a:ext uri="{9D8B030D-6E8A-4147-A177-3AD203B41FA5}">
                      <a16:colId xmlns:a16="http://schemas.microsoft.com/office/drawing/2014/main" xmlns="" val="20000"/>
                    </a:ext>
                  </a:extLst>
                </a:gridCol>
                <a:gridCol w="3034196">
                  <a:extLst>
                    <a:ext uri="{9D8B030D-6E8A-4147-A177-3AD203B41FA5}">
                      <a16:colId xmlns:a16="http://schemas.microsoft.com/office/drawing/2014/main" xmlns="" val="20001"/>
                    </a:ext>
                  </a:extLst>
                </a:gridCol>
                <a:gridCol w="3656595">
                  <a:extLst>
                    <a:ext uri="{9D8B030D-6E8A-4147-A177-3AD203B41FA5}">
                      <a16:colId xmlns:a16="http://schemas.microsoft.com/office/drawing/2014/main" xmlns="" val="20002"/>
                    </a:ext>
                  </a:extLst>
                </a:gridCol>
              </a:tblGrid>
              <a:tr h="370840">
                <a:tc>
                  <a:txBody>
                    <a:bodyPr/>
                    <a:lstStyle/>
                    <a:p>
                      <a:pPr algn="ctr"/>
                      <a:r>
                        <a:rPr lang="fr-FR" dirty="0"/>
                        <a:t>Etapes</a:t>
                      </a:r>
                    </a:p>
                  </a:txBody>
                  <a:tcPr anchor="ctr"/>
                </a:tc>
                <a:tc>
                  <a:txBody>
                    <a:bodyPr/>
                    <a:lstStyle/>
                    <a:p>
                      <a:pPr algn="ctr"/>
                      <a:r>
                        <a:rPr lang="fr-FR" dirty="0"/>
                        <a:t>Objectif</a:t>
                      </a:r>
                    </a:p>
                  </a:txBody>
                  <a:tcPr anchor="ctr"/>
                </a:tc>
                <a:tc>
                  <a:txBody>
                    <a:bodyPr/>
                    <a:lstStyle/>
                    <a:p>
                      <a:pPr algn="ctr"/>
                      <a:r>
                        <a:rPr lang="fr-FR" dirty="0"/>
                        <a:t>Détail</a:t>
                      </a:r>
                    </a:p>
                  </a:txBody>
                  <a:tcPr anchor="ctr"/>
                </a:tc>
                <a:extLst>
                  <a:ext uri="{0D108BD9-81ED-4DB2-BD59-A6C34878D82A}">
                    <a16:rowId xmlns:a16="http://schemas.microsoft.com/office/drawing/2014/main" xmlns="" val="10000"/>
                  </a:ext>
                </a:extLst>
              </a:tr>
              <a:tr h="370840">
                <a:tc>
                  <a:txBody>
                    <a:bodyPr/>
                    <a:lstStyle/>
                    <a:p>
                      <a:pPr algn="ctr"/>
                      <a:r>
                        <a:rPr lang="fr-FR" sz="1400" dirty="0"/>
                        <a:t>1</a:t>
                      </a:r>
                    </a:p>
                  </a:txBody>
                  <a:tcPr anchor="ctr"/>
                </a:tc>
                <a:tc>
                  <a:txBody>
                    <a:bodyPr/>
                    <a:lstStyle/>
                    <a:p>
                      <a:pPr algn="ctr"/>
                      <a:r>
                        <a:rPr lang="fr-FR" sz="1400" dirty="0"/>
                        <a:t>Réception par mail des</a:t>
                      </a:r>
                      <a:r>
                        <a:rPr lang="fr-FR" sz="1400" baseline="0" dirty="0"/>
                        <a:t> identifiants et du lien de l’appli</a:t>
                      </a:r>
                      <a:endParaRPr lang="fr-FR" sz="1400" dirty="0"/>
                    </a:p>
                  </a:txBody>
                  <a:tcPr anchor="ctr"/>
                </a:tc>
                <a:tc>
                  <a:txBody>
                    <a:bodyPr/>
                    <a:lstStyle/>
                    <a:p>
                      <a:pPr algn="ctr"/>
                      <a:r>
                        <a:rPr lang="fr-FR" sz="1400" dirty="0"/>
                        <a:t>Identifiants : SIRET + MDP temporaire;</a:t>
                      </a:r>
                      <a:r>
                        <a:rPr lang="fr-FR" sz="1400" baseline="0" dirty="0"/>
                        <a:t> </a:t>
                      </a:r>
                      <a:r>
                        <a:rPr lang="fr-FR" sz="1400" baseline="0" dirty="0">
                          <a:solidFill>
                            <a:srgbClr val="FF0000"/>
                          </a:solidFill>
                        </a:rPr>
                        <a:t>utiliser Chrome ou Mozilla Firefox</a:t>
                      </a:r>
                      <a:endParaRPr lang="fr-FR" sz="1400" dirty="0">
                        <a:solidFill>
                          <a:srgbClr val="FF0000"/>
                        </a:solidFill>
                      </a:endParaRPr>
                    </a:p>
                  </a:txBody>
                  <a:tcPr anchor="ctr"/>
                </a:tc>
                <a:extLst>
                  <a:ext uri="{0D108BD9-81ED-4DB2-BD59-A6C34878D82A}">
                    <a16:rowId xmlns:a16="http://schemas.microsoft.com/office/drawing/2014/main" xmlns="" val="10001"/>
                  </a:ext>
                </a:extLst>
              </a:tr>
              <a:tr h="370840">
                <a:tc>
                  <a:txBody>
                    <a:bodyPr/>
                    <a:lstStyle/>
                    <a:p>
                      <a:pPr algn="ctr"/>
                      <a:r>
                        <a:rPr lang="fr-FR" sz="1400" dirty="0"/>
                        <a:t>2</a:t>
                      </a:r>
                    </a:p>
                  </a:txBody>
                  <a:tcPr anchor="ctr"/>
                </a:tc>
                <a:tc>
                  <a:txBody>
                    <a:bodyPr/>
                    <a:lstStyle/>
                    <a:p>
                      <a:pPr algn="ctr"/>
                      <a:r>
                        <a:rPr lang="fr-FR" sz="1400" dirty="0"/>
                        <a:t>Modification du mot de passe</a:t>
                      </a:r>
                    </a:p>
                  </a:txBody>
                  <a:tcPr anchor="ctr"/>
                </a:tc>
                <a:tc>
                  <a:txBody>
                    <a:bodyPr/>
                    <a:lstStyle/>
                    <a:p>
                      <a:pPr algn="ctr"/>
                      <a:r>
                        <a:rPr lang="fr-FR" sz="1400" dirty="0"/>
                        <a:t>Après la première connexion, l’appli propose directement la modification</a:t>
                      </a:r>
                    </a:p>
                  </a:txBody>
                  <a:tcPr anchor="ctr"/>
                </a:tc>
                <a:extLst>
                  <a:ext uri="{0D108BD9-81ED-4DB2-BD59-A6C34878D82A}">
                    <a16:rowId xmlns:a16="http://schemas.microsoft.com/office/drawing/2014/main" xmlns="" val="10002"/>
                  </a:ext>
                </a:extLst>
              </a:tr>
              <a:tr h="370840">
                <a:tc>
                  <a:txBody>
                    <a:bodyPr/>
                    <a:lstStyle/>
                    <a:p>
                      <a:pPr algn="ctr"/>
                      <a:r>
                        <a:rPr lang="fr-FR" sz="1400" dirty="0"/>
                        <a:t>3</a:t>
                      </a:r>
                    </a:p>
                  </a:txBody>
                  <a:tcPr anchor="ctr"/>
                </a:tc>
                <a:tc>
                  <a:txBody>
                    <a:bodyPr/>
                    <a:lstStyle/>
                    <a:p>
                      <a:pPr algn="ctr"/>
                      <a:r>
                        <a:rPr lang="fr-FR" sz="1400" dirty="0"/>
                        <a:t>Vérification des informations</a:t>
                      </a:r>
                    </a:p>
                  </a:txBody>
                  <a:tcPr anchor="ctr"/>
                </a:tc>
                <a:tc>
                  <a:txBody>
                    <a:bodyPr/>
                    <a:lstStyle/>
                    <a:p>
                      <a:pPr algn="ctr"/>
                      <a:r>
                        <a:rPr lang="fr-FR" sz="1400" dirty="0"/>
                        <a:t>Aller dans la rubrique « Mon compte », section « Mes informations »</a:t>
                      </a:r>
                    </a:p>
                  </a:txBody>
                  <a:tcPr anchor="ctr"/>
                </a:tc>
                <a:extLst>
                  <a:ext uri="{0D108BD9-81ED-4DB2-BD59-A6C34878D82A}">
                    <a16:rowId xmlns:a16="http://schemas.microsoft.com/office/drawing/2014/main" xmlns="" val="10003"/>
                  </a:ext>
                </a:extLst>
              </a:tr>
              <a:tr h="370840">
                <a:tc>
                  <a:txBody>
                    <a:bodyPr/>
                    <a:lstStyle/>
                    <a:p>
                      <a:pPr algn="ctr"/>
                      <a:r>
                        <a:rPr lang="fr-FR" sz="1400" dirty="0"/>
                        <a:t>4</a:t>
                      </a:r>
                    </a:p>
                  </a:txBody>
                  <a:tcPr anchor="ctr"/>
                </a:tc>
                <a:tc>
                  <a:txBody>
                    <a:bodyPr/>
                    <a:lstStyle/>
                    <a:p>
                      <a:pPr algn="ctr"/>
                      <a:r>
                        <a:rPr lang="fr-FR" sz="1400" dirty="0"/>
                        <a:t>Aller dans la rubrique</a:t>
                      </a:r>
                      <a:r>
                        <a:rPr lang="fr-FR" sz="1400" baseline="0" dirty="0"/>
                        <a:t> « Enquête », section « Mon enquête 2020 »</a:t>
                      </a:r>
                      <a:endParaRPr lang="fr-FR" sz="1400" dirty="0"/>
                    </a:p>
                  </a:txBody>
                  <a:tcPr anchor="ctr"/>
                </a:tc>
                <a:tc>
                  <a:txBody>
                    <a:bodyPr/>
                    <a:lstStyle/>
                    <a:p>
                      <a:pPr algn="ctr"/>
                      <a:r>
                        <a:rPr lang="fr-FR" sz="1400" dirty="0"/>
                        <a:t>Choisir</a:t>
                      </a:r>
                      <a:r>
                        <a:rPr lang="fr-FR" sz="1400" baseline="0" dirty="0"/>
                        <a:t> le mode de saisie</a:t>
                      </a:r>
                      <a:endParaRPr lang="fr-FR" sz="14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6379027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11</a:t>
            </a:r>
          </a:p>
        </p:txBody>
      </p:sp>
      <p:sp>
        <p:nvSpPr>
          <p:cNvPr id="8" name="Titre 7"/>
          <p:cNvSpPr>
            <a:spLocks noGrp="1"/>
          </p:cNvSpPr>
          <p:nvPr>
            <p:ph type="title"/>
          </p:nvPr>
        </p:nvSpPr>
        <p:spPr>
          <a:xfrm>
            <a:off x="-276187" y="-92546"/>
            <a:ext cx="8064896" cy="781595"/>
          </a:xfrm>
        </p:spPr>
        <p:txBody>
          <a:bodyPr/>
          <a:lstStyle/>
          <a:p>
            <a:r>
              <a:rPr lang="fr-FR" sz="4000" dirty="0"/>
              <a:t>I. Le Rapport Social Unique</a:t>
            </a:r>
          </a:p>
        </p:txBody>
      </p:sp>
      <p:sp>
        <p:nvSpPr>
          <p:cNvPr id="2" name="ZoneTexte 1">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
        <p:nvSpPr>
          <p:cNvPr id="14" name="Rectangle 13">
            <a:hlinkClick r:id="rId2" action="ppaction://hlinksldjump"/>
          </p:cNvPr>
          <p:cNvSpPr/>
          <p:nvPr/>
        </p:nvSpPr>
        <p:spPr>
          <a:xfrm>
            <a:off x="3305800" y="1232621"/>
            <a:ext cx="2793997" cy="25900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modes de saisie via…</a:t>
            </a:r>
          </a:p>
        </p:txBody>
      </p:sp>
      <p:sp>
        <p:nvSpPr>
          <p:cNvPr id="4" name="Rectangle 3">
            <a:hlinkClick r:id="rId3" action="ppaction://hlinksldjump"/>
          </p:cNvPr>
          <p:cNvSpPr/>
          <p:nvPr/>
        </p:nvSpPr>
        <p:spPr>
          <a:xfrm>
            <a:off x="670762" y="1706832"/>
            <a:ext cx="208823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Le modèle DGCL</a:t>
            </a:r>
          </a:p>
        </p:txBody>
      </p:sp>
      <p:sp>
        <p:nvSpPr>
          <p:cNvPr id="15" name="Rectangle 14">
            <a:hlinkClick r:id="rId4" action="ppaction://hlinksldjump"/>
          </p:cNvPr>
          <p:cNvSpPr/>
          <p:nvPr/>
        </p:nvSpPr>
        <p:spPr>
          <a:xfrm>
            <a:off x="3558239" y="1706832"/>
            <a:ext cx="208823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La saisie agent par agent</a:t>
            </a:r>
          </a:p>
        </p:txBody>
      </p:sp>
      <p:sp>
        <p:nvSpPr>
          <p:cNvPr id="18" name="Rectangle 17">
            <a:hlinkClick r:id="rId5" action="ppaction://hlinksldjump"/>
          </p:cNvPr>
          <p:cNvSpPr/>
          <p:nvPr/>
        </p:nvSpPr>
        <p:spPr>
          <a:xfrm>
            <a:off x="6647426" y="1706832"/>
            <a:ext cx="2088232" cy="504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Manuellement</a:t>
            </a:r>
          </a:p>
        </p:txBody>
      </p:sp>
      <p:sp>
        <p:nvSpPr>
          <p:cNvPr id="5" name="ZoneTexte 4"/>
          <p:cNvSpPr txBox="1"/>
          <p:nvPr/>
        </p:nvSpPr>
        <p:spPr>
          <a:xfrm>
            <a:off x="325447" y="2263817"/>
            <a:ext cx="2808312" cy="1015663"/>
          </a:xfrm>
          <a:prstGeom prst="rect">
            <a:avLst/>
          </a:prstGeom>
          <a:noFill/>
        </p:spPr>
        <p:txBody>
          <a:bodyPr wrap="square" rtlCol="0">
            <a:spAutoFit/>
          </a:bodyPr>
          <a:lstStyle/>
          <a:p>
            <a:pPr marL="342900" indent="-342900">
              <a:buAutoNum type="arabicPeriod"/>
            </a:pPr>
            <a:r>
              <a:rPr lang="fr-FR" sz="1200" dirty="0"/>
              <a:t>Rempli à l’aide  de votre logiciel RH/paie</a:t>
            </a:r>
          </a:p>
          <a:p>
            <a:pPr marL="342900" indent="-342900">
              <a:buAutoNum type="arabicPeriod"/>
            </a:pPr>
            <a:r>
              <a:rPr lang="fr-FR" sz="1200" dirty="0"/>
              <a:t>Export des données au format TXT</a:t>
            </a:r>
          </a:p>
          <a:p>
            <a:pPr marL="342900" indent="-342900">
              <a:buAutoNum type="arabicPeriod"/>
            </a:pPr>
            <a:r>
              <a:rPr lang="fr-FR" sz="1200" dirty="0"/>
              <a:t>Import du fichier sur l’application</a:t>
            </a:r>
          </a:p>
        </p:txBody>
      </p:sp>
      <p:sp>
        <p:nvSpPr>
          <p:cNvPr id="19" name="ZoneTexte 18"/>
          <p:cNvSpPr txBox="1"/>
          <p:nvPr/>
        </p:nvSpPr>
        <p:spPr>
          <a:xfrm>
            <a:off x="3323458" y="2279531"/>
            <a:ext cx="3192757" cy="1015663"/>
          </a:xfrm>
          <a:prstGeom prst="rect">
            <a:avLst/>
          </a:prstGeom>
          <a:noFill/>
        </p:spPr>
        <p:txBody>
          <a:bodyPr wrap="square" rtlCol="0">
            <a:spAutoFit/>
          </a:bodyPr>
          <a:lstStyle/>
          <a:p>
            <a:pPr marL="342900" indent="-342900">
              <a:buAutoNum type="arabicPeriod"/>
            </a:pPr>
            <a:r>
              <a:rPr lang="fr-FR" sz="1200" dirty="0"/>
              <a:t>Import du fichier </a:t>
            </a:r>
            <a:r>
              <a:rPr lang="fr-FR" sz="1200" dirty="0" smtClean="0"/>
              <a:t>N4DS </a:t>
            </a:r>
            <a:r>
              <a:rPr lang="fr-FR" sz="1200" dirty="0"/>
              <a:t>sur l’application</a:t>
            </a:r>
          </a:p>
          <a:p>
            <a:pPr marL="342900" indent="-342900">
              <a:buAutoNum type="arabicPeriod"/>
            </a:pPr>
            <a:r>
              <a:rPr lang="fr-FR" sz="1200" dirty="0"/>
              <a:t>Remplir informations générales</a:t>
            </a:r>
          </a:p>
          <a:p>
            <a:pPr marL="342900" indent="-342900">
              <a:buAutoNum type="arabicPeriod"/>
            </a:pPr>
            <a:r>
              <a:rPr lang="fr-FR" sz="1200" dirty="0"/>
              <a:t>Remplir données manquantes pour chaque agent + données collectivités</a:t>
            </a:r>
          </a:p>
          <a:p>
            <a:pPr marL="342900" indent="-342900">
              <a:buAutoNum type="arabicPeriod"/>
            </a:pPr>
            <a:r>
              <a:rPr lang="fr-FR" sz="1200" dirty="0"/>
              <a:t>Générer un consolidé pour transmettre</a:t>
            </a:r>
          </a:p>
        </p:txBody>
      </p:sp>
      <p:sp>
        <p:nvSpPr>
          <p:cNvPr id="21" name="Rectangle 20">
            <a:hlinkClick r:id="rId6" action="ppaction://hlinksldjump"/>
          </p:cNvPr>
          <p:cNvSpPr/>
          <p:nvPr/>
        </p:nvSpPr>
        <p:spPr>
          <a:xfrm>
            <a:off x="1208333" y="3628806"/>
            <a:ext cx="658037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Arrivée sur la partie consolidée</a:t>
            </a:r>
          </a:p>
        </p:txBody>
      </p:sp>
      <p:sp>
        <p:nvSpPr>
          <p:cNvPr id="22" name="ZoneTexte 21"/>
          <p:cNvSpPr txBox="1"/>
          <p:nvPr/>
        </p:nvSpPr>
        <p:spPr>
          <a:xfrm>
            <a:off x="2712948" y="4164767"/>
            <a:ext cx="2682455" cy="646331"/>
          </a:xfrm>
          <a:prstGeom prst="rect">
            <a:avLst/>
          </a:prstGeom>
          <a:noFill/>
        </p:spPr>
        <p:txBody>
          <a:bodyPr wrap="square" rtlCol="0">
            <a:spAutoFit/>
          </a:bodyPr>
          <a:lstStyle/>
          <a:p>
            <a:pPr marL="342900" indent="-342900">
              <a:buAutoNum type="arabicPeriod"/>
            </a:pPr>
            <a:r>
              <a:rPr lang="fr-FR" sz="1200" dirty="0"/>
              <a:t>Remplir les parties « A saisir »</a:t>
            </a:r>
          </a:p>
          <a:p>
            <a:pPr marL="342900" indent="-342900">
              <a:buAutoNum type="arabicPeriod"/>
            </a:pPr>
            <a:r>
              <a:rPr lang="fr-FR" sz="1200" dirty="0"/>
              <a:t>Vérifier les incohérences</a:t>
            </a:r>
          </a:p>
          <a:p>
            <a:pPr marL="342900" indent="-342900">
              <a:buAutoNum type="arabicPeriod"/>
            </a:pPr>
            <a:r>
              <a:rPr lang="fr-FR" sz="1200" dirty="0"/>
              <a:t>Transmettre au CDG</a:t>
            </a:r>
          </a:p>
        </p:txBody>
      </p:sp>
      <p:cxnSp>
        <p:nvCxnSpPr>
          <p:cNvPr id="10" name="Connecteur droit avec flèche 9"/>
          <p:cNvCxnSpPr>
            <a:stCxn id="18" idx="2"/>
          </p:cNvCxnSpPr>
          <p:nvPr/>
        </p:nvCxnSpPr>
        <p:spPr>
          <a:xfrm flipH="1">
            <a:off x="7427916" y="2211710"/>
            <a:ext cx="263626" cy="139563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185988" y="3415465"/>
            <a:ext cx="1" cy="21334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979714" y="3212241"/>
            <a:ext cx="144014" cy="39510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hlinkClick r:id="rId7" action="ppaction://hlinksldjump"/>
          </p:cNvPr>
          <p:cNvSpPr/>
          <p:nvPr/>
        </p:nvSpPr>
        <p:spPr>
          <a:xfrm>
            <a:off x="5868144" y="4371950"/>
            <a:ext cx="2160240" cy="511156"/>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Ne pas oublier la saisie à vide</a:t>
            </a:r>
          </a:p>
        </p:txBody>
      </p:sp>
    </p:spTree>
    <p:extLst>
      <p:ext uri="{BB962C8B-B14F-4D97-AF65-F5344CB8AC3E}">
        <p14:creationId xmlns:p14="http://schemas.microsoft.com/office/powerpoint/2010/main" val="3049255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12</a:t>
            </a:r>
          </a:p>
        </p:txBody>
      </p:sp>
      <p:sp>
        <p:nvSpPr>
          <p:cNvPr id="4" name="Rectangle 3">
            <a:hlinkClick r:id="rId2" action="ppaction://hlinksldjump"/>
          </p:cNvPr>
          <p:cNvSpPr/>
          <p:nvPr/>
        </p:nvSpPr>
        <p:spPr>
          <a:xfrm>
            <a:off x="3071509" y="1561344"/>
            <a:ext cx="3402221" cy="2266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Exporter depuis Modèle DGCL</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086871"/>
            <a:ext cx="5925728" cy="2592288"/>
          </a:xfrm>
          <a:prstGeom prst="rect">
            <a:avLst/>
          </a:prstGeom>
        </p:spPr>
      </p:pic>
      <p:cxnSp>
        <p:nvCxnSpPr>
          <p:cNvPr id="7" name="Connecteur droit avec flèche 6"/>
          <p:cNvCxnSpPr/>
          <p:nvPr/>
        </p:nvCxnSpPr>
        <p:spPr>
          <a:xfrm flipH="1">
            <a:off x="3097450" y="1798839"/>
            <a:ext cx="216024" cy="129614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2" name="ZoneTexte 11">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Tree>
    <p:extLst>
      <p:ext uri="{BB962C8B-B14F-4D97-AF65-F5344CB8AC3E}">
        <p14:creationId xmlns:p14="http://schemas.microsoft.com/office/powerpoint/2010/main" val="169886544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13</a:t>
            </a:r>
          </a:p>
        </p:txBody>
      </p:sp>
      <p:sp>
        <p:nvSpPr>
          <p:cNvPr id="4" name="Rectangle 3">
            <a:hlinkClick r:id="rId2" action="ppaction://hlinksldjump"/>
          </p:cNvPr>
          <p:cNvSpPr/>
          <p:nvPr/>
        </p:nvSpPr>
        <p:spPr>
          <a:xfrm>
            <a:off x="3074146" y="1420816"/>
            <a:ext cx="3402221" cy="2266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La saisie agent par agent</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6875"/>
          <a:stretch/>
        </p:blipFill>
        <p:spPr>
          <a:xfrm>
            <a:off x="179512" y="1995686"/>
            <a:ext cx="3279584" cy="2166408"/>
          </a:xfrm>
          <a:prstGeom prst="rect">
            <a:avLst/>
          </a:prstGeom>
        </p:spPr>
      </p:pic>
      <p:sp>
        <p:nvSpPr>
          <p:cNvPr id="11"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2" name="ZoneTexte 11">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2108410"/>
            <a:ext cx="5184576" cy="1989854"/>
          </a:xfrm>
          <a:prstGeom prst="rect">
            <a:avLst/>
          </a:prstGeom>
        </p:spPr>
      </p:pic>
    </p:spTree>
    <p:extLst>
      <p:ext uri="{BB962C8B-B14F-4D97-AF65-F5344CB8AC3E}">
        <p14:creationId xmlns:p14="http://schemas.microsoft.com/office/powerpoint/2010/main" val="39497322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14</a:t>
            </a:r>
          </a:p>
        </p:txBody>
      </p:sp>
      <p:sp>
        <p:nvSpPr>
          <p:cNvPr id="4" name="Rectangle 3">
            <a:hlinkClick r:id="rId2" action="ppaction://hlinksldjump"/>
          </p:cNvPr>
          <p:cNvSpPr/>
          <p:nvPr/>
        </p:nvSpPr>
        <p:spPr>
          <a:xfrm>
            <a:off x="3203847" y="1419622"/>
            <a:ext cx="3402221" cy="2266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La saisie manuelle</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0" y="1851670"/>
            <a:ext cx="4486470" cy="266848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937708"/>
            <a:ext cx="5073042" cy="1584174"/>
          </a:xfrm>
          <a:prstGeom prst="rect">
            <a:avLst/>
          </a:prstGeom>
        </p:spPr>
      </p:pic>
      <p:sp>
        <p:nvSpPr>
          <p:cNvPr id="12"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Tree>
    <p:extLst>
      <p:ext uri="{BB962C8B-B14F-4D97-AF65-F5344CB8AC3E}">
        <p14:creationId xmlns:p14="http://schemas.microsoft.com/office/powerpoint/2010/main" val="9339910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15</a:t>
            </a:r>
          </a:p>
        </p:txBody>
      </p:sp>
      <p:sp>
        <p:nvSpPr>
          <p:cNvPr id="12"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
        <p:nvSpPr>
          <p:cNvPr id="8" name="Rectangle 7">
            <a:hlinkClick r:id="rId2" action="ppaction://hlinksldjump"/>
          </p:cNvPr>
          <p:cNvSpPr/>
          <p:nvPr/>
        </p:nvSpPr>
        <p:spPr>
          <a:xfrm>
            <a:off x="2315014" y="1275606"/>
            <a:ext cx="4434552"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Comprendre les barres de progression</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9669" r="2201"/>
          <a:stretch/>
        </p:blipFill>
        <p:spPr>
          <a:xfrm>
            <a:off x="1629850" y="1923678"/>
            <a:ext cx="3260035" cy="657317"/>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t="10912"/>
          <a:stretch/>
        </p:blipFill>
        <p:spPr>
          <a:xfrm>
            <a:off x="1470365" y="2686202"/>
            <a:ext cx="3181794" cy="65348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4252" y="3536432"/>
            <a:ext cx="2915057" cy="50489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861" y="4190360"/>
            <a:ext cx="3105584" cy="533474"/>
          </a:xfrm>
          <a:prstGeom prst="rect">
            <a:avLst/>
          </a:prstGeom>
        </p:spPr>
      </p:pic>
      <p:sp>
        <p:nvSpPr>
          <p:cNvPr id="11" name="ZoneTexte 10"/>
          <p:cNvSpPr txBox="1"/>
          <p:nvPr/>
        </p:nvSpPr>
        <p:spPr>
          <a:xfrm>
            <a:off x="4939987" y="2045287"/>
            <a:ext cx="2592288" cy="307777"/>
          </a:xfrm>
          <a:prstGeom prst="rect">
            <a:avLst/>
          </a:prstGeom>
          <a:noFill/>
        </p:spPr>
        <p:txBody>
          <a:bodyPr wrap="square" rtlCol="0">
            <a:spAutoFit/>
          </a:bodyPr>
          <a:lstStyle/>
          <a:p>
            <a:r>
              <a:rPr lang="fr-FR" sz="1400" dirty="0"/>
              <a:t>Aucune information saisie</a:t>
            </a:r>
          </a:p>
        </p:txBody>
      </p:sp>
      <p:sp>
        <p:nvSpPr>
          <p:cNvPr id="14" name="ZoneTexte 13"/>
          <p:cNvSpPr txBox="1"/>
          <p:nvPr/>
        </p:nvSpPr>
        <p:spPr>
          <a:xfrm>
            <a:off x="4908952" y="2705169"/>
            <a:ext cx="2806506" cy="307777"/>
          </a:xfrm>
          <a:prstGeom prst="rect">
            <a:avLst/>
          </a:prstGeom>
          <a:noFill/>
        </p:spPr>
        <p:txBody>
          <a:bodyPr wrap="square" rtlCol="0">
            <a:spAutoFit/>
          </a:bodyPr>
          <a:lstStyle/>
          <a:p>
            <a:r>
              <a:rPr lang="fr-FR" sz="1400" dirty="0"/>
              <a:t>Présence informations erronées</a:t>
            </a:r>
          </a:p>
        </p:txBody>
      </p:sp>
      <p:sp>
        <p:nvSpPr>
          <p:cNvPr id="15" name="ZoneTexte 14"/>
          <p:cNvSpPr txBox="1"/>
          <p:nvPr/>
        </p:nvSpPr>
        <p:spPr>
          <a:xfrm>
            <a:off x="4908952" y="3508914"/>
            <a:ext cx="3575652" cy="307777"/>
          </a:xfrm>
          <a:prstGeom prst="rect">
            <a:avLst/>
          </a:prstGeom>
          <a:noFill/>
        </p:spPr>
        <p:txBody>
          <a:bodyPr wrap="square" rtlCol="0">
            <a:spAutoFit/>
          </a:bodyPr>
          <a:lstStyle/>
          <a:p>
            <a:r>
              <a:rPr lang="fr-FR" sz="1400" dirty="0"/>
              <a:t>Partie complétée sans erreur apparente</a:t>
            </a:r>
          </a:p>
        </p:txBody>
      </p:sp>
      <p:sp>
        <p:nvSpPr>
          <p:cNvPr id="16" name="ZoneTexte 15"/>
          <p:cNvSpPr txBox="1"/>
          <p:nvPr/>
        </p:nvSpPr>
        <p:spPr>
          <a:xfrm>
            <a:off x="4911689" y="4199225"/>
            <a:ext cx="3575652" cy="307777"/>
          </a:xfrm>
          <a:prstGeom prst="rect">
            <a:avLst/>
          </a:prstGeom>
          <a:noFill/>
        </p:spPr>
        <p:txBody>
          <a:bodyPr wrap="square" rtlCol="0">
            <a:spAutoFit/>
          </a:bodyPr>
          <a:lstStyle/>
          <a:p>
            <a:r>
              <a:rPr lang="fr-FR" sz="1400" dirty="0"/>
              <a:t>Partie enregistrée à vide</a:t>
            </a:r>
          </a:p>
        </p:txBody>
      </p:sp>
    </p:spTree>
    <p:extLst>
      <p:ext uri="{BB962C8B-B14F-4D97-AF65-F5344CB8AC3E}">
        <p14:creationId xmlns:p14="http://schemas.microsoft.com/office/powerpoint/2010/main" val="255629995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16</a:t>
            </a:r>
          </a:p>
        </p:txBody>
      </p:sp>
      <p:sp>
        <p:nvSpPr>
          <p:cNvPr id="12" name="Titre 7"/>
          <p:cNvSpPr>
            <a:spLocks noGrp="1"/>
          </p:cNvSpPr>
          <p:nvPr>
            <p:ph type="title"/>
          </p:nvPr>
        </p:nvSpPr>
        <p:spPr>
          <a:xfrm>
            <a:off x="-276187" y="-92546"/>
            <a:ext cx="8064896" cy="781595"/>
          </a:xfrm>
        </p:spPr>
        <p:txBody>
          <a:bodyPr/>
          <a:lstStyle/>
          <a:p>
            <a:r>
              <a:rPr lang="fr-FR" sz="4000" dirty="0"/>
              <a:t>I. Le Rapport Social Unique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L’application Données Sociales</a:t>
            </a:r>
          </a:p>
        </p:txBody>
      </p:sp>
      <p:sp>
        <p:nvSpPr>
          <p:cNvPr id="8" name="Rectangle 7"/>
          <p:cNvSpPr/>
          <p:nvPr/>
        </p:nvSpPr>
        <p:spPr>
          <a:xfrm>
            <a:off x="2315014" y="1275606"/>
            <a:ext cx="4434552"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L’arbre des modes de saisie</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879" t="1576" r="1"/>
          <a:stretch/>
        </p:blipFill>
        <p:spPr>
          <a:xfrm>
            <a:off x="1348902" y="1686128"/>
            <a:ext cx="6423748" cy="3152844"/>
          </a:xfrm>
          <a:prstGeom prst="rect">
            <a:avLst/>
          </a:prstGeom>
        </p:spPr>
      </p:pic>
    </p:spTree>
    <p:extLst>
      <p:ext uri="{BB962C8B-B14F-4D97-AF65-F5344CB8AC3E}">
        <p14:creationId xmlns:p14="http://schemas.microsoft.com/office/powerpoint/2010/main" val="281091790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17</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A. Les bonnes pratiques</a:t>
            </a:r>
          </a:p>
        </p:txBody>
      </p:sp>
      <p:sp>
        <p:nvSpPr>
          <p:cNvPr id="18" name="Rectangle 17"/>
          <p:cNvSpPr/>
          <p:nvPr/>
        </p:nvSpPr>
        <p:spPr>
          <a:xfrm>
            <a:off x="3857034" y="2095072"/>
            <a:ext cx="496855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Le bonne méthode est celle qui me convient</a:t>
            </a:r>
          </a:p>
        </p:txBody>
      </p:sp>
      <p:sp>
        <p:nvSpPr>
          <p:cNvPr id="19" name="Rectangle 18"/>
          <p:cNvSpPr/>
          <p:nvPr/>
        </p:nvSpPr>
        <p:spPr>
          <a:xfrm>
            <a:off x="3857034" y="2757075"/>
            <a:ext cx="496855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Choisir une période et avancer graduellement</a:t>
            </a:r>
          </a:p>
        </p:txBody>
      </p:sp>
      <p:sp>
        <p:nvSpPr>
          <p:cNvPr id="20" name="Rectangle 19"/>
          <p:cNvSpPr/>
          <p:nvPr/>
        </p:nvSpPr>
        <p:spPr>
          <a:xfrm>
            <a:off x="3857034" y="3413531"/>
            <a:ext cx="496855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Contacter le CDG si vous coincez</a:t>
            </a:r>
          </a:p>
        </p:txBody>
      </p:sp>
      <p:sp>
        <p:nvSpPr>
          <p:cNvPr id="21" name="Rectangle 20"/>
          <p:cNvSpPr/>
          <p:nvPr/>
        </p:nvSpPr>
        <p:spPr>
          <a:xfrm>
            <a:off x="3851920" y="4039288"/>
            <a:ext cx="4968552"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Rassembler les dossiers des agents + les conserver jusqu’à validation du BS</a:t>
            </a:r>
          </a:p>
        </p:txBody>
      </p:sp>
      <p:sp>
        <p:nvSpPr>
          <p:cNvPr id="22" name="Rectangle 21"/>
          <p:cNvSpPr/>
          <p:nvPr/>
        </p:nvSpPr>
        <p:spPr>
          <a:xfrm>
            <a:off x="4922225" y="1477316"/>
            <a:ext cx="2793997"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Les conseils clés</a:t>
            </a:r>
          </a:p>
        </p:txBody>
      </p:sp>
      <p:sp>
        <p:nvSpPr>
          <p:cNvPr id="23" name="Rectangle 22"/>
          <p:cNvSpPr/>
          <p:nvPr/>
        </p:nvSpPr>
        <p:spPr>
          <a:xfrm>
            <a:off x="395536" y="1496635"/>
            <a:ext cx="2793997" cy="3091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C000"/>
                </a:solidFill>
              </a:rPr>
              <a:t>Les défauts du RSU</a:t>
            </a:r>
          </a:p>
        </p:txBody>
      </p:sp>
      <p:sp>
        <p:nvSpPr>
          <p:cNvPr id="24" name="Rectangle 23"/>
          <p:cNvSpPr/>
          <p:nvPr/>
        </p:nvSpPr>
        <p:spPr>
          <a:xfrm>
            <a:off x="395535" y="2818348"/>
            <a:ext cx="2793997" cy="3497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Tout en même temps</a:t>
            </a:r>
          </a:p>
        </p:txBody>
      </p:sp>
      <p:sp>
        <p:nvSpPr>
          <p:cNvPr id="25" name="Rectangle 24"/>
          <p:cNvSpPr/>
          <p:nvPr/>
        </p:nvSpPr>
        <p:spPr>
          <a:xfrm>
            <a:off x="395534" y="3506511"/>
            <a:ext cx="2793997" cy="3497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Multiples facteurs d’erreurs</a:t>
            </a:r>
          </a:p>
        </p:txBody>
      </p:sp>
      <p:sp>
        <p:nvSpPr>
          <p:cNvPr id="26" name="Rectangle 25"/>
          <p:cNvSpPr/>
          <p:nvPr/>
        </p:nvSpPr>
        <p:spPr>
          <a:xfrm>
            <a:off x="413620" y="4115869"/>
            <a:ext cx="2793997" cy="3497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rPr>
              <a:t>Multitudes de thématiques</a:t>
            </a:r>
          </a:p>
        </p:txBody>
      </p:sp>
    </p:spTree>
    <p:extLst>
      <p:ext uri="{BB962C8B-B14F-4D97-AF65-F5344CB8AC3E}">
        <p14:creationId xmlns:p14="http://schemas.microsoft.com/office/powerpoint/2010/main" val="1244136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18</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graphicFrame>
        <p:nvGraphicFramePr>
          <p:cNvPr id="5" name="Diagramme 4"/>
          <p:cNvGraphicFramePr/>
          <p:nvPr>
            <p:extLst>
              <p:ext uri="{D42A27DB-BD31-4B8C-83A1-F6EECF244321}">
                <p14:modId xmlns:p14="http://schemas.microsoft.com/office/powerpoint/2010/main" val="1191888072"/>
              </p:ext>
            </p:extLst>
          </p:nvPr>
        </p:nvGraphicFramePr>
        <p:xfrm>
          <a:off x="1691680" y="1131590"/>
          <a:ext cx="5488860" cy="358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52234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72008"/>
            <a:ext cx="7056784" cy="771550"/>
          </a:xfrm>
        </p:spPr>
        <p:txBody>
          <a:bodyPr/>
          <a:lstStyle/>
          <a:p>
            <a:pPr marL="361950" algn="l"/>
            <a:r>
              <a:rPr lang="fr-FR" sz="4800" spc="300" dirty="0">
                <a:solidFill>
                  <a:srgbClr val="003366"/>
                </a:solidFill>
                <a:latin typeface="Berlin Sans FB" pitchFamily="34" charset="0"/>
              </a:rPr>
              <a:t>Sommaire</a:t>
            </a:r>
          </a:p>
        </p:txBody>
      </p:sp>
      <p:sp>
        <p:nvSpPr>
          <p:cNvPr id="4" name="Espace réservé du numéro de diapositive 3"/>
          <p:cNvSpPr>
            <a:spLocks noGrp="1"/>
          </p:cNvSpPr>
          <p:nvPr>
            <p:ph type="sldNum" sz="quarter" idx="12"/>
          </p:nvPr>
        </p:nvSpPr>
        <p:spPr/>
        <p:txBody>
          <a:bodyPr/>
          <a:lstStyle/>
          <a:p>
            <a:r>
              <a:rPr lang="fr-FR" dirty="0"/>
              <a:t>1</a:t>
            </a:r>
          </a:p>
        </p:txBody>
      </p:sp>
      <p:pic>
        <p:nvPicPr>
          <p:cNvPr id="1026" name="Picture 2" descr="C:\Users\sobo\Desktop\Logo-CDG74-Haute-Def-valide-avec-slogan - Copie.jpg"/>
          <p:cNvPicPr>
            <a:picLocks noChangeAspect="1" noChangeArrowheads="1"/>
          </p:cNvPicPr>
          <p:nvPr/>
        </p:nvPicPr>
        <p:blipFill>
          <a:blip r:embed="rId2" cstate="print"/>
          <a:srcRect/>
          <a:stretch>
            <a:fillRect/>
          </a:stretch>
        </p:blipFill>
        <p:spPr bwMode="auto">
          <a:xfrm>
            <a:off x="107504" y="123478"/>
            <a:ext cx="895654" cy="626427"/>
          </a:xfrm>
          <a:prstGeom prst="rect">
            <a:avLst/>
          </a:prstGeom>
          <a:noFill/>
        </p:spPr>
      </p:pic>
      <p:sp>
        <p:nvSpPr>
          <p:cNvPr id="5" name="Rectangle 4">
            <a:extLst>
              <a:ext uri="{FF2B5EF4-FFF2-40B4-BE49-F238E27FC236}">
                <a16:creationId xmlns:a16="http://schemas.microsoft.com/office/drawing/2014/main" xmlns="" id="{B26976BA-4893-4EA4-9774-557A6B97450C}"/>
              </a:ext>
            </a:extLst>
          </p:cNvPr>
          <p:cNvSpPr/>
          <p:nvPr/>
        </p:nvSpPr>
        <p:spPr>
          <a:xfrm>
            <a:off x="1748435" y="1444420"/>
            <a:ext cx="5544616" cy="4320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 Le Rapport Social Unique</a:t>
            </a:r>
          </a:p>
        </p:txBody>
      </p:sp>
      <p:sp>
        <p:nvSpPr>
          <p:cNvPr id="8" name="Rectangle 7">
            <a:extLst>
              <a:ext uri="{FF2B5EF4-FFF2-40B4-BE49-F238E27FC236}">
                <a16:creationId xmlns:a16="http://schemas.microsoft.com/office/drawing/2014/main" xmlns="" id="{69276612-A159-439E-BE12-4A270BAE5158}"/>
              </a:ext>
            </a:extLst>
          </p:cNvPr>
          <p:cNvSpPr/>
          <p:nvPr/>
        </p:nvSpPr>
        <p:spPr>
          <a:xfrm>
            <a:off x="1762879" y="2931790"/>
            <a:ext cx="5544616" cy="4320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II. Méthodologie pour la campagne</a:t>
            </a:r>
          </a:p>
        </p:txBody>
      </p:sp>
      <p:sp>
        <p:nvSpPr>
          <p:cNvPr id="9" name="ZoneTexte 8">
            <a:extLst>
              <a:ext uri="{FF2B5EF4-FFF2-40B4-BE49-F238E27FC236}">
                <a16:creationId xmlns:a16="http://schemas.microsoft.com/office/drawing/2014/main" xmlns="" id="{803F4477-5F60-447A-BED9-C0E84C046E71}"/>
              </a:ext>
            </a:extLst>
          </p:cNvPr>
          <p:cNvSpPr txBox="1"/>
          <p:nvPr/>
        </p:nvSpPr>
        <p:spPr>
          <a:xfrm>
            <a:off x="2313112" y="1995686"/>
            <a:ext cx="4491136" cy="738664"/>
          </a:xfrm>
          <a:prstGeom prst="rect">
            <a:avLst/>
          </a:prstGeom>
          <a:noFill/>
        </p:spPr>
        <p:txBody>
          <a:bodyPr wrap="square" rtlCol="0">
            <a:spAutoFit/>
          </a:bodyPr>
          <a:lstStyle/>
          <a:p>
            <a:pPr marL="342900" indent="-342900" algn="ctr">
              <a:buAutoNum type="alphaLcPeriod"/>
            </a:pPr>
            <a:r>
              <a:rPr lang="fr-FR" sz="1400" dirty="0">
                <a:solidFill>
                  <a:srgbClr val="2F93AB"/>
                </a:solidFill>
              </a:rPr>
              <a:t>Le RSU, c’est quoi ?</a:t>
            </a:r>
          </a:p>
          <a:p>
            <a:pPr marL="342900" indent="-342900" algn="ctr">
              <a:buAutoNum type="alphaLcPeriod"/>
            </a:pPr>
            <a:endParaRPr lang="fr-FR" sz="1400" dirty="0">
              <a:solidFill>
                <a:srgbClr val="2F93AB"/>
              </a:solidFill>
            </a:endParaRPr>
          </a:p>
          <a:p>
            <a:pPr marL="342900" indent="-342900" algn="ctr">
              <a:buAutoNum type="alphaLcPeriod"/>
            </a:pPr>
            <a:r>
              <a:rPr lang="fr-FR" sz="1400" dirty="0">
                <a:solidFill>
                  <a:srgbClr val="2F93AB"/>
                </a:solidFill>
              </a:rPr>
              <a:t>L’application Données Sociales</a:t>
            </a:r>
          </a:p>
        </p:txBody>
      </p:sp>
      <p:sp>
        <p:nvSpPr>
          <p:cNvPr id="11" name="ZoneTexte 10">
            <a:extLst>
              <a:ext uri="{FF2B5EF4-FFF2-40B4-BE49-F238E27FC236}">
                <a16:creationId xmlns:a16="http://schemas.microsoft.com/office/drawing/2014/main" xmlns="" id="{803F4477-5F60-447A-BED9-C0E84C046E71}"/>
              </a:ext>
            </a:extLst>
          </p:cNvPr>
          <p:cNvSpPr txBox="1"/>
          <p:nvPr/>
        </p:nvSpPr>
        <p:spPr>
          <a:xfrm>
            <a:off x="2342206" y="3507854"/>
            <a:ext cx="4491136" cy="1169551"/>
          </a:xfrm>
          <a:prstGeom prst="rect">
            <a:avLst/>
          </a:prstGeom>
          <a:noFill/>
        </p:spPr>
        <p:txBody>
          <a:bodyPr wrap="square" rtlCol="0">
            <a:spAutoFit/>
          </a:bodyPr>
          <a:lstStyle/>
          <a:p>
            <a:pPr marL="342900" indent="-342900" algn="ctr">
              <a:buAutoNum type="alphaLcPeriod"/>
            </a:pPr>
            <a:r>
              <a:rPr lang="fr-FR" sz="1400" dirty="0">
                <a:solidFill>
                  <a:srgbClr val="2F93AB"/>
                </a:solidFill>
              </a:rPr>
              <a:t>Les bonnes pratiques</a:t>
            </a:r>
          </a:p>
          <a:p>
            <a:pPr marL="342900" indent="-342900" algn="ctr">
              <a:buAutoNum type="alphaLcPeriod"/>
            </a:pPr>
            <a:endParaRPr lang="fr-FR" sz="1400" dirty="0">
              <a:solidFill>
                <a:srgbClr val="2F93AB"/>
              </a:solidFill>
            </a:endParaRPr>
          </a:p>
          <a:p>
            <a:pPr marL="342900" indent="-342900" algn="ctr">
              <a:buAutoNum type="alphaLcPeriod"/>
            </a:pPr>
            <a:r>
              <a:rPr lang="fr-FR" sz="1400" dirty="0">
                <a:solidFill>
                  <a:srgbClr val="2F93AB"/>
                </a:solidFill>
              </a:rPr>
              <a:t>Les erreurs régulières</a:t>
            </a:r>
          </a:p>
          <a:p>
            <a:pPr marL="342900" indent="-342900" algn="ctr">
              <a:buAutoNum type="alphaLcPeriod"/>
            </a:pPr>
            <a:endParaRPr lang="fr-FR" sz="1400" dirty="0">
              <a:solidFill>
                <a:srgbClr val="2F93AB"/>
              </a:solidFill>
            </a:endParaRPr>
          </a:p>
          <a:p>
            <a:pPr marL="342900" indent="-342900" algn="ctr">
              <a:buAutoNum type="alphaLcPeriod"/>
            </a:pPr>
            <a:r>
              <a:rPr lang="fr-FR" sz="1400" dirty="0">
                <a:solidFill>
                  <a:srgbClr val="2F93AB"/>
                </a:solidFill>
              </a:rPr>
              <a:t>Planning et rôle du CDG</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19</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0509"/>
          <a:stretch/>
        </p:blipFill>
        <p:spPr>
          <a:xfrm>
            <a:off x="1184937" y="1707654"/>
            <a:ext cx="6624736" cy="3132165"/>
          </a:xfrm>
          <a:prstGeom prst="rect">
            <a:avLst/>
          </a:prstGeom>
        </p:spPr>
      </p:pic>
      <p:sp>
        <p:nvSpPr>
          <p:cNvPr id="4" name="Rectangle 3"/>
          <p:cNvSpPr/>
          <p:nvPr/>
        </p:nvSpPr>
        <p:spPr>
          <a:xfrm>
            <a:off x="1616080" y="2014758"/>
            <a:ext cx="2376264"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16" name="Rectangle 15"/>
          <p:cNvSpPr/>
          <p:nvPr/>
        </p:nvSpPr>
        <p:spPr>
          <a:xfrm>
            <a:off x="1619672" y="2281458"/>
            <a:ext cx="2520280"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17" name="Rectangle 16"/>
          <p:cNvSpPr/>
          <p:nvPr/>
        </p:nvSpPr>
        <p:spPr>
          <a:xfrm>
            <a:off x="2814289" y="1276333"/>
            <a:ext cx="3665015"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Agents à prendre en compte</a:t>
            </a:r>
          </a:p>
        </p:txBody>
      </p:sp>
    </p:spTree>
    <p:extLst>
      <p:ext uri="{BB962C8B-B14F-4D97-AF65-F5344CB8AC3E}">
        <p14:creationId xmlns:p14="http://schemas.microsoft.com/office/powerpoint/2010/main" val="91238757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20</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814289" y="1276333"/>
            <a:ext cx="3665015"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a:t>
            </a:r>
            <a:r>
              <a:rPr lang="fr-FR" sz="1600" dirty="0" err="1">
                <a:solidFill>
                  <a:srgbClr val="002060"/>
                </a:solidFill>
              </a:rPr>
              <a:t>stagiairisations</a:t>
            </a:r>
            <a:endParaRPr lang="fr-FR" sz="1600" dirty="0">
              <a:solidFill>
                <a:srgbClr val="002060"/>
              </a:solidFill>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9697" t="46374" b="31221"/>
          <a:stretch/>
        </p:blipFill>
        <p:spPr>
          <a:xfrm>
            <a:off x="107504" y="1995686"/>
            <a:ext cx="8257267" cy="415047"/>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2276"/>
          <a:stretch/>
        </p:blipFill>
        <p:spPr>
          <a:xfrm>
            <a:off x="5796136" y="2569585"/>
            <a:ext cx="1807612" cy="2475828"/>
          </a:xfrm>
          <a:prstGeom prst="rect">
            <a:avLst/>
          </a:prstGeom>
        </p:spPr>
      </p:pic>
      <p:sp>
        <p:nvSpPr>
          <p:cNvPr id="11" name="Rectangle 10"/>
          <p:cNvSpPr/>
          <p:nvPr/>
        </p:nvSpPr>
        <p:spPr>
          <a:xfrm>
            <a:off x="8028384" y="2059193"/>
            <a:ext cx="276205"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14" name="Rectangle 13"/>
          <p:cNvSpPr/>
          <p:nvPr/>
        </p:nvSpPr>
        <p:spPr>
          <a:xfrm>
            <a:off x="6300192" y="3003798"/>
            <a:ext cx="1224136"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cxnSp>
        <p:nvCxnSpPr>
          <p:cNvPr id="8" name="Connecteur droit avec flèche 7"/>
          <p:cNvCxnSpPr/>
          <p:nvPr/>
        </p:nvCxnSpPr>
        <p:spPr>
          <a:xfrm flipH="1">
            <a:off x="7524328" y="2347225"/>
            <a:ext cx="504056" cy="65657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46715" y="2013415"/>
            <a:ext cx="776031" cy="400110"/>
          </a:xfrm>
          <a:prstGeom prst="rect">
            <a:avLst/>
          </a:prstGeom>
          <a:noFill/>
        </p:spPr>
        <p:txBody>
          <a:bodyPr wrap="square" rtlCol="0">
            <a:spAutoFit/>
          </a:bodyPr>
          <a:lstStyle/>
          <a:p>
            <a:r>
              <a:rPr lang="fr-FR" sz="500" b="1" dirty="0">
                <a:solidFill>
                  <a:srgbClr val="C00000"/>
                </a:solidFill>
              </a:rPr>
              <a:t>Total contractuel(le)s permanent(e)s </a:t>
            </a:r>
            <a:r>
              <a:rPr lang="fr-FR" sz="500" b="1" dirty="0" err="1">
                <a:solidFill>
                  <a:srgbClr val="C00000"/>
                </a:solidFill>
              </a:rPr>
              <a:t>stagiairisé</a:t>
            </a:r>
            <a:r>
              <a:rPr lang="fr-FR" sz="500" b="1" dirty="0">
                <a:solidFill>
                  <a:srgbClr val="C00000"/>
                </a:solidFill>
              </a:rPr>
              <a:t>(e)s</a:t>
            </a:r>
          </a:p>
        </p:txBody>
      </p:sp>
      <p:cxnSp>
        <p:nvCxnSpPr>
          <p:cNvPr id="18" name="Connecteur droit avec flèche 17"/>
          <p:cNvCxnSpPr/>
          <p:nvPr/>
        </p:nvCxnSpPr>
        <p:spPr>
          <a:xfrm flipH="1">
            <a:off x="5254757" y="2347225"/>
            <a:ext cx="2773627" cy="72008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213" y="3070618"/>
            <a:ext cx="4904152" cy="1531436"/>
          </a:xfrm>
          <a:prstGeom prst="rect">
            <a:avLst/>
          </a:prstGeom>
        </p:spPr>
      </p:pic>
      <p:sp>
        <p:nvSpPr>
          <p:cNvPr id="21" name="ZoneTexte 20"/>
          <p:cNvSpPr txBox="1"/>
          <p:nvPr/>
        </p:nvSpPr>
        <p:spPr>
          <a:xfrm>
            <a:off x="467544" y="1718687"/>
            <a:ext cx="576064" cy="276999"/>
          </a:xfrm>
          <a:prstGeom prst="rect">
            <a:avLst/>
          </a:prstGeom>
          <a:noFill/>
        </p:spPr>
        <p:txBody>
          <a:bodyPr wrap="square" rtlCol="0">
            <a:spAutoFit/>
          </a:bodyPr>
          <a:lstStyle/>
          <a:p>
            <a:r>
              <a:rPr lang="fr-FR" sz="1200" dirty="0"/>
              <a:t>1.5.0</a:t>
            </a:r>
          </a:p>
        </p:txBody>
      </p:sp>
      <p:sp>
        <p:nvSpPr>
          <p:cNvPr id="22" name="ZoneTexte 21"/>
          <p:cNvSpPr txBox="1"/>
          <p:nvPr/>
        </p:nvSpPr>
        <p:spPr>
          <a:xfrm>
            <a:off x="7590422" y="4826088"/>
            <a:ext cx="576064" cy="276999"/>
          </a:xfrm>
          <a:prstGeom prst="rect">
            <a:avLst/>
          </a:prstGeom>
          <a:noFill/>
        </p:spPr>
        <p:txBody>
          <a:bodyPr wrap="square" rtlCol="0">
            <a:spAutoFit/>
          </a:bodyPr>
          <a:lstStyle/>
          <a:p>
            <a:r>
              <a:rPr lang="fr-FR" sz="1200" dirty="0"/>
              <a:t>1.5.2</a:t>
            </a:r>
          </a:p>
        </p:txBody>
      </p:sp>
      <p:sp>
        <p:nvSpPr>
          <p:cNvPr id="23" name="ZoneTexte 22"/>
          <p:cNvSpPr txBox="1"/>
          <p:nvPr/>
        </p:nvSpPr>
        <p:spPr>
          <a:xfrm>
            <a:off x="381790" y="2811955"/>
            <a:ext cx="576064" cy="276999"/>
          </a:xfrm>
          <a:prstGeom prst="rect">
            <a:avLst/>
          </a:prstGeom>
          <a:noFill/>
        </p:spPr>
        <p:txBody>
          <a:bodyPr wrap="square" rtlCol="0">
            <a:spAutoFit/>
          </a:bodyPr>
          <a:lstStyle/>
          <a:p>
            <a:r>
              <a:rPr lang="fr-FR" sz="1200" dirty="0"/>
              <a:t>1.5.4</a:t>
            </a:r>
          </a:p>
        </p:txBody>
      </p:sp>
    </p:spTree>
    <p:extLst>
      <p:ext uri="{BB962C8B-B14F-4D97-AF65-F5344CB8AC3E}">
        <p14:creationId xmlns:p14="http://schemas.microsoft.com/office/powerpoint/2010/main" val="221353733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21</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814289" y="1276333"/>
            <a:ext cx="3665015"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jours de carence</a:t>
            </a:r>
          </a:p>
        </p:txBody>
      </p:sp>
      <p:pic>
        <p:nvPicPr>
          <p:cNvPr id="27" name="Imag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83718"/>
            <a:ext cx="7344816" cy="1508840"/>
          </a:xfrm>
          <a:prstGeom prst="rect">
            <a:avLst/>
          </a:prstGeom>
        </p:spPr>
      </p:pic>
      <p:sp>
        <p:nvSpPr>
          <p:cNvPr id="28" name="ZoneTexte 27"/>
          <p:cNvSpPr txBox="1"/>
          <p:nvPr/>
        </p:nvSpPr>
        <p:spPr>
          <a:xfrm>
            <a:off x="1093574" y="2960807"/>
            <a:ext cx="288032" cy="276999"/>
          </a:xfrm>
          <a:prstGeom prst="rect">
            <a:avLst/>
          </a:prstGeom>
          <a:noFill/>
        </p:spPr>
        <p:txBody>
          <a:bodyPr wrap="square" rtlCol="0">
            <a:spAutoFit/>
          </a:bodyPr>
          <a:lstStyle/>
          <a:p>
            <a:r>
              <a:rPr lang="fr-FR" sz="1200" dirty="0"/>
              <a:t>1</a:t>
            </a:r>
          </a:p>
        </p:txBody>
      </p:sp>
      <p:sp>
        <p:nvSpPr>
          <p:cNvPr id="29" name="ZoneTexte 28"/>
          <p:cNvSpPr txBox="1"/>
          <p:nvPr/>
        </p:nvSpPr>
        <p:spPr>
          <a:xfrm>
            <a:off x="1093574" y="3197723"/>
            <a:ext cx="288032" cy="276999"/>
          </a:xfrm>
          <a:prstGeom prst="rect">
            <a:avLst/>
          </a:prstGeom>
          <a:noFill/>
        </p:spPr>
        <p:txBody>
          <a:bodyPr wrap="square" rtlCol="0">
            <a:spAutoFit/>
          </a:bodyPr>
          <a:lstStyle/>
          <a:p>
            <a:r>
              <a:rPr lang="fr-FR" sz="1200" dirty="0"/>
              <a:t>2</a:t>
            </a:r>
          </a:p>
        </p:txBody>
      </p:sp>
      <p:sp>
        <p:nvSpPr>
          <p:cNvPr id="30" name="ZoneTexte 29"/>
          <p:cNvSpPr txBox="1"/>
          <p:nvPr/>
        </p:nvSpPr>
        <p:spPr>
          <a:xfrm>
            <a:off x="1093574" y="3474722"/>
            <a:ext cx="288032" cy="276999"/>
          </a:xfrm>
          <a:prstGeom prst="rect">
            <a:avLst/>
          </a:prstGeom>
          <a:noFill/>
        </p:spPr>
        <p:txBody>
          <a:bodyPr wrap="square" rtlCol="0">
            <a:spAutoFit/>
          </a:bodyPr>
          <a:lstStyle/>
          <a:p>
            <a:r>
              <a:rPr lang="fr-FR" sz="1200" dirty="0"/>
              <a:t>3</a:t>
            </a:r>
          </a:p>
        </p:txBody>
      </p:sp>
      <p:sp>
        <p:nvSpPr>
          <p:cNvPr id="31" name="ZoneTexte 30"/>
          <p:cNvSpPr txBox="1"/>
          <p:nvPr/>
        </p:nvSpPr>
        <p:spPr>
          <a:xfrm>
            <a:off x="1082125" y="2524880"/>
            <a:ext cx="288032" cy="276999"/>
          </a:xfrm>
          <a:prstGeom prst="rect">
            <a:avLst/>
          </a:prstGeom>
          <a:noFill/>
        </p:spPr>
        <p:txBody>
          <a:bodyPr wrap="square" rtlCol="0">
            <a:spAutoFit/>
          </a:bodyPr>
          <a:lstStyle/>
          <a:p>
            <a:r>
              <a:rPr lang="fr-FR" sz="1200" dirty="0"/>
              <a:t>4</a:t>
            </a:r>
          </a:p>
        </p:txBody>
      </p:sp>
      <p:sp>
        <p:nvSpPr>
          <p:cNvPr id="32" name="ZoneTexte 31"/>
          <p:cNvSpPr txBox="1"/>
          <p:nvPr/>
        </p:nvSpPr>
        <p:spPr>
          <a:xfrm>
            <a:off x="1093574" y="2761139"/>
            <a:ext cx="288032" cy="276999"/>
          </a:xfrm>
          <a:prstGeom prst="rect">
            <a:avLst/>
          </a:prstGeom>
          <a:noFill/>
        </p:spPr>
        <p:txBody>
          <a:bodyPr wrap="square" rtlCol="0">
            <a:spAutoFit/>
          </a:bodyPr>
          <a:lstStyle/>
          <a:p>
            <a:r>
              <a:rPr lang="fr-FR" sz="1200" dirty="0"/>
              <a:t>5</a:t>
            </a:r>
          </a:p>
        </p:txBody>
      </p:sp>
      <p:sp>
        <p:nvSpPr>
          <p:cNvPr id="33" name="ZoneTexte 32"/>
          <p:cNvSpPr txBox="1"/>
          <p:nvPr/>
        </p:nvSpPr>
        <p:spPr>
          <a:xfrm>
            <a:off x="647564" y="2139700"/>
            <a:ext cx="1224136" cy="461665"/>
          </a:xfrm>
          <a:prstGeom prst="rect">
            <a:avLst/>
          </a:prstGeom>
          <a:noFill/>
        </p:spPr>
        <p:txBody>
          <a:bodyPr wrap="square" rtlCol="0">
            <a:spAutoFit/>
          </a:bodyPr>
          <a:lstStyle/>
          <a:p>
            <a:pPr algn="ctr"/>
            <a:r>
              <a:rPr lang="fr-FR" sz="1200" dirty="0"/>
              <a:t>Ordre de saisie conseillé</a:t>
            </a:r>
          </a:p>
        </p:txBody>
      </p:sp>
    </p:spTree>
    <p:extLst>
      <p:ext uri="{BB962C8B-B14F-4D97-AF65-F5344CB8AC3E}">
        <p14:creationId xmlns:p14="http://schemas.microsoft.com/office/powerpoint/2010/main" val="7181728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22</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213274" y="1415318"/>
            <a:ext cx="4638031"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heures supplémentaires/complémentaires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23678"/>
            <a:ext cx="6526834" cy="2736304"/>
          </a:xfrm>
          <a:prstGeom prst="rect">
            <a:avLst/>
          </a:prstGeom>
        </p:spPr>
      </p:pic>
      <p:sp>
        <p:nvSpPr>
          <p:cNvPr id="14" name="Rectangle 13"/>
          <p:cNvSpPr/>
          <p:nvPr/>
        </p:nvSpPr>
        <p:spPr>
          <a:xfrm>
            <a:off x="3347864" y="2283718"/>
            <a:ext cx="86409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8" name="Rectangle 7"/>
          <p:cNvSpPr/>
          <p:nvPr/>
        </p:nvSpPr>
        <p:spPr>
          <a:xfrm>
            <a:off x="2483768" y="2139701"/>
            <a:ext cx="1728192" cy="1440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58767268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23</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213274" y="1415318"/>
            <a:ext cx="4638031"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accidents du travail</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6516" r="2357"/>
          <a:stretch/>
        </p:blipFill>
        <p:spPr>
          <a:xfrm>
            <a:off x="1226175" y="2139702"/>
            <a:ext cx="6471646" cy="2819594"/>
          </a:xfrm>
          <a:prstGeom prst="rect">
            <a:avLst/>
          </a:prstGeom>
        </p:spPr>
      </p:pic>
      <p:sp>
        <p:nvSpPr>
          <p:cNvPr id="9" name="ZoneTexte 8"/>
          <p:cNvSpPr txBox="1"/>
          <p:nvPr/>
        </p:nvSpPr>
        <p:spPr>
          <a:xfrm>
            <a:off x="1250949" y="1857186"/>
            <a:ext cx="576064" cy="276999"/>
          </a:xfrm>
          <a:prstGeom prst="rect">
            <a:avLst/>
          </a:prstGeom>
          <a:noFill/>
        </p:spPr>
        <p:txBody>
          <a:bodyPr wrap="square" rtlCol="0">
            <a:spAutoFit/>
          </a:bodyPr>
          <a:lstStyle/>
          <a:p>
            <a:r>
              <a:rPr lang="fr-FR" sz="1200" dirty="0"/>
              <a:t>4.2.1</a:t>
            </a:r>
          </a:p>
        </p:txBody>
      </p:sp>
      <p:sp>
        <p:nvSpPr>
          <p:cNvPr id="10" name="Rectangle 9"/>
          <p:cNvSpPr/>
          <p:nvPr/>
        </p:nvSpPr>
        <p:spPr>
          <a:xfrm>
            <a:off x="5940152" y="2715766"/>
            <a:ext cx="576064"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11" name="Rectangle 10"/>
          <p:cNvSpPr/>
          <p:nvPr/>
        </p:nvSpPr>
        <p:spPr>
          <a:xfrm>
            <a:off x="2555776" y="2347609"/>
            <a:ext cx="1440160" cy="4401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2120702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24</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213273" y="1203598"/>
            <a:ext cx="4638031"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La formation</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71" y="1566651"/>
            <a:ext cx="7749316" cy="159032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59" y="3324339"/>
            <a:ext cx="7451062" cy="1607832"/>
          </a:xfrm>
          <a:prstGeom prst="rect">
            <a:avLst/>
          </a:prstGeom>
        </p:spPr>
      </p:pic>
      <p:sp>
        <p:nvSpPr>
          <p:cNvPr id="14" name="Rectangle 13"/>
          <p:cNvSpPr/>
          <p:nvPr/>
        </p:nvSpPr>
        <p:spPr>
          <a:xfrm>
            <a:off x="3470062" y="2283717"/>
            <a:ext cx="331663" cy="1561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15" name="Rectangle 14"/>
          <p:cNvSpPr/>
          <p:nvPr/>
        </p:nvSpPr>
        <p:spPr>
          <a:xfrm>
            <a:off x="4572000" y="2271706"/>
            <a:ext cx="331663" cy="1561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cxnSp>
        <p:nvCxnSpPr>
          <p:cNvPr id="16" name="Connecteur droit avec flèche 15"/>
          <p:cNvCxnSpPr/>
          <p:nvPr/>
        </p:nvCxnSpPr>
        <p:spPr>
          <a:xfrm>
            <a:off x="4887156" y="2427897"/>
            <a:ext cx="2277132" cy="194405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3801726" y="2450041"/>
            <a:ext cx="2714490" cy="192190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79512" y="3337894"/>
            <a:ext cx="699255" cy="276999"/>
          </a:xfrm>
          <a:prstGeom prst="rect">
            <a:avLst/>
          </a:prstGeom>
          <a:noFill/>
        </p:spPr>
        <p:txBody>
          <a:bodyPr wrap="square" rtlCol="0">
            <a:spAutoFit/>
          </a:bodyPr>
          <a:lstStyle/>
          <a:p>
            <a:r>
              <a:rPr lang="fr-FR" sz="1200" dirty="0"/>
              <a:t>5.1.1.2</a:t>
            </a:r>
          </a:p>
        </p:txBody>
      </p:sp>
    </p:spTree>
    <p:extLst>
      <p:ext uri="{BB962C8B-B14F-4D97-AF65-F5344CB8AC3E}">
        <p14:creationId xmlns:p14="http://schemas.microsoft.com/office/powerpoint/2010/main" val="125483451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25</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213273" y="1203598"/>
            <a:ext cx="4638031"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RASSCT</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609254"/>
            <a:ext cx="5904656" cy="3365152"/>
          </a:xfrm>
          <a:prstGeom prst="rect">
            <a:avLst/>
          </a:prstGeom>
        </p:spPr>
      </p:pic>
      <p:sp>
        <p:nvSpPr>
          <p:cNvPr id="10" name="Rectangle 9"/>
          <p:cNvSpPr/>
          <p:nvPr/>
        </p:nvSpPr>
        <p:spPr>
          <a:xfrm>
            <a:off x="5508104" y="4011910"/>
            <a:ext cx="1224136"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8" name="Rectangle 7"/>
          <p:cNvSpPr/>
          <p:nvPr/>
        </p:nvSpPr>
        <p:spPr>
          <a:xfrm>
            <a:off x="1835696" y="2499742"/>
            <a:ext cx="489654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253151847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26</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B. Les erreurs régulières</a:t>
            </a:r>
          </a:p>
        </p:txBody>
      </p:sp>
      <p:sp>
        <p:nvSpPr>
          <p:cNvPr id="17" name="Rectangle 16"/>
          <p:cNvSpPr/>
          <p:nvPr/>
        </p:nvSpPr>
        <p:spPr>
          <a:xfrm>
            <a:off x="2213273" y="1203598"/>
            <a:ext cx="4638031" cy="28803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002060"/>
                </a:solidFill>
              </a:rPr>
              <a:t>Handitorial</a:t>
            </a:r>
            <a:endParaRPr lang="fr-FR" sz="1600" dirty="0">
              <a:solidFill>
                <a:srgbClr val="00206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563638"/>
            <a:ext cx="6768752" cy="3291752"/>
          </a:xfrm>
          <a:prstGeom prst="rect">
            <a:avLst/>
          </a:prstGeom>
        </p:spPr>
      </p:pic>
      <p:sp>
        <p:nvSpPr>
          <p:cNvPr id="19" name="Rectangle 18"/>
          <p:cNvSpPr/>
          <p:nvPr/>
        </p:nvSpPr>
        <p:spPr>
          <a:xfrm>
            <a:off x="5688124" y="2633450"/>
            <a:ext cx="1224136" cy="9464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21" name="Rectangle 20"/>
          <p:cNvSpPr/>
          <p:nvPr/>
        </p:nvSpPr>
        <p:spPr>
          <a:xfrm>
            <a:off x="5690503" y="3887590"/>
            <a:ext cx="1224136" cy="9464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317607675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27</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C. Planning et rôle du CDG</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18" y="2217995"/>
            <a:ext cx="1335746" cy="719594"/>
          </a:xfrm>
          <a:prstGeom prst="rect">
            <a:avLst/>
          </a:prstGeom>
        </p:spPr>
      </p:pic>
      <p:sp>
        <p:nvSpPr>
          <p:cNvPr id="4" name="Égal 3"/>
          <p:cNvSpPr/>
          <p:nvPr/>
        </p:nvSpPr>
        <p:spPr>
          <a:xfrm>
            <a:off x="1464364" y="2418815"/>
            <a:ext cx="864096" cy="360040"/>
          </a:xfrm>
          <a:prstGeom prst="mathEqual">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p:cNvSpPr/>
          <p:nvPr/>
        </p:nvSpPr>
        <p:spPr>
          <a:xfrm>
            <a:off x="2400468" y="2433246"/>
            <a:ext cx="1728192"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Assistance dans la saisie</a:t>
            </a:r>
          </a:p>
        </p:txBody>
      </p:sp>
      <p:sp>
        <p:nvSpPr>
          <p:cNvPr id="8" name="Rectangle 7"/>
          <p:cNvSpPr/>
          <p:nvPr/>
        </p:nvSpPr>
        <p:spPr>
          <a:xfrm>
            <a:off x="4740153" y="2412189"/>
            <a:ext cx="1728192"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Vérification des BS transmis</a:t>
            </a:r>
          </a:p>
        </p:txBody>
      </p:sp>
      <p:sp>
        <p:nvSpPr>
          <p:cNvPr id="9" name="Rectangle 8"/>
          <p:cNvSpPr/>
          <p:nvPr/>
        </p:nvSpPr>
        <p:spPr>
          <a:xfrm>
            <a:off x="7080988" y="2397772"/>
            <a:ext cx="1728192"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Aide dans la correction</a:t>
            </a:r>
          </a:p>
        </p:txBody>
      </p:sp>
      <p:sp>
        <p:nvSpPr>
          <p:cNvPr id="6" name="Plus 5"/>
          <p:cNvSpPr/>
          <p:nvPr/>
        </p:nvSpPr>
        <p:spPr>
          <a:xfrm>
            <a:off x="4272676" y="2470553"/>
            <a:ext cx="288032" cy="287259"/>
          </a:xfrm>
          <a:prstGeom prst="mathPlu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lus 10"/>
          <p:cNvSpPr/>
          <p:nvPr/>
        </p:nvSpPr>
        <p:spPr>
          <a:xfrm>
            <a:off x="6615113" y="2445974"/>
            <a:ext cx="288032" cy="287259"/>
          </a:xfrm>
          <a:prstGeom prst="mathPlu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752256" y="2974609"/>
            <a:ext cx="1728192"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Réalisation de fiches synthèses</a:t>
            </a:r>
          </a:p>
        </p:txBody>
      </p:sp>
      <p:sp>
        <p:nvSpPr>
          <p:cNvPr id="15" name="Plus 14"/>
          <p:cNvSpPr/>
          <p:nvPr/>
        </p:nvSpPr>
        <p:spPr>
          <a:xfrm>
            <a:off x="4286381" y="3022811"/>
            <a:ext cx="288032" cy="287259"/>
          </a:xfrm>
          <a:prstGeom prst="mathPlu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355257" y="1477316"/>
            <a:ext cx="2793997"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Le rôle du CDG</a:t>
            </a:r>
          </a:p>
        </p:txBody>
      </p:sp>
    </p:spTree>
    <p:extLst>
      <p:ext uri="{BB962C8B-B14F-4D97-AF65-F5344CB8AC3E}">
        <p14:creationId xmlns:p14="http://schemas.microsoft.com/office/powerpoint/2010/main" val="212649817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28</a:t>
            </a:r>
          </a:p>
        </p:txBody>
      </p:sp>
      <p:sp>
        <p:nvSpPr>
          <p:cNvPr id="12" name="Titre 7"/>
          <p:cNvSpPr>
            <a:spLocks noGrp="1"/>
          </p:cNvSpPr>
          <p:nvPr>
            <p:ph type="title"/>
          </p:nvPr>
        </p:nvSpPr>
        <p:spPr>
          <a:xfrm>
            <a:off x="-276187" y="-92546"/>
            <a:ext cx="8064896" cy="781595"/>
          </a:xfrm>
        </p:spPr>
        <p:txBody>
          <a:bodyPr/>
          <a:lstStyle/>
          <a:p>
            <a:r>
              <a:rPr lang="fr-FR" sz="4000" dirty="0"/>
              <a:t>II. Méthodologie pour la campagne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32290" y="627534"/>
            <a:ext cx="4608512" cy="369332"/>
          </a:xfrm>
          <a:prstGeom prst="rect">
            <a:avLst/>
          </a:prstGeom>
          <a:noFill/>
        </p:spPr>
        <p:txBody>
          <a:bodyPr wrap="square" rtlCol="0">
            <a:spAutoFit/>
          </a:bodyPr>
          <a:lstStyle/>
          <a:p>
            <a:pPr algn="r"/>
            <a:r>
              <a:rPr lang="fr-FR" b="1" dirty="0">
                <a:solidFill>
                  <a:srgbClr val="2F93AB"/>
                </a:solidFill>
              </a:rPr>
              <a:t>C. Planning et rôle du CDG</a:t>
            </a:r>
          </a:p>
        </p:txBody>
      </p:sp>
      <p:sp>
        <p:nvSpPr>
          <p:cNvPr id="16" name="Rectangle 15"/>
          <p:cNvSpPr/>
          <p:nvPr/>
        </p:nvSpPr>
        <p:spPr>
          <a:xfrm>
            <a:off x="3355257" y="1477316"/>
            <a:ext cx="2793997" cy="309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Le planning</a:t>
            </a:r>
          </a:p>
        </p:txBody>
      </p:sp>
      <p:graphicFrame>
        <p:nvGraphicFramePr>
          <p:cNvPr id="7" name="Tableau 6"/>
          <p:cNvGraphicFramePr>
            <a:graphicFrameLocks noGrp="1"/>
          </p:cNvGraphicFramePr>
          <p:nvPr>
            <p:extLst>
              <p:ext uri="{D42A27DB-BD31-4B8C-83A1-F6EECF244321}">
                <p14:modId xmlns:p14="http://schemas.microsoft.com/office/powerpoint/2010/main" val="1586958401"/>
              </p:ext>
            </p:extLst>
          </p:nvPr>
        </p:nvGraphicFramePr>
        <p:xfrm>
          <a:off x="1484290" y="2139702"/>
          <a:ext cx="6096000" cy="18542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fr-FR" dirty="0" smtClean="0"/>
                        <a:t>Date limite</a:t>
                      </a:r>
                      <a:endParaRPr lang="fr-FR" dirty="0"/>
                    </a:p>
                  </a:txBody>
                  <a:tcPr/>
                </a:tc>
                <a:tc>
                  <a:txBody>
                    <a:bodyPr/>
                    <a:lstStyle/>
                    <a:p>
                      <a:pPr algn="ctr"/>
                      <a:r>
                        <a:rPr lang="fr-FR" dirty="0"/>
                        <a:t>Collectivités concernées</a:t>
                      </a:r>
                    </a:p>
                  </a:txBody>
                  <a:tcPr/>
                </a:tc>
                <a:extLst>
                  <a:ext uri="{0D108BD9-81ED-4DB2-BD59-A6C34878D82A}">
                    <a16:rowId xmlns:a16="http://schemas.microsoft.com/office/drawing/2014/main" xmlns="" val="10000"/>
                  </a:ext>
                </a:extLst>
              </a:tr>
              <a:tr h="370840">
                <a:tc>
                  <a:txBody>
                    <a:bodyPr/>
                    <a:lstStyle/>
                    <a:p>
                      <a:pPr algn="ctr"/>
                      <a:r>
                        <a:rPr lang="fr-FR" dirty="0" smtClean="0"/>
                        <a:t>16 juillet</a:t>
                      </a:r>
                      <a:endParaRPr lang="fr-FR" dirty="0"/>
                    </a:p>
                  </a:txBody>
                  <a:tcPr/>
                </a:tc>
                <a:tc>
                  <a:txBody>
                    <a:bodyPr/>
                    <a:lstStyle/>
                    <a:p>
                      <a:pPr algn="ctr"/>
                      <a:r>
                        <a:rPr lang="fr-FR" dirty="0"/>
                        <a:t>-20 agents</a:t>
                      </a:r>
                    </a:p>
                  </a:txBody>
                  <a:tcPr/>
                </a:tc>
                <a:extLst>
                  <a:ext uri="{0D108BD9-81ED-4DB2-BD59-A6C34878D82A}">
                    <a16:rowId xmlns:a16="http://schemas.microsoft.com/office/drawing/2014/main" xmlns="" val="10001"/>
                  </a:ext>
                </a:extLst>
              </a:tr>
              <a:tr h="370840">
                <a:tc>
                  <a:txBody>
                    <a:bodyPr/>
                    <a:lstStyle/>
                    <a:p>
                      <a:pPr algn="ctr"/>
                      <a:r>
                        <a:rPr lang="fr-FR" dirty="0" smtClean="0"/>
                        <a:t>6 août</a:t>
                      </a:r>
                      <a:endParaRPr lang="fr-FR" dirty="0"/>
                    </a:p>
                  </a:txBody>
                  <a:tcPr/>
                </a:tc>
                <a:tc>
                  <a:txBody>
                    <a:bodyPr/>
                    <a:lstStyle/>
                    <a:p>
                      <a:pPr algn="ctr"/>
                      <a:r>
                        <a:rPr lang="fr-FR" dirty="0"/>
                        <a:t>Entre 20 et 50 agents</a:t>
                      </a:r>
                    </a:p>
                  </a:txBody>
                  <a:tcPr/>
                </a:tc>
                <a:extLst>
                  <a:ext uri="{0D108BD9-81ED-4DB2-BD59-A6C34878D82A}">
                    <a16:rowId xmlns:a16="http://schemas.microsoft.com/office/drawing/2014/main" xmlns="" val="10002"/>
                  </a:ext>
                </a:extLst>
              </a:tr>
              <a:tr h="370840">
                <a:tc>
                  <a:txBody>
                    <a:bodyPr/>
                    <a:lstStyle/>
                    <a:p>
                      <a:pPr algn="ctr"/>
                      <a:r>
                        <a:rPr lang="fr-FR" dirty="0" smtClean="0"/>
                        <a:t>03 septembre</a:t>
                      </a:r>
                      <a:endParaRPr lang="fr-FR" dirty="0"/>
                    </a:p>
                  </a:txBody>
                  <a:tcPr/>
                </a:tc>
                <a:tc>
                  <a:txBody>
                    <a:bodyPr/>
                    <a:lstStyle/>
                    <a:p>
                      <a:pPr algn="ctr"/>
                      <a:r>
                        <a:rPr lang="fr-FR" dirty="0"/>
                        <a:t>Entre 50 et 100 agents</a:t>
                      </a:r>
                    </a:p>
                  </a:txBody>
                  <a:tcPr/>
                </a:tc>
                <a:extLst>
                  <a:ext uri="{0D108BD9-81ED-4DB2-BD59-A6C34878D82A}">
                    <a16:rowId xmlns:a16="http://schemas.microsoft.com/office/drawing/2014/main" xmlns="" val="10003"/>
                  </a:ext>
                </a:extLst>
              </a:tr>
              <a:tr h="370840">
                <a:tc>
                  <a:txBody>
                    <a:bodyPr/>
                    <a:lstStyle/>
                    <a:p>
                      <a:pPr algn="ctr"/>
                      <a:r>
                        <a:rPr lang="fr-FR" dirty="0" smtClean="0"/>
                        <a:t>30 </a:t>
                      </a:r>
                      <a:r>
                        <a:rPr lang="fr-FR" dirty="0"/>
                        <a:t>septembre</a:t>
                      </a:r>
                    </a:p>
                  </a:txBody>
                  <a:tcPr/>
                </a:tc>
                <a:tc>
                  <a:txBody>
                    <a:bodyPr/>
                    <a:lstStyle/>
                    <a:p>
                      <a:pPr algn="ctr"/>
                      <a:r>
                        <a:rPr lang="fr-FR" dirty="0"/>
                        <a:t>+ de 100 agents</a:t>
                      </a:r>
                    </a:p>
                  </a:txBody>
                  <a:tcPr/>
                </a:tc>
                <a:extLst>
                  <a:ext uri="{0D108BD9-81ED-4DB2-BD59-A6C34878D82A}">
                    <a16:rowId xmlns:a16="http://schemas.microsoft.com/office/drawing/2014/main" xmlns="" val="10004"/>
                  </a:ext>
                </a:extLst>
              </a:tr>
            </a:tbl>
          </a:graphicData>
        </a:graphic>
      </p:graphicFrame>
      <p:sp>
        <p:nvSpPr>
          <p:cNvPr id="10" name="Rectangle 9"/>
          <p:cNvSpPr/>
          <p:nvPr/>
        </p:nvSpPr>
        <p:spPr>
          <a:xfrm>
            <a:off x="5076056" y="4011910"/>
            <a:ext cx="295232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(Exception pour les CNA)</a:t>
            </a:r>
          </a:p>
        </p:txBody>
      </p:sp>
    </p:spTree>
    <p:extLst>
      <p:ext uri="{BB962C8B-B14F-4D97-AF65-F5344CB8AC3E}">
        <p14:creationId xmlns:p14="http://schemas.microsoft.com/office/powerpoint/2010/main" val="1286650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a:t>
            </a:r>
          </a:p>
        </p:txBody>
      </p:sp>
      <p:sp>
        <p:nvSpPr>
          <p:cNvPr id="8" name="Titre 7"/>
          <p:cNvSpPr>
            <a:spLocks noGrp="1"/>
          </p:cNvSpPr>
          <p:nvPr>
            <p:ph type="title"/>
          </p:nvPr>
        </p:nvSpPr>
        <p:spPr/>
        <p:txBody>
          <a:bodyPr/>
          <a:lstStyle/>
          <a:p>
            <a:r>
              <a:rPr lang="fr-FR" dirty="0"/>
              <a:t>I. Le Rapport Social Unique</a:t>
            </a:r>
          </a:p>
        </p:txBody>
      </p:sp>
      <p:sp>
        <p:nvSpPr>
          <p:cNvPr id="2" name="ZoneTexte 1">
            <a:extLst>
              <a:ext uri="{FF2B5EF4-FFF2-40B4-BE49-F238E27FC236}">
                <a16:creationId xmlns:a16="http://schemas.microsoft.com/office/drawing/2014/main" xmlns="" id="{27322CC9-C522-4D72-8439-C789A7056BD4}"/>
              </a:ext>
            </a:extLst>
          </p:cNvPr>
          <p:cNvSpPr txBox="1"/>
          <p:nvPr/>
        </p:nvSpPr>
        <p:spPr>
          <a:xfrm>
            <a:off x="4510186" y="1131590"/>
            <a:ext cx="4608512" cy="369332"/>
          </a:xfrm>
          <a:prstGeom prst="rect">
            <a:avLst/>
          </a:prstGeom>
          <a:noFill/>
        </p:spPr>
        <p:txBody>
          <a:bodyPr wrap="square" rtlCol="0">
            <a:spAutoFit/>
          </a:bodyPr>
          <a:lstStyle/>
          <a:p>
            <a:pPr algn="r"/>
            <a:r>
              <a:rPr lang="fr-FR" b="1" dirty="0">
                <a:solidFill>
                  <a:srgbClr val="2F93AB"/>
                </a:solidFill>
              </a:rPr>
              <a:t>A. Le RSU, c’est quoi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09930"/>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948264" y="4839712"/>
            <a:ext cx="2006030" cy="215444"/>
          </a:xfrm>
          <a:prstGeom prst="rect">
            <a:avLst/>
          </a:prstGeom>
          <a:noFill/>
        </p:spPr>
        <p:txBody>
          <a:bodyPr wrap="square" rtlCol="0">
            <a:spAutoFit/>
          </a:bodyPr>
          <a:lstStyle/>
          <a:p>
            <a:r>
              <a:rPr lang="fr-FR" sz="800" dirty="0"/>
              <a:t>Pinterest, Getty Images, </a:t>
            </a:r>
            <a:r>
              <a:rPr lang="fr-FR" sz="800" dirty="0" err="1"/>
              <a:t>Foozine</a:t>
            </a:r>
            <a:endParaRPr lang="fr-FR" sz="8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175" y="2203680"/>
            <a:ext cx="3010918" cy="1584176"/>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127657"/>
            <a:ext cx="2340972" cy="173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3688" y="4123501"/>
            <a:ext cx="5778998" cy="3600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Rapport Social Unique 2020 = Bilan Social 2019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29</a:t>
            </a:r>
          </a:p>
        </p:txBody>
      </p:sp>
      <p:sp>
        <p:nvSpPr>
          <p:cNvPr id="12" name="Titre 7"/>
          <p:cNvSpPr>
            <a:spLocks noGrp="1"/>
          </p:cNvSpPr>
          <p:nvPr>
            <p:ph type="title"/>
          </p:nvPr>
        </p:nvSpPr>
        <p:spPr>
          <a:xfrm>
            <a:off x="539552" y="123478"/>
            <a:ext cx="8064896" cy="781595"/>
          </a:xfrm>
        </p:spPr>
        <p:txBody>
          <a:bodyPr/>
          <a:lstStyle/>
          <a:p>
            <a:pPr algn="ctr"/>
            <a:r>
              <a:rPr lang="fr-FR" sz="4000" dirty="0"/>
              <a:t>Synthèse</a:t>
            </a:r>
          </a:p>
        </p:txBody>
      </p:sp>
      <p:sp>
        <p:nvSpPr>
          <p:cNvPr id="2" name="Rectangle 1"/>
          <p:cNvSpPr/>
          <p:nvPr/>
        </p:nvSpPr>
        <p:spPr>
          <a:xfrm>
            <a:off x="1160135" y="2184699"/>
            <a:ext cx="2880320" cy="5760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Une obligation mais pas seulement</a:t>
            </a:r>
          </a:p>
        </p:txBody>
      </p:sp>
      <p:sp>
        <p:nvSpPr>
          <p:cNvPr id="5" name="Rectangle 4"/>
          <p:cNvSpPr/>
          <p:nvPr/>
        </p:nvSpPr>
        <p:spPr>
          <a:xfrm>
            <a:off x="5048567" y="2184699"/>
            <a:ext cx="2880320" cy="5760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Source d’actions</a:t>
            </a:r>
          </a:p>
        </p:txBody>
      </p:sp>
      <p:sp>
        <p:nvSpPr>
          <p:cNvPr id="6" name="Rectangle 5"/>
          <p:cNvSpPr/>
          <p:nvPr/>
        </p:nvSpPr>
        <p:spPr>
          <a:xfrm>
            <a:off x="1132646" y="3253192"/>
            <a:ext cx="2880320" cy="5760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Utiliser l’application Données Sociales</a:t>
            </a:r>
          </a:p>
        </p:txBody>
      </p:sp>
      <p:sp>
        <p:nvSpPr>
          <p:cNvPr id="7" name="Rectangle 6"/>
          <p:cNvSpPr/>
          <p:nvPr/>
        </p:nvSpPr>
        <p:spPr>
          <a:xfrm>
            <a:off x="5013921" y="3247668"/>
            <a:ext cx="2880320" cy="5760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Intuitive et pratique</a:t>
            </a:r>
          </a:p>
        </p:txBody>
      </p:sp>
      <p:cxnSp>
        <p:nvCxnSpPr>
          <p:cNvPr id="9" name="Connecteur droit avec flèche 8"/>
          <p:cNvCxnSpPr>
            <a:stCxn id="2" idx="3"/>
            <a:endCxn id="5" idx="1"/>
          </p:cNvCxnSpPr>
          <p:nvPr/>
        </p:nvCxnSpPr>
        <p:spPr>
          <a:xfrm>
            <a:off x="4040455" y="2472731"/>
            <a:ext cx="1008112"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012966" y="3535700"/>
            <a:ext cx="1008112"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44111" y="1962190"/>
            <a:ext cx="7272808" cy="223224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754855" y="1592858"/>
            <a:ext cx="3699897" cy="369332"/>
          </a:xfrm>
          <a:prstGeom prst="rect">
            <a:avLst/>
          </a:prstGeom>
          <a:noFill/>
        </p:spPr>
        <p:txBody>
          <a:bodyPr wrap="square" rtlCol="0">
            <a:spAutoFit/>
          </a:bodyPr>
          <a:lstStyle/>
          <a:p>
            <a:r>
              <a:rPr lang="fr-FR" dirty="0">
                <a:solidFill>
                  <a:srgbClr val="002060"/>
                </a:solidFill>
              </a:rPr>
              <a:t>Le CDG74 encadre et accompagne</a:t>
            </a:r>
          </a:p>
        </p:txBody>
      </p:sp>
      <p:sp>
        <p:nvSpPr>
          <p:cNvPr id="4" name="ZoneTexte 3"/>
          <p:cNvSpPr txBox="1"/>
          <p:nvPr/>
        </p:nvSpPr>
        <p:spPr>
          <a:xfrm>
            <a:off x="5220072" y="4293439"/>
            <a:ext cx="4518215" cy="369332"/>
          </a:xfrm>
          <a:prstGeom prst="rect">
            <a:avLst/>
          </a:prstGeom>
          <a:noFill/>
        </p:spPr>
        <p:txBody>
          <a:bodyPr wrap="square" rtlCol="0">
            <a:spAutoFit/>
          </a:bodyPr>
          <a:lstStyle/>
          <a:p>
            <a:r>
              <a:rPr lang="fr-FR" dirty="0">
                <a:hlinkClick r:id="rId2"/>
              </a:rPr>
              <a:t>rsu@cdg74.fr</a:t>
            </a:r>
            <a:r>
              <a:rPr lang="fr-FR" dirty="0"/>
              <a:t>, 04 50 51 98 50</a:t>
            </a:r>
          </a:p>
        </p:txBody>
      </p:sp>
    </p:spTree>
    <p:extLst>
      <p:ext uri="{BB962C8B-B14F-4D97-AF65-F5344CB8AC3E}">
        <p14:creationId xmlns:p14="http://schemas.microsoft.com/office/powerpoint/2010/main" val="2967591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15566"/>
            <a:ext cx="7772400" cy="2520280"/>
          </a:xfrm>
        </p:spPr>
        <p:txBody>
          <a:bodyPr>
            <a:normAutofit/>
          </a:bodyPr>
          <a:lstStyle/>
          <a:p>
            <a:pPr>
              <a:lnSpc>
                <a:spcPct val="150000"/>
              </a:lnSpc>
            </a:pPr>
            <a:r>
              <a:rPr lang="fr-FR" sz="6600" b="0" spc="300" dirty="0">
                <a:latin typeface="Berlin Sans FB" pitchFamily="34" charset="0"/>
              </a:rPr>
              <a:t>Merci</a:t>
            </a:r>
            <a:r>
              <a:rPr lang="fr-FR" b="0" spc="300" dirty="0">
                <a:latin typeface="Berlin Sans FB" pitchFamily="34" charset="0"/>
              </a:rPr>
              <a:t> </a:t>
            </a:r>
            <a:br>
              <a:rPr lang="fr-FR" b="0" spc="300" dirty="0">
                <a:latin typeface="Berlin Sans FB" pitchFamily="34" charset="0"/>
              </a:rPr>
            </a:br>
            <a:r>
              <a:rPr lang="fr-FR" b="0" spc="300" dirty="0">
                <a:latin typeface="Berlin Sans FB" pitchFamily="34" charset="0"/>
              </a:rPr>
              <a:t>pour votre attention</a:t>
            </a:r>
          </a:p>
        </p:txBody>
      </p:sp>
      <p:sp>
        <p:nvSpPr>
          <p:cNvPr id="5" name="Ellipse 4"/>
          <p:cNvSpPr/>
          <p:nvPr/>
        </p:nvSpPr>
        <p:spPr>
          <a:xfrm>
            <a:off x="5868144" y="-236562"/>
            <a:ext cx="4032448" cy="2376264"/>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R:\Projet communication\Majdoline\Charte graphique 2015\Logo-CDG74-Haute-Def-valide-avec-sloga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72200" y="187713"/>
            <a:ext cx="2592288" cy="1591949"/>
          </a:xfrm>
          <a:prstGeom prst="rect">
            <a:avLst/>
          </a:prstGeom>
          <a:noFill/>
        </p:spPr>
      </p:pic>
      <p:sp>
        <p:nvSpPr>
          <p:cNvPr id="7" name="Rectangle 6"/>
          <p:cNvSpPr/>
          <p:nvPr/>
        </p:nvSpPr>
        <p:spPr>
          <a:xfrm>
            <a:off x="683568" y="4712245"/>
            <a:ext cx="8676456" cy="307777"/>
          </a:xfrm>
          <a:prstGeom prst="rect">
            <a:avLst/>
          </a:prstGeom>
        </p:spPr>
        <p:txBody>
          <a:bodyPr wrap="square">
            <a:spAutoFit/>
          </a:bodyPr>
          <a:lstStyle/>
          <a:p>
            <a:r>
              <a:rPr lang="fr-FR" sz="1400" i="1" dirty="0"/>
              <a:t>Retrouvez nous sur notre site internet, </a:t>
            </a:r>
            <a:r>
              <a:rPr lang="fr-FR" sz="1400" b="1" i="1" u="sng" dirty="0"/>
              <a:t>www.cdg74.fr</a:t>
            </a:r>
            <a:r>
              <a:rPr lang="fr-FR" sz="1400" i="1" dirty="0"/>
              <a:t>, ou sur les réseaux sociaux.</a:t>
            </a:r>
          </a:p>
        </p:txBody>
      </p:sp>
      <p:sp>
        <p:nvSpPr>
          <p:cNvPr id="8" name="ZoneTexte 7"/>
          <p:cNvSpPr txBox="1"/>
          <p:nvPr/>
        </p:nvSpPr>
        <p:spPr>
          <a:xfrm>
            <a:off x="0" y="51470"/>
            <a:ext cx="6156176" cy="276999"/>
          </a:xfrm>
          <a:prstGeom prst="rect">
            <a:avLst/>
          </a:prstGeom>
          <a:noFill/>
        </p:spPr>
        <p:txBody>
          <a:bodyPr wrap="square" rtlCol="0">
            <a:spAutoFit/>
          </a:bodyPr>
          <a:lstStyle/>
          <a:p>
            <a:pPr algn="ctr"/>
            <a:r>
              <a:rPr lang="fr-FR" sz="1200" i="1" dirty="0">
                <a:solidFill>
                  <a:srgbClr val="000000"/>
                </a:solidFill>
              </a:rPr>
              <a:t>Centre de Gestion de la Fonction Publique Territoriale de la Haute-Savoie</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3</a:t>
            </a:r>
          </a:p>
        </p:txBody>
      </p:sp>
      <p:sp>
        <p:nvSpPr>
          <p:cNvPr id="8" name="Titre 7"/>
          <p:cNvSpPr>
            <a:spLocks noGrp="1"/>
          </p:cNvSpPr>
          <p:nvPr>
            <p:ph type="title"/>
          </p:nvPr>
        </p:nvSpPr>
        <p:spPr>
          <a:xfrm>
            <a:off x="-252536" y="-34605"/>
            <a:ext cx="8064896" cy="781595"/>
          </a:xfrm>
        </p:spPr>
        <p:txBody>
          <a:bodyPr/>
          <a:lstStyle/>
          <a:p>
            <a:r>
              <a:rPr lang="fr-FR" sz="4000" dirty="0"/>
              <a:t>I. Le Rapport Social Unique</a:t>
            </a:r>
          </a:p>
        </p:txBody>
      </p:sp>
      <p:sp>
        <p:nvSpPr>
          <p:cNvPr id="2" name="ZoneTexte 1">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
        <p:nvSpPr>
          <p:cNvPr id="4" name="Rectangle 3"/>
          <p:cNvSpPr/>
          <p:nvPr/>
        </p:nvSpPr>
        <p:spPr>
          <a:xfrm>
            <a:off x="1487582" y="1780179"/>
            <a:ext cx="2664296"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obligation légale</a:t>
            </a:r>
          </a:p>
        </p:txBody>
      </p:sp>
      <p:sp>
        <p:nvSpPr>
          <p:cNvPr id="9" name="Plus 8"/>
          <p:cNvSpPr/>
          <p:nvPr/>
        </p:nvSpPr>
        <p:spPr>
          <a:xfrm>
            <a:off x="2567702" y="2500259"/>
            <a:ext cx="504056" cy="432048"/>
          </a:xfrm>
          <a:prstGeom prst="mathPlus">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87582" y="3106727"/>
            <a:ext cx="2664296"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opportunité </a:t>
            </a:r>
            <a:r>
              <a:rPr lang="fr-FR" dirty="0">
                <a:solidFill>
                  <a:srgbClr val="FF0000"/>
                </a:solidFill>
              </a:rPr>
              <a:t>d’analyser</a:t>
            </a:r>
          </a:p>
        </p:txBody>
      </p:sp>
      <p:sp>
        <p:nvSpPr>
          <p:cNvPr id="16" name="Rectangle 15"/>
          <p:cNvSpPr/>
          <p:nvPr/>
        </p:nvSpPr>
        <p:spPr>
          <a:xfrm>
            <a:off x="4511918" y="2852871"/>
            <a:ext cx="2664296" cy="25202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Pour l’Etat</a:t>
            </a:r>
          </a:p>
        </p:txBody>
      </p:sp>
      <p:sp>
        <p:nvSpPr>
          <p:cNvPr id="17" name="Rectangle 16"/>
          <p:cNvSpPr/>
          <p:nvPr/>
        </p:nvSpPr>
        <p:spPr>
          <a:xfrm>
            <a:off x="4511918" y="3218177"/>
            <a:ext cx="2664296" cy="25202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Pour les collectivités</a:t>
            </a:r>
          </a:p>
        </p:txBody>
      </p:sp>
      <p:sp>
        <p:nvSpPr>
          <p:cNvPr id="18" name="Rectangle 17"/>
          <p:cNvSpPr/>
          <p:nvPr/>
        </p:nvSpPr>
        <p:spPr>
          <a:xfrm>
            <a:off x="4511918" y="3602984"/>
            <a:ext cx="2664296" cy="25202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Pour le CDG au nom des collectivités</a:t>
            </a:r>
          </a:p>
        </p:txBody>
      </p:sp>
      <p:cxnSp>
        <p:nvCxnSpPr>
          <p:cNvPr id="14" name="Connecteur droit 13"/>
          <p:cNvCxnSpPr>
            <a:stCxn id="15" idx="3"/>
            <a:endCxn id="16" idx="1"/>
          </p:cNvCxnSpPr>
          <p:nvPr/>
        </p:nvCxnSpPr>
        <p:spPr>
          <a:xfrm flipV="1">
            <a:off x="4151878" y="2978885"/>
            <a:ext cx="360040" cy="3798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5" idx="3"/>
            <a:endCxn id="17" idx="1"/>
          </p:cNvCxnSpPr>
          <p:nvPr/>
        </p:nvCxnSpPr>
        <p:spPr>
          <a:xfrm flipV="1">
            <a:off x="4151878" y="3344191"/>
            <a:ext cx="360040" cy="145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5" idx="3"/>
            <a:endCxn id="18" idx="1"/>
          </p:cNvCxnSpPr>
          <p:nvPr/>
        </p:nvCxnSpPr>
        <p:spPr>
          <a:xfrm>
            <a:off x="4151878" y="3358755"/>
            <a:ext cx="360040" cy="3702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26734" y="2572267"/>
            <a:ext cx="3024336"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994003" y="2198635"/>
            <a:ext cx="2232248" cy="369332"/>
          </a:xfrm>
          <a:prstGeom prst="rect">
            <a:avLst/>
          </a:prstGeom>
          <a:noFill/>
        </p:spPr>
        <p:txBody>
          <a:bodyPr wrap="square" rtlCol="0">
            <a:spAutoFit/>
          </a:bodyPr>
          <a:lstStyle/>
          <a:p>
            <a:r>
              <a:rPr lang="fr-FR" dirty="0">
                <a:solidFill>
                  <a:srgbClr val="C00000"/>
                </a:solidFill>
              </a:rPr>
              <a:t>Levier d’action</a:t>
            </a:r>
          </a:p>
        </p:txBody>
      </p:sp>
    </p:spTree>
    <p:extLst>
      <p:ext uri="{BB962C8B-B14F-4D97-AF65-F5344CB8AC3E}">
        <p14:creationId xmlns:p14="http://schemas.microsoft.com/office/powerpoint/2010/main" val="1366746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animBg="1"/>
      <p:bldP spid="16" grpId="0" animBg="1"/>
      <p:bldP spid="17" grpId="0" animBg="1"/>
      <p:bldP spid="18" grpId="0" animBg="1"/>
      <p:bldP spid="24"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4</a:t>
            </a:r>
          </a:p>
        </p:txBody>
      </p:sp>
      <p:sp>
        <p:nvSpPr>
          <p:cNvPr id="19" name="Rectangle 18"/>
          <p:cNvSpPr/>
          <p:nvPr/>
        </p:nvSpPr>
        <p:spPr>
          <a:xfrm>
            <a:off x="2339752" y="2730435"/>
            <a:ext cx="46085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Collecter vos données nous permet de …</a:t>
            </a:r>
          </a:p>
        </p:txBody>
      </p:sp>
      <p:sp>
        <p:nvSpPr>
          <p:cNvPr id="21" name="Rectangle 20">
            <a:hlinkClick r:id="rId2" action="ppaction://hlinksldjump"/>
          </p:cNvPr>
          <p:cNvSpPr/>
          <p:nvPr/>
        </p:nvSpPr>
        <p:spPr>
          <a:xfrm>
            <a:off x="3203848" y="1936415"/>
            <a:ext cx="2664296"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Fournir des fiches clés en main</a:t>
            </a:r>
          </a:p>
        </p:txBody>
      </p:sp>
      <p:sp>
        <p:nvSpPr>
          <p:cNvPr id="22" name="Rectangle 21">
            <a:hlinkClick r:id="rId3" action="ppaction://hlinksldjump"/>
          </p:cNvPr>
          <p:cNvSpPr/>
          <p:nvPr/>
        </p:nvSpPr>
        <p:spPr>
          <a:xfrm>
            <a:off x="6026474" y="3527309"/>
            <a:ext cx="2664296"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Développer des études personnalisées</a:t>
            </a:r>
          </a:p>
        </p:txBody>
      </p:sp>
      <p:sp>
        <p:nvSpPr>
          <p:cNvPr id="26" name="Rectangle 25">
            <a:hlinkClick r:id="rId4" action="ppaction://hlinksldjump"/>
          </p:cNvPr>
          <p:cNvSpPr/>
          <p:nvPr/>
        </p:nvSpPr>
        <p:spPr>
          <a:xfrm>
            <a:off x="251520" y="3579862"/>
            <a:ext cx="2664296" cy="50405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Développer des outils d’analyse</a:t>
            </a:r>
          </a:p>
        </p:txBody>
      </p:sp>
      <p:sp>
        <p:nvSpPr>
          <p:cNvPr id="10" name="Titre 7"/>
          <p:cNvSpPr>
            <a:spLocks noGrp="1"/>
          </p:cNvSpPr>
          <p:nvPr>
            <p:ph type="title"/>
          </p:nvPr>
        </p:nvSpPr>
        <p:spPr>
          <a:xfrm>
            <a:off x="-252536" y="-34605"/>
            <a:ext cx="8064896" cy="781595"/>
          </a:xfrm>
        </p:spPr>
        <p:txBody>
          <a:bodyPr/>
          <a:lstStyle/>
          <a:p>
            <a:r>
              <a:rPr lang="fr-FR" sz="4000" dirty="0"/>
              <a:t>I. Le Rapport Social Unique</a:t>
            </a:r>
          </a:p>
        </p:txBody>
      </p:sp>
      <p:sp>
        <p:nvSpPr>
          <p:cNvPr id="11" name="ZoneTexte 10">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Tree>
    <p:extLst>
      <p:ext uri="{BB962C8B-B14F-4D97-AF65-F5344CB8AC3E}">
        <p14:creationId xmlns:p14="http://schemas.microsoft.com/office/powerpoint/2010/main" val="759101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5</a:t>
            </a:r>
          </a:p>
        </p:txBody>
      </p:sp>
      <p:sp>
        <p:nvSpPr>
          <p:cNvPr id="9" name="Rectangle 8">
            <a:hlinkClick r:id="rId2" action="ppaction://hlinksldjump"/>
          </p:cNvPr>
          <p:cNvSpPr/>
          <p:nvPr/>
        </p:nvSpPr>
        <p:spPr>
          <a:xfrm>
            <a:off x="1979712" y="1201538"/>
            <a:ext cx="3752889" cy="3713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Fournir des fiches clés en main</a:t>
            </a: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785" r="57212" b="3713"/>
          <a:stretch/>
        </p:blipFill>
        <p:spPr>
          <a:xfrm>
            <a:off x="323528" y="1707654"/>
            <a:ext cx="2888615" cy="2916899"/>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4511" t="4970" r="2824" b="5370"/>
          <a:stretch/>
        </p:blipFill>
        <p:spPr>
          <a:xfrm>
            <a:off x="3206943" y="2211710"/>
            <a:ext cx="2621787" cy="1050588"/>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3363838"/>
            <a:ext cx="5412660" cy="143510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390" y="1851670"/>
            <a:ext cx="3188452" cy="1150064"/>
          </a:xfrm>
          <a:prstGeom prst="rect">
            <a:avLst/>
          </a:prstGeom>
        </p:spPr>
      </p:pic>
      <p:sp>
        <p:nvSpPr>
          <p:cNvPr id="11" name="Titre 7"/>
          <p:cNvSpPr>
            <a:spLocks noGrp="1"/>
          </p:cNvSpPr>
          <p:nvPr>
            <p:ph type="title"/>
          </p:nvPr>
        </p:nvSpPr>
        <p:spPr>
          <a:xfrm>
            <a:off x="-252536" y="-34605"/>
            <a:ext cx="8064896" cy="781595"/>
          </a:xfrm>
        </p:spPr>
        <p:txBody>
          <a:bodyPr/>
          <a:lstStyle/>
          <a:p>
            <a:r>
              <a:rPr lang="fr-FR" sz="4000" dirty="0"/>
              <a:t>I. Le Rapport Social Unique</a:t>
            </a:r>
          </a:p>
        </p:txBody>
      </p:sp>
      <p:sp>
        <p:nvSpPr>
          <p:cNvPr id="12" name="ZoneTexte 11">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Tree>
    <p:extLst>
      <p:ext uri="{BB962C8B-B14F-4D97-AF65-F5344CB8AC3E}">
        <p14:creationId xmlns:p14="http://schemas.microsoft.com/office/powerpoint/2010/main" val="1570454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6</a:t>
            </a:r>
          </a:p>
        </p:txBody>
      </p:sp>
      <p:sp>
        <p:nvSpPr>
          <p:cNvPr id="9" name="Rectangle 8">
            <a:hlinkClick r:id="rId2" action="ppaction://hlinksldjump"/>
          </p:cNvPr>
          <p:cNvSpPr/>
          <p:nvPr/>
        </p:nvSpPr>
        <p:spPr>
          <a:xfrm>
            <a:off x="1979712" y="1201538"/>
            <a:ext cx="3752889" cy="3713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Développer des outils d’analyse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09" y="1779662"/>
            <a:ext cx="2385806" cy="14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681" y="1779662"/>
            <a:ext cx="2385804" cy="14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809" y="3415280"/>
            <a:ext cx="2300766" cy="139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1624" y="3415280"/>
            <a:ext cx="2315346" cy="139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2132003"/>
            <a:ext cx="1878658" cy="216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re 7"/>
          <p:cNvSpPr>
            <a:spLocks noGrp="1"/>
          </p:cNvSpPr>
          <p:nvPr>
            <p:ph type="title"/>
          </p:nvPr>
        </p:nvSpPr>
        <p:spPr>
          <a:xfrm>
            <a:off x="-252536" y="-34605"/>
            <a:ext cx="8064896" cy="781595"/>
          </a:xfrm>
        </p:spPr>
        <p:txBody>
          <a:bodyPr/>
          <a:lstStyle/>
          <a:p>
            <a:r>
              <a:rPr lang="fr-FR" sz="4000" dirty="0"/>
              <a:t>I. Le Rapport Social Unique</a:t>
            </a:r>
          </a:p>
        </p:txBody>
      </p:sp>
      <p:sp>
        <p:nvSpPr>
          <p:cNvPr id="13" name="ZoneTexte 12">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Tree>
    <p:extLst>
      <p:ext uri="{BB962C8B-B14F-4D97-AF65-F5344CB8AC3E}">
        <p14:creationId xmlns:p14="http://schemas.microsoft.com/office/powerpoint/2010/main" val="993706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7</a:t>
            </a:r>
          </a:p>
        </p:txBody>
      </p:sp>
      <p:sp>
        <p:nvSpPr>
          <p:cNvPr id="9" name="Rectangle 8">
            <a:hlinkClick r:id="rId2" action="ppaction://hlinksldjump"/>
          </p:cNvPr>
          <p:cNvSpPr/>
          <p:nvPr/>
        </p:nvSpPr>
        <p:spPr>
          <a:xfrm>
            <a:off x="1979712" y="1201538"/>
            <a:ext cx="3752889" cy="3713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Développer des études personnalisées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45209"/>
            <a:ext cx="3165702" cy="211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541" y="1686711"/>
            <a:ext cx="4349688" cy="2069892"/>
          </a:xfrm>
          <a:prstGeom prst="rect">
            <a:avLst/>
          </a:prstGeom>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346" t="2321" r="7832" b="2159"/>
          <a:stretch/>
        </p:blipFill>
        <p:spPr bwMode="auto">
          <a:xfrm>
            <a:off x="5148064" y="2931790"/>
            <a:ext cx="2575342" cy="21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7"/>
          <p:cNvSpPr>
            <a:spLocks noGrp="1"/>
          </p:cNvSpPr>
          <p:nvPr>
            <p:ph type="title"/>
          </p:nvPr>
        </p:nvSpPr>
        <p:spPr>
          <a:xfrm>
            <a:off x="-252536" y="-34605"/>
            <a:ext cx="8064896" cy="781595"/>
          </a:xfrm>
        </p:spPr>
        <p:txBody>
          <a:bodyPr/>
          <a:lstStyle/>
          <a:p>
            <a:r>
              <a:rPr lang="fr-FR" sz="4000" dirty="0"/>
              <a:t>I. Le Rapport Social Unique</a:t>
            </a:r>
          </a:p>
        </p:txBody>
      </p:sp>
      <p:sp>
        <p:nvSpPr>
          <p:cNvPr id="11" name="ZoneTexte 10">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Tree>
    <p:extLst>
      <p:ext uri="{BB962C8B-B14F-4D97-AF65-F5344CB8AC3E}">
        <p14:creationId xmlns:p14="http://schemas.microsoft.com/office/powerpoint/2010/main" val="457353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dirty="0">
                <a:solidFill>
                  <a:schemeClr val="accent4">
                    <a:lumMod val="75000"/>
                  </a:schemeClr>
                </a:solidFill>
              </a:rPr>
              <a:t>8</a:t>
            </a:r>
          </a:p>
        </p:txBody>
      </p:sp>
      <p:sp>
        <p:nvSpPr>
          <p:cNvPr id="9" name="Rectangle 8"/>
          <p:cNvSpPr/>
          <p:nvPr/>
        </p:nvSpPr>
        <p:spPr>
          <a:xfrm>
            <a:off x="2555776" y="1275606"/>
            <a:ext cx="3752889" cy="3713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Les nouveautés </a:t>
            </a:r>
            <a:r>
              <a:rPr lang="fr-FR" sz="1200" dirty="0">
                <a:solidFill>
                  <a:srgbClr val="002060"/>
                </a:solidFill>
              </a:rPr>
              <a:t>(valable en 2022)</a:t>
            </a:r>
          </a:p>
        </p:txBody>
      </p:sp>
      <p:sp>
        <p:nvSpPr>
          <p:cNvPr id="10" name="Titre 7"/>
          <p:cNvSpPr>
            <a:spLocks noGrp="1"/>
          </p:cNvSpPr>
          <p:nvPr>
            <p:ph type="title"/>
          </p:nvPr>
        </p:nvSpPr>
        <p:spPr>
          <a:xfrm>
            <a:off x="-252536" y="-34605"/>
            <a:ext cx="8064896" cy="781595"/>
          </a:xfrm>
        </p:spPr>
        <p:txBody>
          <a:bodyPr/>
          <a:lstStyle/>
          <a:p>
            <a:r>
              <a:rPr lang="fr-FR" sz="4000" dirty="0"/>
              <a:t>I. Le Rapport Social Unique</a:t>
            </a:r>
          </a:p>
        </p:txBody>
      </p:sp>
      <p:sp>
        <p:nvSpPr>
          <p:cNvPr id="11" name="ZoneTexte 10">
            <a:extLst>
              <a:ext uri="{FF2B5EF4-FFF2-40B4-BE49-F238E27FC236}">
                <a16:creationId xmlns:a16="http://schemas.microsoft.com/office/drawing/2014/main" xmlns="" id="{27322CC9-C522-4D72-8439-C789A7056BD4}"/>
              </a:ext>
            </a:extLst>
          </p:cNvPr>
          <p:cNvSpPr txBox="1"/>
          <p:nvPr/>
        </p:nvSpPr>
        <p:spPr>
          <a:xfrm>
            <a:off x="4511918" y="646331"/>
            <a:ext cx="4608512" cy="369332"/>
          </a:xfrm>
          <a:prstGeom prst="rect">
            <a:avLst/>
          </a:prstGeom>
          <a:noFill/>
        </p:spPr>
        <p:txBody>
          <a:bodyPr wrap="square" rtlCol="0">
            <a:spAutoFit/>
          </a:bodyPr>
          <a:lstStyle/>
          <a:p>
            <a:pPr algn="r"/>
            <a:r>
              <a:rPr lang="fr-FR" b="1" dirty="0">
                <a:solidFill>
                  <a:srgbClr val="2F93AB"/>
                </a:solidFill>
              </a:rPr>
              <a:t>A. Le RSU, c’est quoi ?</a:t>
            </a:r>
          </a:p>
        </p:txBody>
      </p:sp>
      <p:sp>
        <p:nvSpPr>
          <p:cNvPr id="5" name="Rectangle 4"/>
          <p:cNvSpPr/>
          <p:nvPr/>
        </p:nvSpPr>
        <p:spPr>
          <a:xfrm>
            <a:off x="226057" y="1851670"/>
            <a:ext cx="8352928" cy="830997"/>
          </a:xfrm>
          <a:prstGeom prst="rect">
            <a:avLst/>
          </a:prstGeom>
        </p:spPr>
        <p:txBody>
          <a:bodyPr wrap="square">
            <a:spAutoFit/>
          </a:bodyPr>
          <a:lstStyle/>
          <a:p>
            <a:r>
              <a:rPr lang="fr-FR" sz="1600" dirty="0">
                <a:latin typeface="Times New Roman" panose="02020603050405020304" pitchFamily="18" charset="0"/>
                <a:cs typeface="Times New Roman" panose="02020603050405020304" pitchFamily="18" charset="0"/>
              </a:rPr>
              <a:t>Art. 8. – Au plus tard un mois avant la présentation du rapport social unique au comité social, l’autorité compétente informe les membres de ce comité, selon des modalités qu’elle fixe, que la base de données sociales actualisée à partir de laquelle le rapport a été établi est accessible. </a:t>
            </a:r>
          </a:p>
        </p:txBody>
      </p:sp>
      <p:sp>
        <p:nvSpPr>
          <p:cNvPr id="6" name="Rectangle 5"/>
          <p:cNvSpPr/>
          <p:nvPr/>
        </p:nvSpPr>
        <p:spPr>
          <a:xfrm>
            <a:off x="210427" y="2859782"/>
            <a:ext cx="8496944" cy="1077218"/>
          </a:xfrm>
          <a:prstGeom prst="rect">
            <a:avLst/>
          </a:prstGeom>
        </p:spPr>
        <p:txBody>
          <a:bodyPr wrap="square">
            <a:spAutoFit/>
          </a:bodyPr>
          <a:lstStyle/>
          <a:p>
            <a:r>
              <a:rPr lang="fr-FR" sz="1600" dirty="0">
                <a:latin typeface="Times New Roman" panose="02020603050405020304" pitchFamily="18" charset="0"/>
                <a:cs typeface="Times New Roman" panose="02020603050405020304" pitchFamily="18" charset="0"/>
              </a:rPr>
              <a:t>Art. 10. – Dans un délai de soixante jours à compter de la présentation du rapport social unique au comité social et au plus tard avant la fin de la période annuelle suivant celle à laquelle il se rapporte, ce rapport est rendu public par l’autorité compétente sur son site internet ou, à défaut, par tout autre moyen permettant d’en assurer la diffusion. </a:t>
            </a:r>
          </a:p>
        </p:txBody>
      </p:sp>
      <p:sp>
        <p:nvSpPr>
          <p:cNvPr id="7" name="ZoneTexte 6"/>
          <p:cNvSpPr txBox="1"/>
          <p:nvPr/>
        </p:nvSpPr>
        <p:spPr>
          <a:xfrm>
            <a:off x="983526" y="4371950"/>
            <a:ext cx="8136904" cy="261610"/>
          </a:xfrm>
          <a:prstGeom prst="rect">
            <a:avLst/>
          </a:prstGeom>
          <a:noFill/>
        </p:spPr>
        <p:txBody>
          <a:bodyPr wrap="square" rtlCol="0">
            <a:spAutoFit/>
          </a:bodyPr>
          <a:lstStyle/>
          <a:p>
            <a:r>
              <a:rPr lang="fr-FR" sz="1100" b="1" i="1" dirty="0">
                <a:latin typeface="Times New Roman" panose="02020603050405020304" pitchFamily="18" charset="0"/>
                <a:cs typeface="Times New Roman" panose="02020603050405020304" pitchFamily="18" charset="0"/>
              </a:rPr>
              <a:t>Décret n°2020-1493 du 30 novembre 2020 relatif à la base de données sociales et au rapport social unique dans la fonction publique</a:t>
            </a:r>
          </a:p>
        </p:txBody>
      </p:sp>
    </p:spTree>
    <p:extLst>
      <p:ext uri="{BB962C8B-B14F-4D97-AF65-F5344CB8AC3E}">
        <p14:creationId xmlns:p14="http://schemas.microsoft.com/office/powerpoint/2010/main" val="37391820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Personnalisé 5">
      <a:dk1>
        <a:srgbClr val="111111"/>
      </a:dk1>
      <a:lt1>
        <a:srgbClr val="FFFFFF"/>
      </a:lt1>
      <a:dk2>
        <a:srgbClr val="003366"/>
      </a:dk2>
      <a:lt2>
        <a:srgbClr val="F2F2F2"/>
      </a:lt2>
      <a:accent1>
        <a:srgbClr val="FFFFFF"/>
      </a:accent1>
      <a:accent2>
        <a:srgbClr val="33CCCC"/>
      </a:accent2>
      <a:accent3>
        <a:srgbClr val="009999"/>
      </a:accent3>
      <a:accent4>
        <a:srgbClr val="007976"/>
      </a:accent4>
      <a:accent5>
        <a:srgbClr val="993366"/>
      </a:accent5>
      <a:accent6>
        <a:srgbClr val="842C58"/>
      </a:accent6>
      <a:hlink>
        <a:srgbClr val="660033"/>
      </a:hlink>
      <a:folHlink>
        <a:srgbClr val="111111"/>
      </a:folHlink>
    </a:clrScheme>
    <a:fontScheme name="Personnalisé 36">
      <a:majorFont>
        <a:latin typeface="Berlin Sans FB"/>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AFCC9CE03CF4994ED0125D122DC73" ma:contentTypeVersion="0" ma:contentTypeDescription="Crée un document." ma:contentTypeScope="" ma:versionID="25dc7426c53eb85b30d80e05243f00d9">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58698D-6552-4995-A8CF-133581ABC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42E1E0C-D099-47D2-A5E9-98C2AF8BF90C}">
  <ds:schemaRef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3DF2304-F52B-46BD-99BF-76F83B6CE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3515</TotalTime>
  <Words>1047</Words>
  <Application>Microsoft Office PowerPoint</Application>
  <PresentationFormat>Affichage à l'écran (16:9)</PresentationFormat>
  <Paragraphs>228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Sommaire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 Le Rapport Social Unique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II. Méthodologie pour la campagne</vt:lpstr>
      <vt:lpstr>Synthèse</vt:lpstr>
      <vt:lpstr>Merci  pour votre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type CDG74</dc:title>
  <dc:creator>adge</dc:creator>
  <cp:lastModifiedBy>DAUBA Bruno</cp:lastModifiedBy>
  <cp:revision>199</cp:revision>
  <cp:lastPrinted>2021-03-15T08:38:10Z</cp:lastPrinted>
  <dcterms:created xsi:type="dcterms:W3CDTF">2015-01-20T13:36:49Z</dcterms:created>
  <dcterms:modified xsi:type="dcterms:W3CDTF">2021-05-26T07:54:29Z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0x010100C8AAFCC9CE03CF4994ED0125D122DC73</vt:lpwstr>
  </property>
</Properties>
</file>