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8" r:id="rId6"/>
    <p:sldId id="284" r:id="rId7"/>
    <p:sldId id="283" r:id="rId8"/>
    <p:sldId id="280" r:id="rId9"/>
    <p:sldId id="278" r:id="rId10"/>
    <p:sldId id="298" r:id="rId11"/>
    <p:sldId id="275" r:id="rId12"/>
    <p:sldId id="297" r:id="rId13"/>
    <p:sldId id="299" r:id="rId14"/>
    <p:sldId id="301" r:id="rId15"/>
    <p:sldId id="279" r:id="rId16"/>
    <p:sldId id="302" r:id="rId17"/>
    <p:sldId id="294" r:id="rId18"/>
    <p:sldId id="300" r:id="rId19"/>
    <p:sldId id="258" r:id="rId20"/>
    <p:sldId id="269" r:id="rId21"/>
    <p:sldId id="270" r:id="rId22"/>
    <p:sldId id="271" r:id="rId23"/>
    <p:sldId id="272" r:id="rId24"/>
    <p:sldId id="273" r:id="rId25"/>
    <p:sldId id="274" r:id="rId26"/>
    <p:sldId id="281" r:id="rId27"/>
    <p:sldId id="292" r:id="rId28"/>
    <p:sldId id="286" r:id="rId29"/>
    <p:sldId id="285" r:id="rId30"/>
    <p:sldId id="287" r:id="rId31"/>
    <p:sldId id="288" r:id="rId32"/>
    <p:sldId id="289" r:id="rId33"/>
    <p:sldId id="291" r:id="rId34"/>
    <p:sldId id="290" r:id="rId35"/>
    <p:sldId id="267" r:id="rId36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978"/>
    <a:srgbClr val="2F93AB"/>
    <a:srgbClr val="38B6D4"/>
    <a:srgbClr val="2FA4BB"/>
    <a:srgbClr val="2992A7"/>
    <a:srgbClr val="27899D"/>
    <a:srgbClr val="2591AB"/>
    <a:srgbClr val="34B3CC"/>
    <a:srgbClr val="861E52"/>
    <a:srgbClr val="198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312" y="-84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4C496-A0F3-41DB-85E6-12F5AC54829D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4C465B0C-12A8-4C7A-AE2B-DE44D83FA3E1}">
      <dgm:prSet phldrT="[Texte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fr-FR" dirty="0">
              <a:solidFill>
                <a:srgbClr val="002060"/>
              </a:solidFill>
            </a:rPr>
            <a:t>Points de vigilance</a:t>
          </a:r>
        </a:p>
      </dgm:t>
    </dgm:pt>
    <dgm:pt modelId="{20107833-9DC9-47B6-9907-FC3F7B453656}" type="parTrans" cxnId="{F7B5B95D-F4A3-4897-A3D2-E481797DEC1B}">
      <dgm:prSet/>
      <dgm:spPr/>
      <dgm:t>
        <a:bodyPr/>
        <a:lstStyle/>
        <a:p>
          <a:endParaRPr lang="fr-FR"/>
        </a:p>
      </dgm:t>
    </dgm:pt>
    <dgm:pt modelId="{DFCF9050-B0BC-46D0-8F8C-A449A92681AA}" type="sibTrans" cxnId="{F7B5B95D-F4A3-4897-A3D2-E481797DEC1B}">
      <dgm:prSet/>
      <dgm:spPr/>
      <dgm:t>
        <a:bodyPr/>
        <a:lstStyle/>
        <a:p>
          <a:endParaRPr lang="fr-FR"/>
        </a:p>
      </dgm:t>
    </dgm:pt>
    <dgm:pt modelId="{D5758843-6676-41E9-8046-74C63BBED3A1}">
      <dgm:prSet phldrT="[Texte]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fr-FR" dirty="0">
              <a:solidFill>
                <a:srgbClr val="002060"/>
              </a:solidFill>
            </a:rPr>
            <a:t>Périmètre des tableaux</a:t>
          </a:r>
        </a:p>
      </dgm:t>
    </dgm:pt>
    <dgm:pt modelId="{B8723430-5A3F-4938-99E5-F1E8A59EAF2E}" type="parTrans" cxnId="{29DB9586-21BB-4AFC-9ABD-8567AAAD9CB9}">
      <dgm:prSet/>
      <dgm:spPr/>
      <dgm:t>
        <a:bodyPr/>
        <a:lstStyle/>
        <a:p>
          <a:endParaRPr lang="fr-FR"/>
        </a:p>
      </dgm:t>
    </dgm:pt>
    <dgm:pt modelId="{3A4F3A80-D6ED-42F2-B04C-90FD85569341}" type="sibTrans" cxnId="{29DB9586-21BB-4AFC-9ABD-8567AAAD9CB9}">
      <dgm:prSet/>
      <dgm:spPr/>
      <dgm:t>
        <a:bodyPr/>
        <a:lstStyle/>
        <a:p>
          <a:endParaRPr lang="fr-FR"/>
        </a:p>
      </dgm:t>
    </dgm:pt>
    <dgm:pt modelId="{20C62443-F949-42FB-A790-461C32E450D4}">
      <dgm:prSet phldrT="[Texte]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fr-FR" dirty="0">
              <a:solidFill>
                <a:srgbClr val="002060"/>
              </a:solidFill>
            </a:rPr>
            <a:t>Cohérence au sein des tableaux</a:t>
          </a:r>
        </a:p>
      </dgm:t>
    </dgm:pt>
    <dgm:pt modelId="{AD15184A-E522-479A-952B-A6FAF99B2A9D}" type="parTrans" cxnId="{B85948A6-7EF3-46E4-BF96-CD8CB4C008FB}">
      <dgm:prSet/>
      <dgm:spPr/>
      <dgm:t>
        <a:bodyPr/>
        <a:lstStyle/>
        <a:p>
          <a:endParaRPr lang="fr-FR"/>
        </a:p>
      </dgm:t>
    </dgm:pt>
    <dgm:pt modelId="{F8F2C8A3-8E3B-4E31-8A0C-28149FF67ED3}" type="sibTrans" cxnId="{B85948A6-7EF3-46E4-BF96-CD8CB4C008FB}">
      <dgm:prSet/>
      <dgm:spPr/>
      <dgm:t>
        <a:bodyPr/>
        <a:lstStyle/>
        <a:p>
          <a:endParaRPr lang="fr-FR"/>
        </a:p>
      </dgm:t>
    </dgm:pt>
    <dgm:pt modelId="{DB513E20-680F-40E6-AB0D-CB6A1BFC284B}">
      <dgm:prSet phldrT="[Texte]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fr-FR" dirty="0">
              <a:solidFill>
                <a:srgbClr val="002060"/>
              </a:solidFill>
            </a:rPr>
            <a:t>Cohérence entre les tableaux</a:t>
          </a:r>
        </a:p>
      </dgm:t>
    </dgm:pt>
    <dgm:pt modelId="{34164B7C-B0B9-47F7-A44A-B0273B49ACB1}" type="parTrans" cxnId="{9DAE0F8E-EE73-4FB4-8E9A-32593C9741E7}">
      <dgm:prSet/>
      <dgm:spPr/>
      <dgm:t>
        <a:bodyPr/>
        <a:lstStyle/>
        <a:p>
          <a:endParaRPr lang="fr-FR"/>
        </a:p>
      </dgm:t>
    </dgm:pt>
    <dgm:pt modelId="{3A7C7217-1D3B-41EA-ABCF-92AFA7226132}" type="sibTrans" cxnId="{9DAE0F8E-EE73-4FB4-8E9A-32593C9741E7}">
      <dgm:prSet/>
      <dgm:spPr/>
      <dgm:t>
        <a:bodyPr/>
        <a:lstStyle/>
        <a:p>
          <a:endParaRPr lang="fr-FR"/>
        </a:p>
      </dgm:t>
    </dgm:pt>
    <dgm:pt modelId="{BFAA8C28-6E88-43AD-B704-429417F45981}" type="pres">
      <dgm:prSet presAssocID="{61D4C496-A0F3-41DB-85E6-12F5AC54829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C1ABD7B-C3DD-4D46-8A97-6A1B67230F7F}" type="pres">
      <dgm:prSet presAssocID="{4C465B0C-12A8-4C7A-AE2B-DE44D83FA3E1}" presName="singleCycle" presStyleCnt="0"/>
      <dgm:spPr/>
    </dgm:pt>
    <dgm:pt modelId="{814BDC8A-ADBB-411C-857B-8339FE9A7C15}" type="pres">
      <dgm:prSet presAssocID="{4C465B0C-12A8-4C7A-AE2B-DE44D83FA3E1}" presName="singleCenter" presStyleLbl="node1" presStyleIdx="0" presStyleCnt="4">
        <dgm:presLayoutVars>
          <dgm:chMax val="7"/>
          <dgm:chPref val="7"/>
        </dgm:presLayoutVars>
      </dgm:prSet>
      <dgm:spPr/>
    </dgm:pt>
    <dgm:pt modelId="{F4DD5A63-91D1-448A-9EF0-34420C15E195}" type="pres">
      <dgm:prSet presAssocID="{B8723430-5A3F-4938-99E5-F1E8A59EAF2E}" presName="Name56" presStyleLbl="parChTrans1D2" presStyleIdx="0" presStyleCnt="3"/>
      <dgm:spPr/>
    </dgm:pt>
    <dgm:pt modelId="{E662D352-EF80-4918-AB10-8E494BD6E436}" type="pres">
      <dgm:prSet presAssocID="{D5758843-6676-41E9-8046-74C63BBED3A1}" presName="text0" presStyleLbl="node1" presStyleIdx="1" presStyleCnt="4">
        <dgm:presLayoutVars>
          <dgm:bulletEnabled val="1"/>
        </dgm:presLayoutVars>
      </dgm:prSet>
      <dgm:spPr/>
    </dgm:pt>
    <dgm:pt modelId="{5F52F82C-B900-4A7E-B5A6-B96AFFF44858}" type="pres">
      <dgm:prSet presAssocID="{AD15184A-E522-479A-952B-A6FAF99B2A9D}" presName="Name56" presStyleLbl="parChTrans1D2" presStyleIdx="1" presStyleCnt="3"/>
      <dgm:spPr/>
    </dgm:pt>
    <dgm:pt modelId="{D9AB638E-0E82-49AA-B93D-6BFF5C6D3153}" type="pres">
      <dgm:prSet presAssocID="{20C62443-F949-42FB-A790-461C32E450D4}" presName="text0" presStyleLbl="node1" presStyleIdx="2" presStyleCnt="4">
        <dgm:presLayoutVars>
          <dgm:bulletEnabled val="1"/>
        </dgm:presLayoutVars>
      </dgm:prSet>
      <dgm:spPr/>
    </dgm:pt>
    <dgm:pt modelId="{7149FC09-F91F-4658-A3DF-380BEE8262A9}" type="pres">
      <dgm:prSet presAssocID="{34164B7C-B0B9-47F7-A44A-B0273B49ACB1}" presName="Name56" presStyleLbl="parChTrans1D2" presStyleIdx="2" presStyleCnt="3"/>
      <dgm:spPr/>
    </dgm:pt>
    <dgm:pt modelId="{A7F1A8F7-FF24-45EC-BBD8-960BB0BFBC52}" type="pres">
      <dgm:prSet presAssocID="{DB513E20-680F-40E6-AB0D-CB6A1BFC284B}" presName="text0" presStyleLbl="node1" presStyleIdx="3" presStyleCnt="4">
        <dgm:presLayoutVars>
          <dgm:bulletEnabled val="1"/>
        </dgm:presLayoutVars>
      </dgm:prSet>
      <dgm:spPr/>
    </dgm:pt>
  </dgm:ptLst>
  <dgm:cxnLst>
    <dgm:cxn modelId="{F7B5B95D-F4A3-4897-A3D2-E481797DEC1B}" srcId="{61D4C496-A0F3-41DB-85E6-12F5AC54829D}" destId="{4C465B0C-12A8-4C7A-AE2B-DE44D83FA3E1}" srcOrd="0" destOrd="0" parTransId="{20107833-9DC9-47B6-9907-FC3F7B453656}" sibTransId="{DFCF9050-B0BC-46D0-8F8C-A449A92681AA}"/>
    <dgm:cxn modelId="{CE3EC44B-500E-4D8F-AA5C-C2F5C6086005}" type="presOf" srcId="{4C465B0C-12A8-4C7A-AE2B-DE44D83FA3E1}" destId="{814BDC8A-ADBB-411C-857B-8339FE9A7C15}" srcOrd="0" destOrd="0" presId="urn:microsoft.com/office/officeart/2008/layout/RadialCluster"/>
    <dgm:cxn modelId="{C8FA956F-9DC4-47A4-A44E-A3B22107D86B}" type="presOf" srcId="{34164B7C-B0B9-47F7-A44A-B0273B49ACB1}" destId="{7149FC09-F91F-4658-A3DF-380BEE8262A9}" srcOrd="0" destOrd="0" presId="urn:microsoft.com/office/officeart/2008/layout/RadialCluster"/>
    <dgm:cxn modelId="{EB279751-48CD-4CDD-91CA-86FD3E44DB8D}" type="presOf" srcId="{AD15184A-E522-479A-952B-A6FAF99B2A9D}" destId="{5F52F82C-B900-4A7E-B5A6-B96AFFF44858}" srcOrd="0" destOrd="0" presId="urn:microsoft.com/office/officeart/2008/layout/RadialCluster"/>
    <dgm:cxn modelId="{29DB9586-21BB-4AFC-9ABD-8567AAAD9CB9}" srcId="{4C465B0C-12A8-4C7A-AE2B-DE44D83FA3E1}" destId="{D5758843-6676-41E9-8046-74C63BBED3A1}" srcOrd="0" destOrd="0" parTransId="{B8723430-5A3F-4938-99E5-F1E8A59EAF2E}" sibTransId="{3A4F3A80-D6ED-42F2-B04C-90FD85569341}"/>
    <dgm:cxn modelId="{9DAE0F8E-EE73-4FB4-8E9A-32593C9741E7}" srcId="{4C465B0C-12A8-4C7A-AE2B-DE44D83FA3E1}" destId="{DB513E20-680F-40E6-AB0D-CB6A1BFC284B}" srcOrd="2" destOrd="0" parTransId="{34164B7C-B0B9-47F7-A44A-B0273B49ACB1}" sibTransId="{3A7C7217-1D3B-41EA-ABCF-92AFA7226132}"/>
    <dgm:cxn modelId="{DB5EDA9D-BAED-48DD-A33A-36002EC07F14}" type="presOf" srcId="{DB513E20-680F-40E6-AB0D-CB6A1BFC284B}" destId="{A7F1A8F7-FF24-45EC-BBD8-960BB0BFBC52}" srcOrd="0" destOrd="0" presId="urn:microsoft.com/office/officeart/2008/layout/RadialCluster"/>
    <dgm:cxn modelId="{B85948A6-7EF3-46E4-BF96-CD8CB4C008FB}" srcId="{4C465B0C-12A8-4C7A-AE2B-DE44D83FA3E1}" destId="{20C62443-F949-42FB-A790-461C32E450D4}" srcOrd="1" destOrd="0" parTransId="{AD15184A-E522-479A-952B-A6FAF99B2A9D}" sibTransId="{F8F2C8A3-8E3B-4E31-8A0C-28149FF67ED3}"/>
    <dgm:cxn modelId="{D40FF8B0-6B61-4887-821C-A18400A8FB5B}" type="presOf" srcId="{D5758843-6676-41E9-8046-74C63BBED3A1}" destId="{E662D352-EF80-4918-AB10-8E494BD6E436}" srcOrd="0" destOrd="0" presId="urn:microsoft.com/office/officeart/2008/layout/RadialCluster"/>
    <dgm:cxn modelId="{FE6435C5-2D79-4CD8-911C-CAF131F87351}" type="presOf" srcId="{61D4C496-A0F3-41DB-85E6-12F5AC54829D}" destId="{BFAA8C28-6E88-43AD-B704-429417F45981}" srcOrd="0" destOrd="0" presId="urn:microsoft.com/office/officeart/2008/layout/RadialCluster"/>
    <dgm:cxn modelId="{D92D4DF3-0E69-41DA-8A88-24AE35D924EF}" type="presOf" srcId="{B8723430-5A3F-4938-99E5-F1E8A59EAF2E}" destId="{F4DD5A63-91D1-448A-9EF0-34420C15E195}" srcOrd="0" destOrd="0" presId="urn:microsoft.com/office/officeart/2008/layout/RadialCluster"/>
    <dgm:cxn modelId="{E8A0E0FC-3800-47BA-83B4-AEA918B56802}" type="presOf" srcId="{20C62443-F949-42FB-A790-461C32E450D4}" destId="{D9AB638E-0E82-49AA-B93D-6BFF5C6D3153}" srcOrd="0" destOrd="0" presId="urn:microsoft.com/office/officeart/2008/layout/RadialCluster"/>
    <dgm:cxn modelId="{AC802CB3-CD00-421E-B90B-B4F687BE2BB3}" type="presParOf" srcId="{BFAA8C28-6E88-43AD-B704-429417F45981}" destId="{2C1ABD7B-C3DD-4D46-8A97-6A1B67230F7F}" srcOrd="0" destOrd="0" presId="urn:microsoft.com/office/officeart/2008/layout/RadialCluster"/>
    <dgm:cxn modelId="{D67D4FBD-8F8C-4EE2-B471-160AA1781618}" type="presParOf" srcId="{2C1ABD7B-C3DD-4D46-8A97-6A1B67230F7F}" destId="{814BDC8A-ADBB-411C-857B-8339FE9A7C15}" srcOrd="0" destOrd="0" presId="urn:microsoft.com/office/officeart/2008/layout/RadialCluster"/>
    <dgm:cxn modelId="{11868F3A-8BB2-4079-BEB9-95A33F3F3334}" type="presParOf" srcId="{2C1ABD7B-C3DD-4D46-8A97-6A1B67230F7F}" destId="{F4DD5A63-91D1-448A-9EF0-34420C15E195}" srcOrd="1" destOrd="0" presId="urn:microsoft.com/office/officeart/2008/layout/RadialCluster"/>
    <dgm:cxn modelId="{1C04E832-B6EE-4170-BD44-D1AA85616368}" type="presParOf" srcId="{2C1ABD7B-C3DD-4D46-8A97-6A1B67230F7F}" destId="{E662D352-EF80-4918-AB10-8E494BD6E436}" srcOrd="2" destOrd="0" presId="urn:microsoft.com/office/officeart/2008/layout/RadialCluster"/>
    <dgm:cxn modelId="{C17BD66F-631C-4D9B-8C4E-44BB7A92DC7A}" type="presParOf" srcId="{2C1ABD7B-C3DD-4D46-8A97-6A1B67230F7F}" destId="{5F52F82C-B900-4A7E-B5A6-B96AFFF44858}" srcOrd="3" destOrd="0" presId="urn:microsoft.com/office/officeart/2008/layout/RadialCluster"/>
    <dgm:cxn modelId="{659F95DA-29A7-483C-8396-5643C45B5D78}" type="presParOf" srcId="{2C1ABD7B-C3DD-4D46-8A97-6A1B67230F7F}" destId="{D9AB638E-0E82-49AA-B93D-6BFF5C6D3153}" srcOrd="4" destOrd="0" presId="urn:microsoft.com/office/officeart/2008/layout/RadialCluster"/>
    <dgm:cxn modelId="{8F8D9463-48CF-4C3D-AFE4-0BFA9654759A}" type="presParOf" srcId="{2C1ABD7B-C3DD-4D46-8A97-6A1B67230F7F}" destId="{7149FC09-F91F-4658-A3DF-380BEE8262A9}" srcOrd="5" destOrd="0" presId="urn:microsoft.com/office/officeart/2008/layout/RadialCluster"/>
    <dgm:cxn modelId="{7616527D-B565-49E7-ADAF-B2E0005F0E47}" type="presParOf" srcId="{2C1ABD7B-C3DD-4D46-8A97-6A1B67230F7F}" destId="{A7F1A8F7-FF24-45EC-BBD8-960BB0BFBC5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BDC8A-ADBB-411C-857B-8339FE9A7C15}">
      <dsp:nvSpPr>
        <dsp:cNvPr id="0" name=""/>
        <dsp:cNvSpPr/>
      </dsp:nvSpPr>
      <dsp:spPr>
        <a:xfrm>
          <a:off x="2206736" y="1667690"/>
          <a:ext cx="1075387" cy="107538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002060"/>
              </a:solidFill>
            </a:rPr>
            <a:t>Points de vigilance</a:t>
          </a:r>
        </a:p>
      </dsp:txBody>
      <dsp:txXfrm>
        <a:off x="2259232" y="1720186"/>
        <a:ext cx="970395" cy="970395"/>
      </dsp:txXfrm>
    </dsp:sp>
    <dsp:sp modelId="{F4DD5A63-91D1-448A-9EF0-34420C15E195}">
      <dsp:nvSpPr>
        <dsp:cNvPr id="0" name=""/>
        <dsp:cNvSpPr/>
      </dsp:nvSpPr>
      <dsp:spPr>
        <a:xfrm rot="16200000">
          <a:off x="2367260" y="1290520"/>
          <a:ext cx="7543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433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2D352-EF80-4918-AB10-8E494BD6E436}">
      <dsp:nvSpPr>
        <dsp:cNvPr id="0" name=""/>
        <dsp:cNvSpPr/>
      </dsp:nvSpPr>
      <dsp:spPr>
        <a:xfrm>
          <a:off x="2384175" y="192841"/>
          <a:ext cx="720509" cy="720509"/>
        </a:xfrm>
        <a:prstGeom prst="round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rgbClr val="002060"/>
              </a:solidFill>
            </a:rPr>
            <a:t>Périmètre des tableaux</a:t>
          </a:r>
        </a:p>
      </dsp:txBody>
      <dsp:txXfrm>
        <a:off x="2419347" y="228013"/>
        <a:ext cx="650165" cy="650165"/>
      </dsp:txXfrm>
    </dsp:sp>
    <dsp:sp modelId="{5F52F82C-B900-4A7E-B5A6-B96AFFF44858}">
      <dsp:nvSpPr>
        <dsp:cNvPr id="0" name=""/>
        <dsp:cNvSpPr/>
      </dsp:nvSpPr>
      <dsp:spPr>
        <a:xfrm rot="1800000">
          <a:off x="3240897" y="2669678"/>
          <a:ext cx="6154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5426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B638E-0E82-49AA-B93D-6BFF5C6D3153}">
      <dsp:nvSpPr>
        <dsp:cNvPr id="0" name=""/>
        <dsp:cNvSpPr/>
      </dsp:nvSpPr>
      <dsp:spPr>
        <a:xfrm>
          <a:off x="3815098" y="2671273"/>
          <a:ext cx="720509" cy="720509"/>
        </a:xfrm>
        <a:prstGeom prst="round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rgbClr val="002060"/>
              </a:solidFill>
            </a:rPr>
            <a:t>Cohérence au sein des tableaux</a:t>
          </a:r>
        </a:p>
      </dsp:txBody>
      <dsp:txXfrm>
        <a:off x="3850270" y="2706445"/>
        <a:ext cx="650165" cy="650165"/>
      </dsp:txXfrm>
    </dsp:sp>
    <dsp:sp modelId="{7149FC09-F91F-4658-A3DF-380BEE8262A9}">
      <dsp:nvSpPr>
        <dsp:cNvPr id="0" name=""/>
        <dsp:cNvSpPr/>
      </dsp:nvSpPr>
      <dsp:spPr>
        <a:xfrm rot="9000000">
          <a:off x="1632535" y="2669678"/>
          <a:ext cx="6154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5426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1A8F7-FF24-45EC-BBD8-960BB0BFBC52}">
      <dsp:nvSpPr>
        <dsp:cNvPr id="0" name=""/>
        <dsp:cNvSpPr/>
      </dsp:nvSpPr>
      <dsp:spPr>
        <a:xfrm>
          <a:off x="953252" y="2671273"/>
          <a:ext cx="720509" cy="720509"/>
        </a:xfrm>
        <a:prstGeom prst="round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rgbClr val="002060"/>
              </a:solidFill>
            </a:rPr>
            <a:t>Cohérence entre les tableaux</a:t>
          </a:r>
        </a:p>
      </dsp:txBody>
      <dsp:txXfrm>
        <a:off x="988424" y="2706445"/>
        <a:ext cx="650165" cy="650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B359-759C-43F7-93C3-471A7FF41382}" type="datetimeFigureOut">
              <a:rPr lang="fr-FR" smtClean="0"/>
              <a:pPr/>
              <a:t>05/07/2022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D0365-C2A1-4CC2-813B-8AAFC8E370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18D4C-E8D2-4A3F-AAF4-F57A82AA08C4}" type="datetimeFigureOut">
              <a:rPr lang="fr-FR" smtClean="0"/>
              <a:pPr/>
              <a:t>05/07/2022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DB22F-D292-43A6-A254-F555BF0D6E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39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604448" y="4731990"/>
            <a:ext cx="539552" cy="411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3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155926"/>
          </a:xfrm>
          <a:prstGeom prst="rect">
            <a:avLst/>
          </a:prstGeom>
          <a:gradFill rotWithShape="1">
            <a:gsLst>
              <a:gs pos="0">
                <a:srgbClr val="0BABC1">
                  <a:alpha val="95000"/>
                </a:srgbClr>
              </a:gs>
              <a:gs pos="100000">
                <a:srgbClr val="65C9DD">
                  <a:alpha val="8000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llipse 7"/>
          <p:cNvSpPr/>
          <p:nvPr userDrawn="1"/>
        </p:nvSpPr>
        <p:spPr>
          <a:xfrm>
            <a:off x="5868144" y="-236562"/>
            <a:ext cx="4032448" cy="237626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R:\Projet communication\Majdoline\Charte graphique 2015\Logo-CDG74-Haute-Def-valide-avec-slogan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87713"/>
            <a:ext cx="2592288" cy="1591949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 userDrawn="1"/>
        </p:nvSpPr>
        <p:spPr>
          <a:xfrm>
            <a:off x="0" y="51470"/>
            <a:ext cx="6156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rgbClr val="000000"/>
                </a:solidFill>
              </a:rPr>
              <a:t>Centre de Gestion de la Fonction Publique Territoriale de la Haute-Savoie</a:t>
            </a: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-108520" y="4011910"/>
            <a:ext cx="9324528" cy="882098"/>
            <a:chOff x="-108520" y="4011910"/>
            <a:chExt cx="9324528" cy="882098"/>
          </a:xfrm>
        </p:grpSpPr>
        <p:grpSp>
          <p:nvGrpSpPr>
            <p:cNvPr id="13" name="Groupe 22"/>
            <p:cNvGrpSpPr/>
            <p:nvPr/>
          </p:nvGrpSpPr>
          <p:grpSpPr>
            <a:xfrm>
              <a:off x="-108520" y="4011910"/>
              <a:ext cx="9324528" cy="792088"/>
              <a:chOff x="0" y="3723878"/>
              <a:chExt cx="9145242" cy="792088"/>
            </a:xfrm>
          </p:grpSpPr>
          <p:pic>
            <p:nvPicPr>
              <p:cNvPr id="15" name="Image 14" descr="Medecin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580112" y="3723878"/>
                <a:ext cx="2664296" cy="792088"/>
              </a:xfrm>
              <a:prstGeom prst="rect">
                <a:avLst/>
              </a:prstGeom>
              <a:effectLst>
                <a:softEdge rad="12700"/>
              </a:effectLst>
            </p:spPr>
          </p:pic>
          <p:pic>
            <p:nvPicPr>
              <p:cNvPr id="16" name="Image 15" descr="O6CWBM0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84368" y="3723878"/>
                <a:ext cx="1260874" cy="792087"/>
              </a:xfrm>
              <a:prstGeom prst="rect">
                <a:avLst/>
              </a:prstGeom>
              <a:effectLst>
                <a:softEdge rad="12700"/>
              </a:effectLst>
            </p:spPr>
          </p:pic>
          <p:pic>
            <p:nvPicPr>
              <p:cNvPr id="17" name="Image 16" descr="cdg de loin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131840" y="3723878"/>
                <a:ext cx="2483999" cy="792088"/>
              </a:xfrm>
              <a:prstGeom prst="rect">
                <a:avLst/>
              </a:prstGeom>
              <a:effectLst>
                <a:softEdge rad="12700"/>
              </a:effectLst>
            </p:spPr>
          </p:pic>
          <p:pic>
            <p:nvPicPr>
              <p:cNvPr id="18" name="Image 17" descr="concours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3723878"/>
                <a:ext cx="1512168" cy="781128"/>
              </a:xfrm>
              <a:prstGeom prst="rect">
                <a:avLst/>
              </a:prstGeom>
              <a:effectLst>
                <a:softEdge rad="12700"/>
              </a:effectLst>
            </p:spPr>
          </p:pic>
          <p:pic>
            <p:nvPicPr>
              <p:cNvPr id="19" name="Image 18" descr="groupe de travail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75656" y="3723878"/>
                <a:ext cx="1728192" cy="788367"/>
              </a:xfrm>
              <a:prstGeom prst="rect">
                <a:avLst/>
              </a:prstGeom>
              <a:effectLst>
                <a:softEdge rad="12700"/>
              </a:effec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0" y="4011910"/>
              <a:ext cx="9144000" cy="88209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3608" y="72008"/>
            <a:ext cx="7643192" cy="781595"/>
          </a:xfrm>
        </p:spPr>
        <p:txBody>
          <a:bodyPr>
            <a:noAutofit/>
          </a:bodyPr>
          <a:lstStyle>
            <a:lvl1pPr marL="361950" indent="0"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36A5-533C-456C-B7E6-D7DD74E66C55}" type="datetime1">
              <a:rPr lang="fr-FR" smtClean="0"/>
              <a:pPr/>
              <a:t>05/07/2022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51520" y="4731990"/>
            <a:ext cx="2133600" cy="273844"/>
          </a:xfrm>
        </p:spPr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1043608" y="936104"/>
            <a:ext cx="8100392" cy="144016"/>
          </a:xfrm>
          <a:prstGeom prst="rect">
            <a:avLst/>
          </a:prstGeom>
          <a:solidFill>
            <a:srgbClr val="2A46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fr-FR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36104"/>
            <a:ext cx="971600" cy="14401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fr-FR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0" y="1080120"/>
            <a:ext cx="971600" cy="3651870"/>
          </a:xfr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rgbClr val="1A39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083918"/>
          </a:xfrm>
          <a:prstGeom prst="rect">
            <a:avLst/>
          </a:prstGeom>
          <a:gradFill flip="none" rotWithShape="1">
            <a:gsLst>
              <a:gs pos="0">
                <a:srgbClr val="198FA7">
                  <a:alpha val="57000"/>
                </a:srgbClr>
              </a:gs>
              <a:gs pos="50000">
                <a:srgbClr val="34B3CC">
                  <a:shade val="67500"/>
                  <a:satMod val="115000"/>
                </a:srgbClr>
              </a:gs>
              <a:gs pos="100000">
                <a:srgbClr val="34B3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C1-CB3C-450D-8741-A56A7DF5FCB4}" type="datetime1">
              <a:rPr lang="fr-FR" smtClean="0"/>
              <a:pPr/>
              <a:t>05/07/2022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-36512" y="3867894"/>
            <a:ext cx="9252520" cy="360040"/>
          </a:xfrm>
          <a:prstGeom prst="rect">
            <a:avLst/>
          </a:prstGeom>
          <a:solidFill>
            <a:srgbClr val="2A467E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1851670"/>
            <a:ext cx="7643192" cy="781595"/>
          </a:xfrm>
        </p:spPr>
        <p:txBody>
          <a:bodyPr>
            <a:noAutofit/>
          </a:bodyPr>
          <a:lstStyle>
            <a:lvl1pPr marL="361950" indent="0"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partie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3568" y="2643758"/>
            <a:ext cx="4040188" cy="479822"/>
          </a:xfrm>
        </p:spPr>
        <p:txBody>
          <a:bodyPr anchor="b">
            <a:normAutofit/>
          </a:bodyPr>
          <a:lstStyle>
            <a:lvl1pPr marL="447675" indent="0">
              <a:buNone/>
              <a:defRPr sz="2000" b="0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083918"/>
          </a:xfrm>
          <a:prstGeom prst="rect">
            <a:avLst/>
          </a:prstGeom>
          <a:gradFill flip="none" rotWithShape="1">
            <a:gsLst>
              <a:gs pos="0">
                <a:srgbClr val="861E52">
                  <a:alpha val="74902"/>
                </a:srgbClr>
              </a:gs>
              <a:gs pos="50000">
                <a:srgbClr val="9C3468">
                  <a:shade val="67500"/>
                  <a:satMod val="115000"/>
                </a:srgbClr>
              </a:gs>
              <a:gs pos="100000">
                <a:srgbClr val="9C3468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C1-CB3C-450D-8741-A56A7DF5FCB4}" type="datetime1">
              <a:rPr lang="fr-FR" smtClean="0"/>
              <a:pPr/>
              <a:t>05/07/2022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-36512" y="3867894"/>
            <a:ext cx="925252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1851670"/>
            <a:ext cx="7643192" cy="781595"/>
          </a:xfrm>
        </p:spPr>
        <p:txBody>
          <a:bodyPr>
            <a:noAutofit/>
          </a:bodyPr>
          <a:lstStyle>
            <a:lvl1pPr marL="361950" indent="0"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partie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3568" y="2643758"/>
            <a:ext cx="4040188" cy="479822"/>
          </a:xfrm>
        </p:spPr>
        <p:txBody>
          <a:bodyPr anchor="b">
            <a:normAutofit/>
          </a:bodyPr>
          <a:lstStyle>
            <a:lvl1pPr marL="447675" indent="0">
              <a:buNone/>
              <a:defRPr sz="2000" b="0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083918"/>
          </a:xfrm>
          <a:prstGeom prst="rect">
            <a:avLst/>
          </a:prstGeom>
          <a:gradFill flip="none" rotWithShape="1">
            <a:gsLst>
              <a:gs pos="0">
                <a:srgbClr val="1A3978">
                  <a:alpha val="76863"/>
                </a:srgbClr>
              </a:gs>
              <a:gs pos="50000">
                <a:srgbClr val="2A467E">
                  <a:shade val="67500"/>
                  <a:satMod val="115000"/>
                </a:srgbClr>
              </a:gs>
              <a:gs pos="100000">
                <a:srgbClr val="2A467E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-36512" y="3867894"/>
            <a:ext cx="9252520" cy="360040"/>
          </a:xfrm>
          <a:prstGeom prst="rect">
            <a:avLst/>
          </a:prstGeom>
          <a:solidFill>
            <a:schemeClr val="accent1">
              <a:lumMod val="8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C1-CB3C-450D-8741-A56A7DF5FCB4}" type="datetime1">
              <a:rPr lang="fr-FR" smtClean="0"/>
              <a:pPr/>
              <a:t>05/07/2022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1851670"/>
            <a:ext cx="7643192" cy="781595"/>
          </a:xfrm>
        </p:spPr>
        <p:txBody>
          <a:bodyPr>
            <a:noAutofit/>
          </a:bodyPr>
          <a:lstStyle>
            <a:lvl1pPr marL="361950" indent="0"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partie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3568" y="2643758"/>
            <a:ext cx="4040188" cy="479822"/>
          </a:xfrm>
        </p:spPr>
        <p:txBody>
          <a:bodyPr anchor="b">
            <a:normAutofit/>
          </a:bodyPr>
          <a:lstStyle>
            <a:lvl1pPr marL="447675" indent="0">
              <a:buNone/>
              <a:defRPr sz="2000" b="0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F359-1213-41BB-8E7A-9298FB42C4A9}" type="datetime1">
              <a:rPr lang="fr-FR" smtClean="0"/>
              <a:pPr/>
              <a:t>05/07/2022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6A0-772F-4CD4-AA02-80B216D3E057}" type="datetime1">
              <a:rPr lang="fr-FR" smtClean="0"/>
              <a:pPr/>
              <a:t>05/07/2022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7426-7407-4D4C-A743-F56781B3D2C6}" type="datetime1">
              <a:rPr lang="fr-FR" smtClean="0"/>
              <a:pPr/>
              <a:t>05/07/2022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84FC-1A2C-49A5-9958-C3E89FACCA36}" type="datetime1">
              <a:rPr lang="fr-FR" smtClean="0"/>
              <a:pPr/>
              <a:t>05/07/2022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600" cap="small" baseline="0">
                <a:solidFill>
                  <a:srgbClr val="9E3469"/>
                </a:solidFill>
                <a:latin typeface="+mj-lt"/>
              </a:defRPr>
            </a:lvl1pPr>
          </a:lstStyle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9512" y="4785996"/>
            <a:ext cx="1981200" cy="274320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5999CC54-8E6F-43D2-8E6E-7ACA213BAB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347614"/>
            <a:ext cx="8229600" cy="3270106"/>
          </a:xfr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  <a:lvl2pPr>
              <a:buNone/>
              <a:defRPr>
                <a:solidFill>
                  <a:srgbClr val="009999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</a:p>
          <a:p>
            <a:pPr lvl="0" eaLnBrk="1" latinLnBrk="0" hangingPunct="1"/>
            <a:r>
              <a:rPr lang="fr-FR" dirty="0"/>
              <a:t>Deuxième niveau</a:t>
            </a:r>
          </a:p>
          <a:p>
            <a:pPr lvl="0" eaLnBrk="1" latinLnBrk="0" hangingPunct="1"/>
            <a:r>
              <a:rPr lang="fr-FR" dirty="0"/>
              <a:t>Troisième niveau</a:t>
            </a:r>
          </a:p>
          <a:p>
            <a:pPr lvl="0" eaLnBrk="1" latinLnBrk="0" hangingPunct="1"/>
            <a:r>
              <a:rPr lang="fr-FR" dirty="0"/>
              <a:t>Quatrième niveau</a:t>
            </a:r>
          </a:p>
          <a:p>
            <a:pPr lvl="0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pic>
        <p:nvPicPr>
          <p:cNvPr id="9" name="Image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9826" y="4677984"/>
            <a:ext cx="654174" cy="46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16216" y="4731990"/>
            <a:ext cx="2133600" cy="273844"/>
          </a:xfrm>
        </p:spPr>
        <p:txBody>
          <a:bodyPr/>
          <a:lstStyle/>
          <a:p>
            <a:fld id="{C69E1BAD-AC3A-4EFE-8C08-E74BA9E6B034}" type="datetimeFigureOut">
              <a:rPr lang="fr-FR" smtClean="0"/>
              <a:pPr/>
              <a:t>05/07/2022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9512" y="4731990"/>
            <a:ext cx="2133600" cy="273844"/>
          </a:xfrm>
        </p:spPr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/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76456" y="4659982"/>
            <a:ext cx="432048" cy="4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971600" y="123478"/>
            <a:ext cx="8064896" cy="781595"/>
          </a:xfrm>
        </p:spPr>
        <p:txBody>
          <a:bodyPr>
            <a:noAutofit/>
          </a:bodyPr>
          <a:lstStyle>
            <a:lvl1pPr marL="447675" indent="0" algn="l">
              <a:defRPr sz="4400">
                <a:solidFill>
                  <a:srgbClr val="003366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224136" y="987574"/>
            <a:ext cx="7919864" cy="1440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987574"/>
            <a:ext cx="1115616" cy="144016"/>
          </a:xfrm>
          <a:prstGeom prst="rect">
            <a:avLst/>
          </a:prstGeom>
          <a:solidFill>
            <a:srgbClr val="2A46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fr-FR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083918"/>
          </a:xfrm>
          <a:prstGeom prst="rect">
            <a:avLst/>
          </a:prstGeom>
          <a:gradFill rotWithShape="1">
            <a:gsLst>
              <a:gs pos="0">
                <a:srgbClr val="0BABC1"/>
              </a:gs>
              <a:gs pos="100000">
                <a:srgbClr val="65C9DD">
                  <a:alpha val="8000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419622"/>
            <a:ext cx="7772400" cy="1296144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2859782"/>
            <a:ext cx="7772400" cy="7920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14B-DDE2-460B-BBD1-DD870135D93A}" type="datetime1">
              <a:rPr lang="fr-FR" smtClean="0"/>
              <a:pPr/>
              <a:t>05/07/2022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083918"/>
          </a:xfrm>
          <a:prstGeom prst="rect">
            <a:avLst/>
          </a:prstGeom>
          <a:gradFill rotWithShape="1">
            <a:gsLst>
              <a:gs pos="0">
                <a:srgbClr val="191482">
                  <a:alpha val="80000"/>
                </a:srgbClr>
              </a:gs>
              <a:gs pos="100000">
                <a:srgbClr val="4973C7">
                  <a:alpha val="8000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-180528" y="5596086"/>
            <a:ext cx="9144000" cy="4083918"/>
          </a:xfrm>
          <a:prstGeom prst="rect">
            <a:avLst/>
          </a:prstGeom>
          <a:gradFill rotWithShape="1">
            <a:gsLst>
              <a:gs pos="0">
                <a:srgbClr val="7B2952">
                  <a:alpha val="80000"/>
                </a:srgbClr>
              </a:gs>
              <a:gs pos="100000">
                <a:srgbClr val="C04080">
                  <a:alpha val="60001"/>
                </a:srgbClr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419622"/>
            <a:ext cx="7772400" cy="1296144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2859782"/>
            <a:ext cx="7772400" cy="7920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14B-DDE2-460B-BBD1-DD870135D93A}" type="datetime1">
              <a:rPr lang="fr-FR" smtClean="0"/>
              <a:pPr/>
              <a:t>05/07/2022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-36512" y="3867894"/>
            <a:ext cx="9252520" cy="360040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083918"/>
          </a:xfrm>
          <a:prstGeom prst="rect">
            <a:avLst/>
          </a:prstGeom>
          <a:gradFill rotWithShape="1">
            <a:gsLst>
              <a:gs pos="0">
                <a:srgbClr val="7B2952">
                  <a:alpha val="80000"/>
                </a:srgbClr>
              </a:gs>
              <a:gs pos="100000">
                <a:srgbClr val="C04080">
                  <a:alpha val="60001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419622"/>
            <a:ext cx="7772400" cy="1296144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2859782"/>
            <a:ext cx="7772400" cy="7920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14B-DDE2-460B-BBD1-DD870135D93A}" type="datetime1">
              <a:rPr lang="fr-FR" smtClean="0"/>
              <a:pPr/>
              <a:t>05/07/2022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-36512" y="3867894"/>
            <a:ext cx="9252520" cy="360040"/>
          </a:xfrm>
          <a:prstGeom prst="rect">
            <a:avLst/>
          </a:prstGeom>
          <a:solidFill>
            <a:srgbClr val="2A467E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D235-6129-4E1F-B5FE-BE53030452C8}" type="datetime1">
              <a:rPr lang="fr-FR" smtClean="0"/>
              <a:pPr/>
              <a:t>05/07/2022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199D-2E45-454B-820B-1F83DC9727C1}" type="datetime1">
              <a:rPr lang="fr-FR" smtClean="0"/>
              <a:pPr/>
              <a:t>05/07/2022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3608" y="72008"/>
            <a:ext cx="7643192" cy="781595"/>
          </a:xfrm>
        </p:spPr>
        <p:txBody>
          <a:bodyPr>
            <a:noAutofit/>
          </a:bodyPr>
          <a:lstStyle>
            <a:lvl1pPr marL="361950" indent="0" algn="l">
              <a:defRPr sz="4400">
                <a:solidFill>
                  <a:srgbClr val="003366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36A5-533C-456C-B7E6-D7DD74E66C55}" type="datetime1">
              <a:rPr lang="fr-FR" smtClean="0"/>
              <a:pPr/>
              <a:t>05/07/2022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23528" y="4818186"/>
            <a:ext cx="2133600" cy="273844"/>
          </a:xfrm>
        </p:spPr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1043608" y="936104"/>
            <a:ext cx="8100392" cy="1440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936104"/>
            <a:ext cx="971600" cy="144016"/>
          </a:xfrm>
          <a:prstGeom prst="rect">
            <a:avLst/>
          </a:prstGeom>
          <a:solidFill>
            <a:srgbClr val="2A46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fr-FR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0" y="1080120"/>
            <a:ext cx="971600" cy="3723878"/>
          </a:xfr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3608" y="72008"/>
            <a:ext cx="7643192" cy="781595"/>
          </a:xfrm>
        </p:spPr>
        <p:txBody>
          <a:bodyPr>
            <a:noAutofit/>
          </a:bodyPr>
          <a:lstStyle>
            <a:lvl1pPr marL="361950" indent="0" algn="l">
              <a:defRPr sz="4400">
                <a:solidFill>
                  <a:srgbClr val="2FA4BB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36A5-533C-456C-B7E6-D7DD74E66C55}" type="datetime1">
              <a:rPr lang="fr-FR" smtClean="0"/>
              <a:pPr/>
              <a:t>05/07/2022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CC54-8E6F-43D2-8E6E-7ACA213BAB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1043608" y="936104"/>
            <a:ext cx="8100392" cy="144016"/>
          </a:xfrm>
          <a:prstGeom prst="rect">
            <a:avLst/>
          </a:prstGeom>
          <a:solidFill>
            <a:srgbClr val="2A46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fr-FR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36104"/>
            <a:ext cx="971600" cy="144016"/>
          </a:xfrm>
          <a:prstGeom prst="rect">
            <a:avLst/>
          </a:prstGeom>
          <a:solidFill>
            <a:srgbClr val="34B3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fr-FR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0" y="1080120"/>
            <a:ext cx="971600" cy="3651870"/>
          </a:xfr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907704" y="581211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58641-B518-4266-86A0-F039AFBD8D9D}" type="datetime1">
              <a:rPr lang="fr-FR" smtClean="0"/>
              <a:pPr/>
              <a:t>05/07/2022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95536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9CC54-8E6F-43D2-8E6E-7ACA213BAB4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76456" y="4659982"/>
            <a:ext cx="432048" cy="4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6" r:id="rId4"/>
    <p:sldLayoutId id="2147483697" r:id="rId5"/>
    <p:sldLayoutId id="2147483688" r:id="rId6"/>
    <p:sldLayoutId id="2147483689" r:id="rId7"/>
    <p:sldLayoutId id="2147483690" r:id="rId8"/>
    <p:sldLayoutId id="2147483700" r:id="rId9"/>
    <p:sldLayoutId id="2147483701" r:id="rId10"/>
    <p:sldLayoutId id="2147483691" r:id="rId11"/>
    <p:sldLayoutId id="2147483698" r:id="rId12"/>
    <p:sldLayoutId id="2147483699" r:id="rId13"/>
    <p:sldLayoutId id="2147483692" r:id="rId14"/>
    <p:sldLayoutId id="2147483693" r:id="rId15"/>
    <p:sldLayoutId id="2147483694" r:id="rId16"/>
    <p:sldLayoutId id="2147483695" r:id="rId17"/>
    <p:sldLayoutId id="2147483674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bruno.dauba@cdg74.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23528" y="843558"/>
            <a:ext cx="792088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Campagne 2021 </a:t>
            </a:r>
          </a:p>
          <a:p>
            <a:r>
              <a:rPr lang="fr-FR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du </a:t>
            </a:r>
          </a:p>
          <a:p>
            <a:r>
              <a:rPr lang="fr-FR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Rapport Social Unique</a:t>
            </a:r>
          </a:p>
          <a:p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Réunion externe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796136" y="4803998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>
                <a:solidFill>
                  <a:schemeClr val="tx2"/>
                </a:solidFill>
              </a:rPr>
              <a:t>Intervenant : Bruno Dauba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074146" y="1420816"/>
            <a:ext cx="3402221" cy="22669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La saisie agent par agent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/>
          <a:stretch/>
        </p:blipFill>
        <p:spPr>
          <a:xfrm>
            <a:off x="179512" y="1995686"/>
            <a:ext cx="3279584" cy="216640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08410"/>
            <a:ext cx="5184576" cy="198985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C7B6157-1B6F-592D-AFBC-F2C888476BDA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B. Les modes de saisie</a:t>
            </a: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68A53640-14D2-C004-8E04-42626F20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6187" y="-92546"/>
            <a:ext cx="8064896" cy="781595"/>
          </a:xfrm>
        </p:spPr>
        <p:txBody>
          <a:bodyPr/>
          <a:lstStyle/>
          <a:p>
            <a:r>
              <a:rPr lang="fr-FR" sz="4000" dirty="0"/>
              <a:t>I. La campagne 2021</a:t>
            </a:r>
          </a:p>
        </p:txBody>
      </p:sp>
    </p:spTree>
    <p:extLst>
      <p:ext uri="{BB962C8B-B14F-4D97-AF65-F5344CB8AC3E}">
        <p14:creationId xmlns:p14="http://schemas.microsoft.com/office/powerpoint/2010/main" val="67411636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71800" y="1385619"/>
            <a:ext cx="4090142" cy="2817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Consolidation de la saisie agent par agent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C7B6157-1B6F-592D-AFBC-F2C888476BDA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B. Les modes de saisie</a:t>
            </a: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68A53640-14D2-C004-8E04-42626F20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6187" y="-92546"/>
            <a:ext cx="8064896" cy="781595"/>
          </a:xfrm>
        </p:spPr>
        <p:txBody>
          <a:bodyPr/>
          <a:lstStyle/>
          <a:p>
            <a:r>
              <a:rPr lang="fr-FR" sz="4000" dirty="0"/>
              <a:t>I. La campagne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C882C6-73F9-815E-89C5-7E018F5A0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957"/>
            <a:ext cx="9144000" cy="7167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55EB40A-3043-7740-5D65-EBD9EA62D7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26838"/>
          <a:stretch/>
        </p:blipFill>
        <p:spPr>
          <a:xfrm>
            <a:off x="0" y="3103103"/>
            <a:ext cx="9144000" cy="144016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B96368A-0473-8F9A-79CD-9390ABDFBE7C}"/>
              </a:ext>
            </a:extLst>
          </p:cNvPr>
          <p:cNvSpPr txBox="1"/>
          <p:nvPr/>
        </p:nvSpPr>
        <p:spPr>
          <a:xfrm>
            <a:off x="179512" y="15601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226591B-99B6-19A9-3C08-4D7F1747FF40}"/>
              </a:ext>
            </a:extLst>
          </p:cNvPr>
          <p:cNvSpPr txBox="1"/>
          <p:nvPr/>
        </p:nvSpPr>
        <p:spPr>
          <a:xfrm>
            <a:off x="185188" y="276285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11148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203847" y="1419622"/>
            <a:ext cx="3402221" cy="22669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La saisie manuelle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" y="1851670"/>
            <a:ext cx="4486470" cy="26684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37708"/>
            <a:ext cx="5073042" cy="158417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762D831-2821-6172-ED43-7403C1470970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B. Les modes de saisie</a:t>
            </a:r>
          </a:p>
        </p:txBody>
      </p:sp>
      <p:sp>
        <p:nvSpPr>
          <p:cNvPr id="11" name="Titre 7">
            <a:extLst>
              <a:ext uri="{FF2B5EF4-FFF2-40B4-BE49-F238E27FC236}">
                <a16:creationId xmlns:a16="http://schemas.microsoft.com/office/drawing/2014/main" id="{9263DE5F-E1E3-72E2-EE2F-F28CA5F0C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6187" y="-92546"/>
            <a:ext cx="8064896" cy="781595"/>
          </a:xfrm>
        </p:spPr>
        <p:txBody>
          <a:bodyPr/>
          <a:lstStyle/>
          <a:p>
            <a:r>
              <a:rPr lang="fr-FR" sz="4000" dirty="0"/>
              <a:t>I. La campagne 2021</a:t>
            </a:r>
          </a:p>
        </p:txBody>
      </p:sp>
    </p:spTree>
    <p:extLst>
      <p:ext uri="{BB962C8B-B14F-4D97-AF65-F5344CB8AC3E}">
        <p14:creationId xmlns:p14="http://schemas.microsoft.com/office/powerpoint/2010/main" val="933991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12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D17BA6-14A1-CB6F-A60C-91F3BC3CE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80" y="1147150"/>
            <a:ext cx="1888108" cy="38917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2863594-2EF0-8294-AB56-CDB1F78C2FD0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B. Les modes de saisie</a:t>
            </a: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CF2C5327-0396-8E06-3DE4-645C1E5E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6187" y="-92546"/>
            <a:ext cx="8064896" cy="781595"/>
          </a:xfrm>
        </p:spPr>
        <p:txBody>
          <a:bodyPr/>
          <a:lstStyle/>
          <a:p>
            <a:r>
              <a:rPr lang="fr-FR" sz="4000" dirty="0"/>
              <a:t>I. La campagne 2021</a:t>
            </a:r>
          </a:p>
        </p:txBody>
      </p:sp>
    </p:spTree>
    <p:extLst>
      <p:ext uri="{BB962C8B-B14F-4D97-AF65-F5344CB8AC3E}">
        <p14:creationId xmlns:p14="http://schemas.microsoft.com/office/powerpoint/2010/main" val="275666564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315014" y="1275606"/>
            <a:ext cx="4434552" cy="3091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Comprendre les barres de progression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9" r="2201"/>
          <a:stretch/>
        </p:blipFill>
        <p:spPr>
          <a:xfrm>
            <a:off x="1629850" y="1923678"/>
            <a:ext cx="3260035" cy="6573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2"/>
          <a:stretch/>
        </p:blipFill>
        <p:spPr>
          <a:xfrm>
            <a:off x="1470365" y="2686202"/>
            <a:ext cx="3181794" cy="6534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52" y="3536432"/>
            <a:ext cx="2915057" cy="5048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61" y="4190360"/>
            <a:ext cx="3105584" cy="53347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939987" y="2045287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Aucune information saisie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908952" y="2705169"/>
            <a:ext cx="280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Présence informations erronées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908952" y="3508914"/>
            <a:ext cx="357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Partie complétée sans erreur </a:t>
            </a:r>
            <a:r>
              <a:rPr lang="fr-FR" sz="1400" b="1" dirty="0">
                <a:solidFill>
                  <a:srgbClr val="FF0000"/>
                </a:solidFill>
              </a:rPr>
              <a:t>apparente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911689" y="4199225"/>
            <a:ext cx="357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Partie enregistrée à vide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5DE43B-BBCD-4624-5F86-2A7D1A5245D7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B. Les modes de saisie</a:t>
            </a:r>
          </a:p>
        </p:txBody>
      </p:sp>
      <p:sp>
        <p:nvSpPr>
          <p:cNvPr id="18" name="Titre 7">
            <a:extLst>
              <a:ext uri="{FF2B5EF4-FFF2-40B4-BE49-F238E27FC236}">
                <a16:creationId xmlns:a16="http://schemas.microsoft.com/office/drawing/2014/main" id="{6C3BB7BD-B8EE-7933-720B-E5B23E0B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6187" y="-92546"/>
            <a:ext cx="8064896" cy="781595"/>
          </a:xfrm>
        </p:spPr>
        <p:txBody>
          <a:bodyPr/>
          <a:lstStyle/>
          <a:p>
            <a:r>
              <a:rPr lang="fr-FR" sz="4000" dirty="0"/>
              <a:t>I. La campagne 2021</a:t>
            </a:r>
          </a:p>
        </p:txBody>
      </p:sp>
    </p:spTree>
    <p:extLst>
      <p:ext uri="{BB962C8B-B14F-4D97-AF65-F5344CB8AC3E}">
        <p14:creationId xmlns:p14="http://schemas.microsoft.com/office/powerpoint/2010/main" val="255629995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14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315014" y="1275606"/>
            <a:ext cx="4434552" cy="3091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La fiche synthèse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71DA2C-B5F0-76E7-1E13-18EE0CD7437C}"/>
              </a:ext>
            </a:extLst>
          </p:cNvPr>
          <p:cNvSpPr/>
          <p:nvPr/>
        </p:nvSpPr>
        <p:spPr>
          <a:xfrm>
            <a:off x="3175001" y="2041852"/>
            <a:ext cx="2793997" cy="2590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2060"/>
                </a:solidFill>
              </a:rPr>
              <a:t>Avant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690E4B-652D-9D9E-E017-EC7160E78D1E}"/>
              </a:ext>
            </a:extLst>
          </p:cNvPr>
          <p:cNvSpPr/>
          <p:nvPr/>
        </p:nvSpPr>
        <p:spPr>
          <a:xfrm>
            <a:off x="3135291" y="3559532"/>
            <a:ext cx="2793997" cy="2590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2060"/>
                </a:solidFill>
              </a:rPr>
              <a:t>Maintenant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7D846C-BBCA-0747-DD23-DCD4BCE28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60" y="2587348"/>
            <a:ext cx="6104149" cy="510584"/>
          </a:xfrm>
          <a:prstGeom prst="rect">
            <a:avLst/>
          </a:prstGeom>
        </p:spPr>
      </p:pic>
      <p:pic>
        <p:nvPicPr>
          <p:cNvPr id="19" name="Picture 2" descr="10 astuces pour travailler plus vite avec Excel">
            <a:extLst>
              <a:ext uri="{FF2B5EF4-FFF2-40B4-BE49-F238E27FC236}">
                <a16:creationId xmlns:a16="http://schemas.microsoft.com/office/drawing/2014/main" id="{809CDCD1-B3B1-55B3-5C7E-05C27AC0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59720"/>
            <a:ext cx="1354380" cy="7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3F960A8-DCF2-E25B-0AE9-BA73EEB8870C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C. La fiche synthèse</a:t>
            </a:r>
          </a:p>
        </p:txBody>
      </p:sp>
      <p:sp>
        <p:nvSpPr>
          <p:cNvPr id="23" name="Titre 7">
            <a:extLst>
              <a:ext uri="{FF2B5EF4-FFF2-40B4-BE49-F238E27FC236}">
                <a16:creationId xmlns:a16="http://schemas.microsoft.com/office/drawing/2014/main" id="{3DAF9FDD-CE31-EEF7-BD16-7030A196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6187" y="-92546"/>
            <a:ext cx="8064896" cy="781595"/>
          </a:xfrm>
        </p:spPr>
        <p:txBody>
          <a:bodyPr/>
          <a:lstStyle/>
          <a:p>
            <a:r>
              <a:rPr lang="fr-FR" sz="4000" dirty="0"/>
              <a:t>I. La campagne 2021</a:t>
            </a:r>
          </a:p>
        </p:txBody>
      </p:sp>
    </p:spTree>
    <p:extLst>
      <p:ext uri="{BB962C8B-B14F-4D97-AF65-F5344CB8AC3E}">
        <p14:creationId xmlns:p14="http://schemas.microsoft.com/office/powerpoint/2010/main" val="3978231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15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10186" y="113159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A. Le RSU, c’est quoi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09930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948264" y="4839712"/>
            <a:ext cx="20060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Pinterest, Getty Images, </a:t>
            </a:r>
            <a:r>
              <a:rPr lang="fr-FR" sz="800" dirty="0" err="1"/>
              <a:t>Foozine</a:t>
            </a:r>
            <a:endParaRPr lang="fr-FR" sz="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75" y="2203680"/>
            <a:ext cx="3010918" cy="158417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27657"/>
            <a:ext cx="2340972" cy="17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7">
            <a:extLst>
              <a:ext uri="{FF2B5EF4-FFF2-40B4-BE49-F238E27FC236}">
                <a16:creationId xmlns:a16="http://schemas.microsoft.com/office/drawing/2014/main" id="{F86EEBDA-49B5-0600-A221-5D4FE1071F10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II. Le Rapport Social Unique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16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11918" y="6463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A. Le RSU, c’est quoi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7582" y="1780179"/>
            <a:ext cx="2664296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Une obligation légale</a:t>
            </a:r>
          </a:p>
        </p:txBody>
      </p:sp>
      <p:sp>
        <p:nvSpPr>
          <p:cNvPr id="9" name="Plus 8"/>
          <p:cNvSpPr/>
          <p:nvPr/>
        </p:nvSpPr>
        <p:spPr>
          <a:xfrm>
            <a:off x="2567702" y="2500259"/>
            <a:ext cx="504056" cy="432048"/>
          </a:xfrm>
          <a:prstGeom prst="mathPlus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487582" y="3106727"/>
            <a:ext cx="2664296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Une opportunité </a:t>
            </a:r>
            <a:r>
              <a:rPr lang="fr-FR" dirty="0">
                <a:solidFill>
                  <a:srgbClr val="FF0000"/>
                </a:solidFill>
              </a:rPr>
              <a:t>d’analyser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11918" y="2852871"/>
            <a:ext cx="2664296" cy="2520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Pour l’Etat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11918" y="3218177"/>
            <a:ext cx="2664296" cy="2520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Pour les collectivités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11918" y="3602984"/>
            <a:ext cx="2664296" cy="2520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Pour le CDG au nom des collectivités</a:t>
            </a:r>
          </a:p>
        </p:txBody>
      </p:sp>
      <p:cxnSp>
        <p:nvCxnSpPr>
          <p:cNvPr id="14" name="Connecteur droit 13"/>
          <p:cNvCxnSpPr>
            <a:stCxn id="15" idx="3"/>
            <a:endCxn id="16" idx="1"/>
          </p:cNvCxnSpPr>
          <p:nvPr/>
        </p:nvCxnSpPr>
        <p:spPr>
          <a:xfrm flipV="1">
            <a:off x="4151878" y="2978885"/>
            <a:ext cx="360040" cy="37987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5" idx="3"/>
            <a:endCxn id="17" idx="1"/>
          </p:cNvCxnSpPr>
          <p:nvPr/>
        </p:nvCxnSpPr>
        <p:spPr>
          <a:xfrm flipV="1">
            <a:off x="4151878" y="3344191"/>
            <a:ext cx="360040" cy="1456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5" idx="3"/>
            <a:endCxn id="18" idx="1"/>
          </p:cNvCxnSpPr>
          <p:nvPr/>
        </p:nvCxnSpPr>
        <p:spPr>
          <a:xfrm>
            <a:off x="4151878" y="3358755"/>
            <a:ext cx="360040" cy="3702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26734" y="2572267"/>
            <a:ext cx="3024336" cy="1512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994003" y="219863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Levier d’action</a:t>
            </a:r>
          </a:p>
        </p:txBody>
      </p:sp>
      <p:sp>
        <p:nvSpPr>
          <p:cNvPr id="21" name="Titre 7">
            <a:extLst>
              <a:ext uri="{FF2B5EF4-FFF2-40B4-BE49-F238E27FC236}">
                <a16:creationId xmlns:a16="http://schemas.microsoft.com/office/drawing/2014/main" id="{039DC775-8931-7515-0130-2C58D6A93397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II. Le Rapport Social Unique</a:t>
            </a:r>
          </a:p>
        </p:txBody>
      </p:sp>
    </p:spTree>
    <p:extLst>
      <p:ext uri="{BB962C8B-B14F-4D97-AF65-F5344CB8AC3E}">
        <p14:creationId xmlns:p14="http://schemas.microsoft.com/office/powerpoint/2010/main" val="1366746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17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39752" y="2730435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Collecter vos données nous permet de …</a:t>
            </a:r>
          </a:p>
        </p:txBody>
      </p:sp>
      <p:sp>
        <p:nvSpPr>
          <p:cNvPr id="21" name="Rectangle 20">
            <a:hlinkClick r:id="rId2" action="ppaction://hlinksldjump"/>
          </p:cNvPr>
          <p:cNvSpPr/>
          <p:nvPr/>
        </p:nvSpPr>
        <p:spPr>
          <a:xfrm>
            <a:off x="3203848" y="1936415"/>
            <a:ext cx="2664296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Fournir des fiches clés en main</a:t>
            </a: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6026474" y="3527309"/>
            <a:ext cx="2664296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Développer des études personnalisées</a:t>
            </a: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251520" y="3579862"/>
            <a:ext cx="2664296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Développer des outils d’analyse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11918" y="6463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A. Le RSU, c’est quoi ?</a:t>
            </a:r>
          </a:p>
        </p:txBody>
      </p:sp>
      <p:sp>
        <p:nvSpPr>
          <p:cNvPr id="13" name="Titre 7">
            <a:extLst>
              <a:ext uri="{FF2B5EF4-FFF2-40B4-BE49-F238E27FC236}">
                <a16:creationId xmlns:a16="http://schemas.microsoft.com/office/drawing/2014/main" id="{8962C979-71B5-EFA3-249F-388F7F258E94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II. Le Rapport Social Unique</a:t>
            </a:r>
          </a:p>
        </p:txBody>
      </p:sp>
    </p:spTree>
    <p:extLst>
      <p:ext uri="{BB962C8B-B14F-4D97-AF65-F5344CB8AC3E}">
        <p14:creationId xmlns:p14="http://schemas.microsoft.com/office/powerpoint/2010/main" val="759101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979712" y="1201538"/>
            <a:ext cx="3752889" cy="3713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2060"/>
                </a:solidFill>
              </a:rPr>
              <a:t>Fournir des fiches clés en main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57212" b="3713"/>
          <a:stretch/>
        </p:blipFill>
        <p:spPr>
          <a:xfrm>
            <a:off x="323528" y="1707654"/>
            <a:ext cx="2888615" cy="29168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4970" r="2824" b="5370"/>
          <a:stretch/>
        </p:blipFill>
        <p:spPr>
          <a:xfrm>
            <a:off x="3206943" y="2211710"/>
            <a:ext cx="2621787" cy="10505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63838"/>
            <a:ext cx="5412660" cy="14351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90" y="1851670"/>
            <a:ext cx="3188452" cy="115006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11918" y="6463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A. Le RSU, c’est quoi ?</a:t>
            </a:r>
          </a:p>
        </p:txBody>
      </p:sp>
      <p:sp>
        <p:nvSpPr>
          <p:cNvPr id="15" name="Titre 7">
            <a:extLst>
              <a:ext uri="{FF2B5EF4-FFF2-40B4-BE49-F238E27FC236}">
                <a16:creationId xmlns:a16="http://schemas.microsoft.com/office/drawing/2014/main" id="{BC791D95-99F4-74BF-0239-C641C378A14B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II. Le Rapport Social Unique</a:t>
            </a:r>
          </a:p>
        </p:txBody>
      </p:sp>
    </p:spTree>
    <p:extLst>
      <p:ext uri="{BB962C8B-B14F-4D97-AF65-F5344CB8AC3E}">
        <p14:creationId xmlns:p14="http://schemas.microsoft.com/office/powerpoint/2010/main" val="1570454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72008"/>
            <a:ext cx="7056784" cy="771550"/>
          </a:xfrm>
        </p:spPr>
        <p:txBody>
          <a:bodyPr/>
          <a:lstStyle/>
          <a:p>
            <a:pPr marL="361950" algn="l"/>
            <a:r>
              <a:rPr lang="fr-FR" sz="4800" spc="300" dirty="0">
                <a:solidFill>
                  <a:srgbClr val="003366"/>
                </a:solidFill>
                <a:latin typeface="Berlin Sans FB" pitchFamily="34" charset="0"/>
              </a:rPr>
              <a:t>Sommaire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pic>
        <p:nvPicPr>
          <p:cNvPr id="1026" name="Picture 2" descr="C:\Users\sobo\Desktop\Logo-CDG74-Haute-Def-valide-avec-slogan - C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3478"/>
            <a:ext cx="895654" cy="626427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6976BA-4893-4EA4-9774-557A6B97450C}"/>
              </a:ext>
            </a:extLst>
          </p:cNvPr>
          <p:cNvSpPr/>
          <p:nvPr/>
        </p:nvSpPr>
        <p:spPr>
          <a:xfrm>
            <a:off x="1748435" y="1385021"/>
            <a:ext cx="5544616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I. La campagne 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3F4477-5F60-447A-BED9-C0E84C046E71}"/>
              </a:ext>
            </a:extLst>
          </p:cNvPr>
          <p:cNvSpPr txBox="1"/>
          <p:nvPr/>
        </p:nvSpPr>
        <p:spPr>
          <a:xfrm>
            <a:off x="2254424" y="2001724"/>
            <a:ext cx="4491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eriod"/>
            </a:pPr>
            <a:r>
              <a:rPr lang="fr-FR" sz="1400" dirty="0">
                <a:solidFill>
                  <a:srgbClr val="2F93AB"/>
                </a:solidFill>
              </a:rPr>
              <a:t>Le fonctionnement</a:t>
            </a:r>
          </a:p>
          <a:p>
            <a:pPr marL="342900" indent="-342900" algn="ctr">
              <a:buAutoNum type="alphaLcPeriod"/>
            </a:pPr>
            <a:endParaRPr lang="fr-FR" sz="1400" dirty="0">
              <a:solidFill>
                <a:srgbClr val="2F93AB"/>
              </a:solidFill>
            </a:endParaRPr>
          </a:p>
          <a:p>
            <a:pPr marL="342900" indent="-342900" algn="ctr">
              <a:buAutoNum type="alphaLcPeriod"/>
            </a:pPr>
            <a:r>
              <a:rPr lang="fr-FR" sz="1400" dirty="0">
                <a:solidFill>
                  <a:srgbClr val="2F93AB"/>
                </a:solidFill>
              </a:rPr>
              <a:t>Les modes de saisies</a:t>
            </a:r>
          </a:p>
          <a:p>
            <a:pPr marL="342900" indent="-342900" algn="ctr">
              <a:buAutoNum type="alphaLcPeriod"/>
            </a:pPr>
            <a:endParaRPr lang="fr-FR" sz="1400" dirty="0">
              <a:solidFill>
                <a:srgbClr val="2F93AB"/>
              </a:solidFill>
            </a:endParaRPr>
          </a:p>
          <a:p>
            <a:pPr marL="342900" indent="-342900" algn="ctr">
              <a:buAutoNum type="alphaLcPeriod"/>
            </a:pPr>
            <a:r>
              <a:rPr lang="fr-FR" sz="1400" dirty="0">
                <a:solidFill>
                  <a:srgbClr val="2F93AB"/>
                </a:solidFill>
              </a:rPr>
              <a:t>La fiche synthèse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3F4477-5F60-447A-BED9-C0E84C046E71}"/>
              </a:ext>
            </a:extLst>
          </p:cNvPr>
          <p:cNvSpPr txBox="1"/>
          <p:nvPr/>
        </p:nvSpPr>
        <p:spPr>
          <a:xfrm>
            <a:off x="2363610" y="3973949"/>
            <a:ext cx="4491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eriod"/>
            </a:pPr>
            <a:r>
              <a:rPr lang="fr-FR" sz="1400" dirty="0">
                <a:solidFill>
                  <a:srgbClr val="2F93AB"/>
                </a:solidFill>
              </a:rPr>
              <a:t>Le RSU, c’est quoi ?</a:t>
            </a:r>
          </a:p>
          <a:p>
            <a:pPr marL="342900" indent="-342900" algn="ctr">
              <a:buAutoNum type="alphaLcPeriod"/>
            </a:pPr>
            <a:endParaRPr lang="fr-FR" sz="1400" dirty="0">
              <a:solidFill>
                <a:srgbClr val="2F93AB"/>
              </a:solidFill>
            </a:endParaRPr>
          </a:p>
          <a:p>
            <a:pPr marL="342900" indent="-342900" algn="ctr">
              <a:buAutoNum type="alphaLcPeriod"/>
            </a:pPr>
            <a:r>
              <a:rPr lang="fr-FR" sz="1400" dirty="0">
                <a:solidFill>
                  <a:srgbClr val="2F93AB"/>
                </a:solidFill>
              </a:rPr>
              <a:t>L’Application Données Sociales</a:t>
            </a:r>
          </a:p>
          <a:p>
            <a:pPr marL="342900" indent="-342900" algn="ctr">
              <a:buAutoNum type="alphaLcPeriod"/>
            </a:pPr>
            <a:endParaRPr lang="fr-FR" sz="1400" dirty="0">
              <a:solidFill>
                <a:srgbClr val="2F93AB"/>
              </a:solidFill>
            </a:endParaRPr>
          </a:p>
          <a:p>
            <a:pPr marL="342900" indent="-342900" algn="ctr">
              <a:buAutoNum type="alphaLcPeriod"/>
            </a:pPr>
            <a:r>
              <a:rPr lang="fr-FR" sz="1400" dirty="0">
                <a:solidFill>
                  <a:srgbClr val="2F93AB"/>
                </a:solidFill>
              </a:rPr>
              <a:t>Les bonnes pratiques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026C1C-26B8-79B4-9767-E5BD58EBFD55}"/>
              </a:ext>
            </a:extLst>
          </p:cNvPr>
          <p:cNvSpPr/>
          <p:nvPr/>
        </p:nvSpPr>
        <p:spPr>
          <a:xfrm>
            <a:off x="1748435" y="3377784"/>
            <a:ext cx="5544616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II. Le Rapport Social Unique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19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979712" y="1201538"/>
            <a:ext cx="3752889" cy="3713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2060"/>
                </a:solidFill>
              </a:rPr>
              <a:t>Développer des outils d’analyse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9" y="1779662"/>
            <a:ext cx="2385806" cy="14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81" y="1779662"/>
            <a:ext cx="2385804" cy="14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9" y="3415280"/>
            <a:ext cx="2300766" cy="139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24" y="3415280"/>
            <a:ext cx="2315346" cy="139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32003"/>
            <a:ext cx="1878658" cy="216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11918" y="6463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A. Le RSU, c’est quoi ?</a:t>
            </a:r>
          </a:p>
        </p:txBody>
      </p:sp>
      <p:sp>
        <p:nvSpPr>
          <p:cNvPr id="16" name="Titre 7">
            <a:extLst>
              <a:ext uri="{FF2B5EF4-FFF2-40B4-BE49-F238E27FC236}">
                <a16:creationId xmlns:a16="http://schemas.microsoft.com/office/drawing/2014/main" id="{7E8614B6-A4F6-BDF2-B744-E90566D56099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II. Le Rapport Social Unique</a:t>
            </a:r>
          </a:p>
        </p:txBody>
      </p:sp>
    </p:spTree>
    <p:extLst>
      <p:ext uri="{BB962C8B-B14F-4D97-AF65-F5344CB8AC3E}">
        <p14:creationId xmlns:p14="http://schemas.microsoft.com/office/powerpoint/2010/main" val="993706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979712" y="1201538"/>
            <a:ext cx="3752889" cy="3713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2060"/>
                </a:solidFill>
              </a:rPr>
              <a:t>Développer des études personnalisées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5209"/>
            <a:ext cx="3165702" cy="211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41" y="1686711"/>
            <a:ext cx="4349688" cy="206989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2321" r="7832" b="2159"/>
          <a:stretch/>
        </p:blipFill>
        <p:spPr bwMode="auto">
          <a:xfrm>
            <a:off x="5148064" y="2931790"/>
            <a:ext cx="2575342" cy="213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11918" y="64633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A. Le RSU, c’est quoi ?</a:t>
            </a:r>
          </a:p>
        </p:txBody>
      </p:sp>
      <p:sp>
        <p:nvSpPr>
          <p:cNvPr id="12" name="Titre 7">
            <a:extLst>
              <a:ext uri="{FF2B5EF4-FFF2-40B4-BE49-F238E27FC236}">
                <a16:creationId xmlns:a16="http://schemas.microsoft.com/office/drawing/2014/main" id="{8A0B675F-EB5C-E2AD-8E97-B0D4B01949AA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II. Le Rapport Social Unique</a:t>
            </a:r>
          </a:p>
        </p:txBody>
      </p:sp>
    </p:spTree>
    <p:extLst>
      <p:ext uri="{BB962C8B-B14F-4D97-AF65-F5344CB8AC3E}">
        <p14:creationId xmlns:p14="http://schemas.microsoft.com/office/powerpoint/2010/main" val="457353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21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8394" y="2396840"/>
            <a:ext cx="2793997" cy="5040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92D050"/>
                </a:solidFill>
              </a:rPr>
              <a:t>Centraliser les données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8394" y="3721035"/>
            <a:ext cx="2793998" cy="55660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92D050"/>
                </a:solidFill>
              </a:rPr>
              <a:t>Augmenter les possibilités d’exploitation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8394" y="3068179"/>
            <a:ext cx="2793997" cy="5040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92D050"/>
                </a:solidFill>
              </a:rPr>
              <a:t>Faciliter la saisie et la correction</a:t>
            </a:r>
          </a:p>
        </p:txBody>
      </p:sp>
      <p:sp>
        <p:nvSpPr>
          <p:cNvPr id="6" name="Plus 5"/>
          <p:cNvSpPr/>
          <p:nvPr/>
        </p:nvSpPr>
        <p:spPr>
          <a:xfrm>
            <a:off x="2487360" y="1820776"/>
            <a:ext cx="576064" cy="504056"/>
          </a:xfrm>
          <a:prstGeom prst="mathPlu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/>
          <p:cNvSpPr/>
          <p:nvPr/>
        </p:nvSpPr>
        <p:spPr>
          <a:xfrm>
            <a:off x="5799729" y="1957536"/>
            <a:ext cx="1008112" cy="432048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906787" y="2435316"/>
            <a:ext cx="2793997" cy="5040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C000"/>
                </a:solidFill>
              </a:rPr>
              <a:t>Erreurs possibles dans l’appli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06787" y="3106655"/>
            <a:ext cx="2793997" cy="6143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C000"/>
                </a:solidFill>
              </a:rPr>
              <a:t>Être attentif au périmètre de chaque tableau/question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30131" y="1371515"/>
            <a:ext cx="2793997" cy="3091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L’application</a:t>
            </a:r>
          </a:p>
        </p:txBody>
      </p:sp>
      <p:sp>
        <p:nvSpPr>
          <p:cNvPr id="14" name="Rectangle à coins arrondis 13"/>
          <p:cNvSpPr/>
          <p:nvPr/>
        </p:nvSpPr>
        <p:spPr>
          <a:xfrm rot="1054981">
            <a:off x="6562971" y="1455238"/>
            <a:ext cx="2016224" cy="62136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Le mode de collecte officiel</a:t>
            </a:r>
          </a:p>
        </p:txBody>
      </p:sp>
      <p:sp>
        <p:nvSpPr>
          <p:cNvPr id="15" name="Titre 7"/>
          <p:cNvSpPr>
            <a:spLocks noGrp="1"/>
          </p:cNvSpPr>
          <p:nvPr>
            <p:ph type="title"/>
          </p:nvPr>
        </p:nvSpPr>
        <p:spPr>
          <a:xfrm>
            <a:off x="-276187" y="-92546"/>
            <a:ext cx="8064896" cy="781595"/>
          </a:xfrm>
        </p:spPr>
        <p:txBody>
          <a:bodyPr/>
          <a:lstStyle/>
          <a:p>
            <a:r>
              <a:rPr lang="fr-FR" sz="4000" dirty="0"/>
              <a:t>II. Le Rapport Social Unique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B. L’application Données Sociales</a:t>
            </a:r>
          </a:p>
        </p:txBody>
      </p:sp>
    </p:spTree>
    <p:extLst>
      <p:ext uri="{BB962C8B-B14F-4D97-AF65-F5344CB8AC3E}">
        <p14:creationId xmlns:p14="http://schemas.microsoft.com/office/powerpoint/2010/main" val="235721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22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C. Les bonnes pratiques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7034" y="2095072"/>
            <a:ext cx="4968552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Le bonne méthode est celle qui me convient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7034" y="2757075"/>
            <a:ext cx="4968552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Choisir une période et avancer graduellement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57034" y="3413531"/>
            <a:ext cx="4968552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Contacter le CDG si vous coincez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1920" y="4039288"/>
            <a:ext cx="4968552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Rassembler les dossiers des agents + les conserver jusqu’à validation du RSU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22225" y="1477316"/>
            <a:ext cx="2793997" cy="3091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Les conseils clés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536" y="1496635"/>
            <a:ext cx="2793997" cy="3091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C000"/>
                </a:solidFill>
              </a:rPr>
              <a:t>Les défauts du RSU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5535" y="2818348"/>
            <a:ext cx="2793997" cy="34974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Tout en même temps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534" y="3506511"/>
            <a:ext cx="2793997" cy="34974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Multiples facteurs d’erreurs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3620" y="4115869"/>
            <a:ext cx="2793997" cy="34974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Multitudes de thématiques</a:t>
            </a:r>
          </a:p>
        </p:txBody>
      </p:sp>
      <p:sp>
        <p:nvSpPr>
          <p:cNvPr id="16" name="Titre 7">
            <a:extLst>
              <a:ext uri="{FF2B5EF4-FFF2-40B4-BE49-F238E27FC236}">
                <a16:creationId xmlns:a16="http://schemas.microsoft.com/office/drawing/2014/main" id="{935BFEC1-39F4-2A75-992B-CF23198EBE32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II. Le Rapport Social Unique</a:t>
            </a:r>
          </a:p>
        </p:txBody>
      </p:sp>
    </p:spTree>
    <p:extLst>
      <p:ext uri="{BB962C8B-B14F-4D97-AF65-F5344CB8AC3E}">
        <p14:creationId xmlns:p14="http://schemas.microsoft.com/office/powerpoint/2010/main" val="1244136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23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C. Les erreurs régulières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191888072"/>
              </p:ext>
            </p:extLst>
          </p:nvPr>
        </p:nvGraphicFramePr>
        <p:xfrm>
          <a:off x="1691680" y="1131590"/>
          <a:ext cx="5488860" cy="358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re 7">
            <a:extLst>
              <a:ext uri="{FF2B5EF4-FFF2-40B4-BE49-F238E27FC236}">
                <a16:creationId xmlns:a16="http://schemas.microsoft.com/office/drawing/2014/main" id="{8C82D9E4-485C-B8A4-CE78-F7319E76C155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II. Le Rapport Social Unique</a:t>
            </a:r>
          </a:p>
        </p:txBody>
      </p:sp>
    </p:spTree>
    <p:extLst>
      <p:ext uri="{BB962C8B-B14F-4D97-AF65-F5344CB8AC3E}">
        <p14:creationId xmlns:p14="http://schemas.microsoft.com/office/powerpoint/2010/main" val="315952234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24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C. Les erreurs régulières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14289" y="1276333"/>
            <a:ext cx="3665015" cy="2880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2060"/>
                </a:solidFill>
              </a:rPr>
              <a:t>Les </a:t>
            </a:r>
            <a:r>
              <a:rPr lang="fr-FR" sz="1600" dirty="0" err="1">
                <a:solidFill>
                  <a:srgbClr val="002060"/>
                </a:solidFill>
              </a:rPr>
              <a:t>stagiairisations</a:t>
            </a:r>
            <a:endParaRPr lang="fr-FR" sz="1600" dirty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6374" b="31221"/>
          <a:stretch/>
        </p:blipFill>
        <p:spPr>
          <a:xfrm>
            <a:off x="107504" y="1995686"/>
            <a:ext cx="8257267" cy="4150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6"/>
          <a:stretch/>
        </p:blipFill>
        <p:spPr>
          <a:xfrm>
            <a:off x="5796136" y="2569585"/>
            <a:ext cx="1807612" cy="24758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28384" y="2059193"/>
            <a:ext cx="276205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192" y="3003798"/>
            <a:ext cx="1224136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7524328" y="2347225"/>
            <a:ext cx="504056" cy="65657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346715" y="2013415"/>
            <a:ext cx="776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b="1" dirty="0">
                <a:solidFill>
                  <a:srgbClr val="C00000"/>
                </a:solidFill>
              </a:rPr>
              <a:t>Total contractuel(le)s permanent(e)s </a:t>
            </a:r>
            <a:r>
              <a:rPr lang="fr-FR" sz="500" b="1" dirty="0" err="1">
                <a:solidFill>
                  <a:srgbClr val="C00000"/>
                </a:solidFill>
              </a:rPr>
              <a:t>stagiairisé</a:t>
            </a:r>
            <a:r>
              <a:rPr lang="fr-FR" sz="500" b="1" dirty="0">
                <a:solidFill>
                  <a:srgbClr val="C00000"/>
                </a:solidFill>
              </a:rPr>
              <a:t>(e)s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5254757" y="2347225"/>
            <a:ext cx="2773627" cy="72008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3" y="3070618"/>
            <a:ext cx="4904152" cy="153143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67544" y="1718687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1.9.4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590422" y="482608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1.9.2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81790" y="2811955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1.9.5</a:t>
            </a:r>
          </a:p>
        </p:txBody>
      </p:sp>
      <p:sp>
        <p:nvSpPr>
          <p:cNvPr id="19" name="Titre 7">
            <a:extLst>
              <a:ext uri="{FF2B5EF4-FFF2-40B4-BE49-F238E27FC236}">
                <a16:creationId xmlns:a16="http://schemas.microsoft.com/office/drawing/2014/main" id="{AA3F2BFC-DFC9-44C6-3C62-6F90AB886608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II. Le Rapport Social Unique</a:t>
            </a:r>
          </a:p>
        </p:txBody>
      </p:sp>
    </p:spTree>
    <p:extLst>
      <p:ext uri="{BB962C8B-B14F-4D97-AF65-F5344CB8AC3E}">
        <p14:creationId xmlns:p14="http://schemas.microsoft.com/office/powerpoint/2010/main" val="221353733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25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C. Les erreurs régulières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14289" y="1276333"/>
            <a:ext cx="3665015" cy="2880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2060"/>
                </a:solidFill>
              </a:rPr>
              <a:t>Les jours de carence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951182" y="190537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387950" y="190537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680702" y="1911863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3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670273" y="194459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4</a:t>
            </a:r>
          </a:p>
        </p:txBody>
      </p:sp>
      <p:sp>
        <p:nvSpPr>
          <p:cNvPr id="32" name="ZoneTexte 31"/>
          <p:cNvSpPr txBox="1"/>
          <p:nvPr/>
        </p:nvSpPr>
        <p:spPr>
          <a:xfrm flipH="1">
            <a:off x="3671900" y="190537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5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3528" y="185203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Ordre de saisie conseillé</a:t>
            </a:r>
          </a:p>
        </p:txBody>
      </p:sp>
      <p:sp>
        <p:nvSpPr>
          <p:cNvPr id="15" name="Titre 7">
            <a:extLst>
              <a:ext uri="{FF2B5EF4-FFF2-40B4-BE49-F238E27FC236}">
                <a16:creationId xmlns:a16="http://schemas.microsoft.com/office/drawing/2014/main" id="{BCB45BFD-2BB1-31C8-BDEA-1ABDAD63CF64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II. Le Rapport Social Unique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B0A945D-B97A-207E-5A48-FA20CE9CE294}"/>
              </a:ext>
            </a:extLst>
          </p:cNvPr>
          <p:cNvSpPr txBox="1"/>
          <p:nvPr/>
        </p:nvSpPr>
        <p:spPr>
          <a:xfrm>
            <a:off x="8351088" y="198023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2.1.8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BE5A9B-D83C-BD88-2DD9-D5F7F837A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" y="2314279"/>
            <a:ext cx="9144000" cy="27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728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26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C. Les erreurs régulières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13274" y="1415318"/>
            <a:ext cx="4638031" cy="2880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2060"/>
                </a:solidFill>
              </a:rPr>
              <a:t>Les heures supplémentaires/complémentaires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23678"/>
            <a:ext cx="6526834" cy="27363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47864" y="2283718"/>
            <a:ext cx="86409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2139701"/>
            <a:ext cx="1728192" cy="1440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Titre 7">
            <a:extLst>
              <a:ext uri="{FF2B5EF4-FFF2-40B4-BE49-F238E27FC236}">
                <a16:creationId xmlns:a16="http://schemas.microsoft.com/office/drawing/2014/main" id="{619B03D1-917E-606A-5986-69A20C8FEF70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II. Le Rapport Social Unique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2D9C94-FC80-37D3-F3FB-3EB6A7798126}"/>
              </a:ext>
            </a:extLst>
          </p:cNvPr>
          <p:cNvSpPr txBox="1"/>
          <p:nvPr/>
        </p:nvSpPr>
        <p:spPr>
          <a:xfrm>
            <a:off x="1141510" y="164667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2.2.8</a:t>
            </a:r>
          </a:p>
        </p:txBody>
      </p:sp>
    </p:spTree>
    <p:extLst>
      <p:ext uri="{BB962C8B-B14F-4D97-AF65-F5344CB8AC3E}">
        <p14:creationId xmlns:p14="http://schemas.microsoft.com/office/powerpoint/2010/main" val="587672689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27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C. Les erreurs régulières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13274" y="1415318"/>
            <a:ext cx="4638031" cy="2880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2060"/>
                </a:solidFill>
              </a:rPr>
              <a:t>Les accidents du travail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 r="2357"/>
          <a:stretch/>
        </p:blipFill>
        <p:spPr>
          <a:xfrm>
            <a:off x="1226175" y="2139702"/>
            <a:ext cx="6471646" cy="281959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250949" y="185718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4.2.1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0152" y="2715766"/>
            <a:ext cx="576064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76" y="2347609"/>
            <a:ext cx="1440160" cy="4401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194E3C53-0AA4-6F5F-EED6-6F69A432EFFF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II. Le Rapport Social Unique</a:t>
            </a:r>
          </a:p>
        </p:txBody>
      </p:sp>
    </p:spTree>
    <p:extLst>
      <p:ext uri="{BB962C8B-B14F-4D97-AF65-F5344CB8AC3E}">
        <p14:creationId xmlns:p14="http://schemas.microsoft.com/office/powerpoint/2010/main" val="2120702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28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C. Les erreurs régulières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13273" y="1203598"/>
            <a:ext cx="4638031" cy="2880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2060"/>
                </a:solidFill>
              </a:rPr>
              <a:t>La formation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1" y="1566651"/>
            <a:ext cx="7749316" cy="15903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9" y="3324339"/>
            <a:ext cx="7451062" cy="16078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70062" y="2283717"/>
            <a:ext cx="331663" cy="1561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2271706"/>
            <a:ext cx="331663" cy="1561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887156" y="2427897"/>
            <a:ext cx="2277132" cy="194405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801726" y="2450041"/>
            <a:ext cx="2714490" cy="192190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94091" y="332433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5.1.1.2.1</a:t>
            </a:r>
          </a:p>
        </p:txBody>
      </p:sp>
      <p:sp>
        <p:nvSpPr>
          <p:cNvPr id="19" name="Titre 7">
            <a:extLst>
              <a:ext uri="{FF2B5EF4-FFF2-40B4-BE49-F238E27FC236}">
                <a16:creationId xmlns:a16="http://schemas.microsoft.com/office/drawing/2014/main" id="{08A3C5C4-CAC6-2F94-918F-882EADC6386C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II. Le Rapport Social Unique</a:t>
            </a:r>
          </a:p>
        </p:txBody>
      </p:sp>
    </p:spTree>
    <p:extLst>
      <p:ext uri="{BB962C8B-B14F-4D97-AF65-F5344CB8AC3E}">
        <p14:creationId xmlns:p14="http://schemas.microsoft.com/office/powerpoint/2010/main" val="125483451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55257" y="1477316"/>
            <a:ext cx="2793997" cy="3091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Le planning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398905"/>
              </p:ext>
            </p:extLst>
          </p:nvPr>
        </p:nvGraphicFramePr>
        <p:xfrm>
          <a:off x="1619672" y="2355726"/>
          <a:ext cx="6096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Période limite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Collectivités concernées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Fin septembre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-50 agents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Fin octobre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Entre 50 et 100 agents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Fin novembre (30/11/2022)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 de 100 agents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itre 7">
            <a:extLst>
              <a:ext uri="{FF2B5EF4-FFF2-40B4-BE49-F238E27FC236}">
                <a16:creationId xmlns:a16="http://schemas.microsoft.com/office/drawing/2014/main" id="{09A09708-01F5-9B01-0A5D-4976FA3D3DA7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I. La campagne 2021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4718FD9-AC0F-F925-0949-A5A360DF56D3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A. Le fonctionnement</a:t>
            </a:r>
          </a:p>
        </p:txBody>
      </p:sp>
    </p:spTree>
    <p:extLst>
      <p:ext uri="{BB962C8B-B14F-4D97-AF65-F5344CB8AC3E}">
        <p14:creationId xmlns:p14="http://schemas.microsoft.com/office/powerpoint/2010/main" val="1286650480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29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C. Les erreurs régulières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13273" y="1203598"/>
            <a:ext cx="4638031" cy="2880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2060"/>
                </a:solidFill>
              </a:rPr>
              <a:t>RASSCT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09254"/>
            <a:ext cx="5904656" cy="33651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08104" y="4011910"/>
            <a:ext cx="1224136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5696" y="2499742"/>
            <a:ext cx="489654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Titre 7">
            <a:extLst>
              <a:ext uri="{FF2B5EF4-FFF2-40B4-BE49-F238E27FC236}">
                <a16:creationId xmlns:a16="http://schemas.microsoft.com/office/drawing/2014/main" id="{6BED79AF-DE04-810B-B5E1-B5F3B6AA6E3D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II. Le Rapport Social Unique</a:t>
            </a:r>
          </a:p>
        </p:txBody>
      </p:sp>
    </p:spTree>
    <p:extLst>
      <p:ext uri="{BB962C8B-B14F-4D97-AF65-F5344CB8AC3E}">
        <p14:creationId xmlns:p14="http://schemas.microsoft.com/office/powerpoint/2010/main" val="2531518475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C. Les erreurs régulières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13273" y="1203598"/>
            <a:ext cx="4638031" cy="2880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rgbClr val="002060"/>
                </a:solidFill>
              </a:rPr>
              <a:t>Handitorial</a:t>
            </a:r>
            <a:endParaRPr lang="fr-FR" sz="1600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63638"/>
            <a:ext cx="6768752" cy="329175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688124" y="2633450"/>
            <a:ext cx="1224136" cy="9464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90503" y="3887590"/>
            <a:ext cx="1224136" cy="9464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Titre 7">
            <a:extLst>
              <a:ext uri="{FF2B5EF4-FFF2-40B4-BE49-F238E27FC236}">
                <a16:creationId xmlns:a16="http://schemas.microsoft.com/office/drawing/2014/main" id="{19137CD5-8294-C721-DEBC-F563ADFF6C95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II. Le Rapport Social Unique</a:t>
            </a:r>
          </a:p>
        </p:txBody>
      </p:sp>
    </p:spTree>
    <p:extLst>
      <p:ext uri="{BB962C8B-B14F-4D97-AF65-F5344CB8AC3E}">
        <p14:creationId xmlns:p14="http://schemas.microsoft.com/office/powerpoint/2010/main" val="317607675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915566"/>
            <a:ext cx="7772400" cy="2520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6600" b="0" spc="300" dirty="0">
                <a:latin typeface="Berlin Sans FB" pitchFamily="34" charset="0"/>
              </a:rPr>
              <a:t>Merci</a:t>
            </a:r>
            <a:r>
              <a:rPr lang="fr-FR" b="0" spc="300" dirty="0">
                <a:latin typeface="Berlin Sans FB" pitchFamily="34" charset="0"/>
              </a:rPr>
              <a:t> </a:t>
            </a:r>
            <a:br>
              <a:rPr lang="fr-FR" b="0" spc="300" dirty="0">
                <a:latin typeface="Berlin Sans FB" pitchFamily="34" charset="0"/>
              </a:rPr>
            </a:br>
            <a:r>
              <a:rPr lang="fr-FR" b="0" spc="300" dirty="0">
                <a:latin typeface="Berlin Sans FB" pitchFamily="34" charset="0"/>
              </a:rPr>
              <a:t>pour votre attention</a:t>
            </a:r>
          </a:p>
        </p:txBody>
      </p:sp>
      <p:sp>
        <p:nvSpPr>
          <p:cNvPr id="5" name="Ellipse 4"/>
          <p:cNvSpPr/>
          <p:nvPr/>
        </p:nvSpPr>
        <p:spPr>
          <a:xfrm>
            <a:off x="5868144" y="-236562"/>
            <a:ext cx="4032448" cy="237626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 descr="R:\Projet communication\Majdoline\Charte graphique 2015\Logo-CDG74-Haute-Def-valide-avec-slog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87713"/>
            <a:ext cx="2592288" cy="15919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3568" y="4712245"/>
            <a:ext cx="8676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/>
              <a:t>Retrouvez nous sur notre site internet, </a:t>
            </a:r>
            <a:r>
              <a:rPr lang="fr-FR" sz="1400" b="1" i="1" u="sng" dirty="0"/>
              <a:t>www.cdg74.fr</a:t>
            </a:r>
            <a:r>
              <a:rPr lang="fr-FR" sz="1400" i="1" dirty="0"/>
              <a:t>, ou sur les réseaux sociaux.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51470"/>
            <a:ext cx="6156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rgbClr val="000000"/>
                </a:solidFill>
              </a:rPr>
              <a:t>Centre de Gestion de la Fonction Publique Territoriale de la Haute-Savoie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030274-B9AA-EFE4-5978-97777DB6B047}"/>
              </a:ext>
            </a:extLst>
          </p:cNvPr>
          <p:cNvSpPr txBox="1"/>
          <p:nvPr/>
        </p:nvSpPr>
        <p:spPr>
          <a:xfrm>
            <a:off x="123528" y="3653611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Bruno Dauba, chargé d’études statistiques, </a:t>
            </a:r>
            <a:r>
              <a:rPr lang="fr-FR" dirty="0">
                <a:hlinkClick r:id="rId3"/>
              </a:rPr>
              <a:t>bruno.dauba@cdg74.fr</a:t>
            </a:r>
            <a:r>
              <a:rPr lang="fr-FR" dirty="0"/>
              <a:t>, 04 50 51 98 50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2" name="Titre 7"/>
          <p:cNvSpPr>
            <a:spLocks noGrp="1"/>
          </p:cNvSpPr>
          <p:nvPr>
            <p:ph type="title"/>
          </p:nvPr>
        </p:nvSpPr>
        <p:spPr>
          <a:xfrm>
            <a:off x="-276187" y="-92546"/>
            <a:ext cx="8064896" cy="781595"/>
          </a:xfrm>
        </p:spPr>
        <p:txBody>
          <a:bodyPr/>
          <a:lstStyle/>
          <a:p>
            <a:r>
              <a:rPr lang="fr-FR" sz="4000" dirty="0"/>
              <a:t>I. La campagne 2021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8" y="2217995"/>
            <a:ext cx="1335746" cy="719594"/>
          </a:xfrm>
          <a:prstGeom prst="rect">
            <a:avLst/>
          </a:prstGeom>
        </p:spPr>
      </p:pic>
      <p:sp>
        <p:nvSpPr>
          <p:cNvPr id="4" name="Égal 3"/>
          <p:cNvSpPr/>
          <p:nvPr/>
        </p:nvSpPr>
        <p:spPr>
          <a:xfrm>
            <a:off x="1464364" y="2418815"/>
            <a:ext cx="864096" cy="360040"/>
          </a:xfrm>
          <a:prstGeom prst="mathEqual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0468" y="2433246"/>
            <a:ext cx="1728192" cy="3600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Assistance dans la saisie</a:t>
            </a:r>
          </a:p>
        </p:txBody>
      </p:sp>
      <p:sp>
        <p:nvSpPr>
          <p:cNvPr id="8" name="Rectangle 7"/>
          <p:cNvSpPr/>
          <p:nvPr/>
        </p:nvSpPr>
        <p:spPr>
          <a:xfrm>
            <a:off x="4740153" y="2412189"/>
            <a:ext cx="1728192" cy="3600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Vérification des RSU transmis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0988" y="2397772"/>
            <a:ext cx="1728192" cy="3600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Aide dans la correction</a:t>
            </a:r>
          </a:p>
        </p:txBody>
      </p:sp>
      <p:sp>
        <p:nvSpPr>
          <p:cNvPr id="6" name="Plus 5"/>
          <p:cNvSpPr/>
          <p:nvPr/>
        </p:nvSpPr>
        <p:spPr>
          <a:xfrm>
            <a:off x="4272676" y="2470553"/>
            <a:ext cx="288032" cy="287259"/>
          </a:xfrm>
          <a:prstGeom prst="mathPlu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lus 10"/>
          <p:cNvSpPr/>
          <p:nvPr/>
        </p:nvSpPr>
        <p:spPr>
          <a:xfrm>
            <a:off x="6615113" y="2445974"/>
            <a:ext cx="288032" cy="287259"/>
          </a:xfrm>
          <a:prstGeom prst="mathPlu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752256" y="2974609"/>
            <a:ext cx="1728192" cy="3600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Réalisation de fiches synthèses</a:t>
            </a:r>
          </a:p>
        </p:txBody>
      </p:sp>
      <p:sp>
        <p:nvSpPr>
          <p:cNvPr id="15" name="Plus 14"/>
          <p:cNvSpPr/>
          <p:nvPr/>
        </p:nvSpPr>
        <p:spPr>
          <a:xfrm>
            <a:off x="4286381" y="3022811"/>
            <a:ext cx="288032" cy="287259"/>
          </a:xfrm>
          <a:prstGeom prst="mathPlu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355257" y="1477316"/>
            <a:ext cx="2793997" cy="3091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Le rôle du CDG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934A238-4939-4CEF-AC3E-7D8F1A8DFCE7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A. Le fonctionnement</a:t>
            </a:r>
          </a:p>
        </p:txBody>
      </p:sp>
    </p:spTree>
    <p:extLst>
      <p:ext uri="{BB962C8B-B14F-4D97-AF65-F5344CB8AC3E}">
        <p14:creationId xmlns:p14="http://schemas.microsoft.com/office/powerpoint/2010/main" val="21264981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827584" y="1419622"/>
            <a:ext cx="5112568" cy="3600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Etapes pour accéder à la saisie des données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A. Le fonctionnement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9" t="9322" r="18876" b="12568"/>
          <a:stretch/>
        </p:blipFill>
        <p:spPr bwMode="auto">
          <a:xfrm>
            <a:off x="6327464" y="1203598"/>
            <a:ext cx="1018161" cy="85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092280" y="134761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 respecter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53054"/>
              </p:ext>
            </p:extLst>
          </p:nvPr>
        </p:nvGraphicFramePr>
        <p:xfrm>
          <a:off x="824458" y="2211710"/>
          <a:ext cx="7779990" cy="2656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6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Etapes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Objectif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Détail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Réception par mail du MDP </a:t>
                      </a:r>
                      <a:r>
                        <a:rPr lang="fr-FR" sz="1400" baseline="0" dirty="0"/>
                        <a:t>et du lien de l’appli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Identifiants : SIRET + MDP temporaire;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>
                          <a:solidFill>
                            <a:srgbClr val="FF0000"/>
                          </a:solidFill>
                        </a:rPr>
                        <a:t>utiliser Chrome ou Mozilla Firefox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Modification du mot de passe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Après la première connexion, l’appli propose directement la modification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Vérification des informations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Aller dans la rubrique « Mon compte », section « Modifier mes informations 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Aller dans la rubrique</a:t>
                      </a:r>
                      <a:r>
                        <a:rPr lang="fr-FR" sz="1400" baseline="0" dirty="0"/>
                        <a:t> « Enquête », section « Préparer mon enquête 2021 »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Choisir</a:t>
                      </a:r>
                      <a:r>
                        <a:rPr lang="fr-FR" sz="1400" baseline="0" dirty="0"/>
                        <a:t> le mode de saisie</a:t>
                      </a:r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itre 7">
            <a:extLst>
              <a:ext uri="{FF2B5EF4-FFF2-40B4-BE49-F238E27FC236}">
                <a16:creationId xmlns:a16="http://schemas.microsoft.com/office/drawing/2014/main" id="{8E176E51-36B3-7690-FFCE-8B3BD673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6187" y="-92546"/>
            <a:ext cx="8064896" cy="781595"/>
          </a:xfrm>
        </p:spPr>
        <p:txBody>
          <a:bodyPr/>
          <a:lstStyle/>
          <a:p>
            <a:r>
              <a:rPr lang="fr-FR" sz="4000" dirty="0"/>
              <a:t>I. La campagne 2021</a:t>
            </a:r>
          </a:p>
        </p:txBody>
      </p:sp>
    </p:spTree>
    <p:extLst>
      <p:ext uri="{BB962C8B-B14F-4D97-AF65-F5344CB8AC3E}">
        <p14:creationId xmlns:p14="http://schemas.microsoft.com/office/powerpoint/2010/main" val="346379027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CCB5E29-40BB-F699-F325-011C98F4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283718"/>
            <a:ext cx="3966198" cy="1326402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00F45AF8-3B30-5BEA-E5C6-A53AEABC22DE}"/>
              </a:ext>
            </a:extLst>
          </p:cNvPr>
          <p:cNvSpPr/>
          <p:nvPr/>
        </p:nvSpPr>
        <p:spPr>
          <a:xfrm>
            <a:off x="3074146" y="1420816"/>
            <a:ext cx="3402221" cy="22669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Le choix du mode de saisie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95BBECB-9940-2E56-A454-83C994F5E25D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B. Les modes de saisie</a:t>
            </a:r>
          </a:p>
        </p:txBody>
      </p:sp>
      <p:sp>
        <p:nvSpPr>
          <p:cNvPr id="15" name="Titre 7">
            <a:extLst>
              <a:ext uri="{FF2B5EF4-FFF2-40B4-BE49-F238E27FC236}">
                <a16:creationId xmlns:a16="http://schemas.microsoft.com/office/drawing/2014/main" id="{F79A615E-5BFE-26B2-07CF-EC7F783A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6187" y="-92546"/>
            <a:ext cx="8064896" cy="781595"/>
          </a:xfrm>
        </p:spPr>
        <p:txBody>
          <a:bodyPr/>
          <a:lstStyle/>
          <a:p>
            <a:r>
              <a:rPr lang="fr-FR" sz="4000" dirty="0"/>
              <a:t>I. La campagne 2021</a:t>
            </a:r>
          </a:p>
        </p:txBody>
      </p:sp>
    </p:spTree>
    <p:extLst>
      <p:ext uri="{BB962C8B-B14F-4D97-AF65-F5344CB8AC3E}">
        <p14:creationId xmlns:p14="http://schemas.microsoft.com/office/powerpoint/2010/main" val="39497322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5DB231E-DEC6-FB38-53F9-C8896D93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8" y="1409129"/>
            <a:ext cx="9144000" cy="331098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0FE1DCA-C981-ED28-E7E9-5020BAE6E491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B. Les modes de saisie</a:t>
            </a: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A709D663-61D2-594C-56E9-093CF98CA4A1}"/>
              </a:ext>
            </a:extLst>
          </p:cNvPr>
          <p:cNvSpPr txBox="1">
            <a:spLocks/>
          </p:cNvSpPr>
          <p:nvPr/>
        </p:nvSpPr>
        <p:spPr>
          <a:xfrm>
            <a:off x="-276187" y="-92546"/>
            <a:ext cx="8064896" cy="781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47675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/>
              <a:t>I. La campagne 2021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30719063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7322CC9-C522-4D72-8439-C789A7056BD4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B. Les modes de saisie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3305800" y="1232621"/>
            <a:ext cx="2793997" cy="2590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2060"/>
                </a:solidFill>
              </a:rPr>
              <a:t>Les modes de saisie via…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195" y="1706832"/>
            <a:ext cx="2088232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Export SIRH</a:t>
            </a: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3558239" y="1706832"/>
            <a:ext cx="2088232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La saisie agent par agent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6647426" y="1706832"/>
            <a:ext cx="2088232" cy="50487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Manuellement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5447" y="2263817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200" dirty="0"/>
              <a:t>Rempli à l’aide  de votre logiciel RH/paie</a:t>
            </a:r>
          </a:p>
          <a:p>
            <a:pPr marL="342900" indent="-342900">
              <a:buAutoNum type="arabicPeriod"/>
            </a:pPr>
            <a:r>
              <a:rPr lang="fr-FR" sz="1200" dirty="0"/>
              <a:t>Export des données au format TXT</a:t>
            </a:r>
          </a:p>
          <a:p>
            <a:pPr marL="342900" indent="-342900">
              <a:buAutoNum type="arabicPeriod"/>
            </a:pPr>
            <a:r>
              <a:rPr lang="fr-FR" sz="1200" dirty="0"/>
              <a:t>Import du fichier sur l’application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323458" y="2279531"/>
            <a:ext cx="3192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200" dirty="0"/>
              <a:t>Import du fichier N4DS/DSN sur l’application</a:t>
            </a:r>
          </a:p>
          <a:p>
            <a:pPr marL="342900" indent="-342900">
              <a:buAutoNum type="arabicPeriod"/>
            </a:pPr>
            <a:r>
              <a:rPr lang="fr-FR" sz="1200" dirty="0"/>
              <a:t>Remplir informations générales</a:t>
            </a:r>
          </a:p>
          <a:p>
            <a:pPr marL="342900" indent="-342900">
              <a:buAutoNum type="arabicPeriod"/>
            </a:pPr>
            <a:r>
              <a:rPr lang="fr-FR" sz="1200" dirty="0"/>
              <a:t>Remplir données manquantes pour chaque agent + données collectivités</a:t>
            </a:r>
          </a:p>
          <a:p>
            <a:pPr marL="342900" indent="-342900">
              <a:buAutoNum type="arabicPeriod"/>
            </a:pPr>
            <a:r>
              <a:rPr lang="fr-FR" sz="1200" dirty="0"/>
              <a:t>Générer un consolidé pour transmettre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208333" y="3628806"/>
            <a:ext cx="6580376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Arrivée sur la partie consolidée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712948" y="4164767"/>
            <a:ext cx="2682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200" dirty="0"/>
              <a:t>Remplir les parties « A saisir »</a:t>
            </a:r>
          </a:p>
          <a:p>
            <a:pPr marL="342900" indent="-342900">
              <a:buAutoNum type="arabicPeriod"/>
            </a:pPr>
            <a:r>
              <a:rPr lang="fr-FR" sz="1200" dirty="0"/>
              <a:t>Vérifier les incohérences</a:t>
            </a:r>
          </a:p>
          <a:p>
            <a:pPr marL="342900" indent="-342900">
              <a:buAutoNum type="arabicPeriod"/>
            </a:pPr>
            <a:r>
              <a:rPr lang="fr-FR" sz="1200" dirty="0"/>
              <a:t>Transmettre au CDG</a:t>
            </a:r>
          </a:p>
        </p:txBody>
      </p:sp>
      <p:cxnSp>
        <p:nvCxnSpPr>
          <p:cNvPr id="10" name="Connecteur droit avec flèche 9"/>
          <p:cNvCxnSpPr>
            <a:stCxn id="18" idx="2"/>
          </p:cNvCxnSpPr>
          <p:nvPr/>
        </p:nvCxnSpPr>
        <p:spPr>
          <a:xfrm flipH="1">
            <a:off x="7427916" y="2211710"/>
            <a:ext cx="263626" cy="1395633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4185988" y="3415465"/>
            <a:ext cx="1" cy="21334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979714" y="3212241"/>
            <a:ext cx="144014" cy="39510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5868144" y="4371950"/>
            <a:ext cx="2160240" cy="51115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Ne pas oublier la saisie à vide</a:t>
            </a:r>
          </a:p>
        </p:txBody>
      </p:sp>
      <p:sp>
        <p:nvSpPr>
          <p:cNvPr id="20" name="Titre 7">
            <a:extLst>
              <a:ext uri="{FF2B5EF4-FFF2-40B4-BE49-F238E27FC236}">
                <a16:creationId xmlns:a16="http://schemas.microsoft.com/office/drawing/2014/main" id="{0327D1EF-E1CA-C4D2-953A-431AB5AA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6187" y="-92546"/>
            <a:ext cx="8064896" cy="781595"/>
          </a:xfrm>
        </p:spPr>
        <p:txBody>
          <a:bodyPr/>
          <a:lstStyle/>
          <a:p>
            <a:r>
              <a:rPr lang="fr-FR" sz="4000" dirty="0"/>
              <a:t>I. La campagne 2021</a:t>
            </a:r>
          </a:p>
        </p:txBody>
      </p:sp>
    </p:spTree>
    <p:extLst>
      <p:ext uri="{BB962C8B-B14F-4D97-AF65-F5344CB8AC3E}">
        <p14:creationId xmlns:p14="http://schemas.microsoft.com/office/powerpoint/2010/main" val="3049255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870889" y="1409129"/>
            <a:ext cx="3402221" cy="22669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La saisie agent par agent en DSN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8021E1-C5AA-8076-6D85-05EF7ABA1A62}"/>
              </a:ext>
            </a:extLst>
          </p:cNvPr>
          <p:cNvSpPr txBox="1"/>
          <p:nvPr/>
        </p:nvSpPr>
        <p:spPr>
          <a:xfrm>
            <a:off x="4532290" y="6275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2F93AB"/>
                </a:solidFill>
              </a:rPr>
              <a:t>B. Les modes de saisie</a:t>
            </a: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05004FEB-93FF-F464-DBD3-6B6DBBD2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6187" y="-92546"/>
            <a:ext cx="8064896" cy="781595"/>
          </a:xfrm>
        </p:spPr>
        <p:txBody>
          <a:bodyPr/>
          <a:lstStyle/>
          <a:p>
            <a:r>
              <a:rPr lang="fr-FR" sz="4000" dirty="0"/>
              <a:t>I. La campagne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5174F2-E82C-45BF-1AC9-C3EB9E63C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7" y="1779662"/>
            <a:ext cx="7136204" cy="31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0724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hème Office">
  <a:themeElements>
    <a:clrScheme name="Personnalisé 5">
      <a:dk1>
        <a:srgbClr val="111111"/>
      </a:dk1>
      <a:lt1>
        <a:srgbClr val="FFFFFF"/>
      </a:lt1>
      <a:dk2>
        <a:srgbClr val="003366"/>
      </a:dk2>
      <a:lt2>
        <a:srgbClr val="F2F2F2"/>
      </a:lt2>
      <a:accent1>
        <a:srgbClr val="FFFFFF"/>
      </a:accent1>
      <a:accent2>
        <a:srgbClr val="33CCCC"/>
      </a:accent2>
      <a:accent3>
        <a:srgbClr val="009999"/>
      </a:accent3>
      <a:accent4>
        <a:srgbClr val="007976"/>
      </a:accent4>
      <a:accent5>
        <a:srgbClr val="993366"/>
      </a:accent5>
      <a:accent6>
        <a:srgbClr val="842C58"/>
      </a:accent6>
      <a:hlink>
        <a:srgbClr val="660033"/>
      </a:hlink>
      <a:folHlink>
        <a:srgbClr val="111111"/>
      </a:folHlink>
    </a:clrScheme>
    <a:fontScheme name="Personnalisé 36">
      <a:majorFont>
        <a:latin typeface="Berlin Sans FB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AFCC9CE03CF4994ED0125D122DC73" ma:contentTypeVersion="0" ma:contentTypeDescription="Crée un document." ma:contentTypeScope="" ma:versionID="25dc7426c53eb85b30d80e05243f00d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2E1E0C-D099-47D2-A5E9-98C2AF8BF90C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758698D-6552-4995-A8CF-133581ABCF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3DF2304-F52B-46BD-99BF-76F83B6CE5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3805</TotalTime>
  <Words>944</Words>
  <Application>Microsoft Office PowerPoint</Application>
  <PresentationFormat>Affichage à l'écran (16:9)</PresentationFormat>
  <Paragraphs>228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Berlin Sans FB</vt:lpstr>
      <vt:lpstr>Calibri</vt:lpstr>
      <vt:lpstr>Tahoma</vt:lpstr>
      <vt:lpstr>Thème Office</vt:lpstr>
      <vt:lpstr>Présentation PowerPoint</vt:lpstr>
      <vt:lpstr>Sommaire</vt:lpstr>
      <vt:lpstr>Présentation PowerPoint</vt:lpstr>
      <vt:lpstr>I. La campagne 2021</vt:lpstr>
      <vt:lpstr>I. La campagne 2021</vt:lpstr>
      <vt:lpstr>I. La campagne 2021</vt:lpstr>
      <vt:lpstr>Présentation PowerPoint</vt:lpstr>
      <vt:lpstr>I. La campagne 2021</vt:lpstr>
      <vt:lpstr>I. La campagne 2021</vt:lpstr>
      <vt:lpstr>I. La campagne 2021</vt:lpstr>
      <vt:lpstr>I. La campagne 2021</vt:lpstr>
      <vt:lpstr>I. La campagne 2021</vt:lpstr>
      <vt:lpstr>I. La campagne 2021</vt:lpstr>
      <vt:lpstr>I. La campagne 2021</vt:lpstr>
      <vt:lpstr>I. La campagne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II. Le Rapport Social Unique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 pour votre attention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type CDG74</dc:title>
  <dc:creator>adge</dc:creator>
  <cp:lastModifiedBy>DAUBA Bruno</cp:lastModifiedBy>
  <cp:revision>216</cp:revision>
  <cp:lastPrinted>2021-03-15T08:38:10Z</cp:lastPrinted>
  <dcterms:created xsi:type="dcterms:W3CDTF">2015-01-20T13:36:49Z</dcterms:created>
  <dcterms:modified xsi:type="dcterms:W3CDTF">2022-07-05T10:44:23Z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0x010100C8AAFCC9CE03CF4994ED0125D122DC73</vt:lpwstr>
  </property>
</Properties>
</file>