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4"/>
  </p:sldMasterIdLst>
  <p:notesMasterIdLst>
    <p:notesMasterId r:id="rId47"/>
  </p:notesMasterIdLst>
  <p:sldIdLst>
    <p:sldId id="256" r:id="rId5"/>
    <p:sldId id="266" r:id="rId6"/>
    <p:sldId id="283" r:id="rId7"/>
    <p:sldId id="285" r:id="rId8"/>
    <p:sldId id="286" r:id="rId9"/>
    <p:sldId id="288" r:id="rId10"/>
    <p:sldId id="289" r:id="rId11"/>
    <p:sldId id="322" r:id="rId12"/>
    <p:sldId id="290" r:id="rId13"/>
    <p:sldId id="291" r:id="rId14"/>
    <p:sldId id="293" r:id="rId15"/>
    <p:sldId id="292" r:id="rId16"/>
    <p:sldId id="323" r:id="rId17"/>
    <p:sldId id="295" r:id="rId18"/>
    <p:sldId id="296" r:id="rId19"/>
    <p:sldId id="326" r:id="rId20"/>
    <p:sldId id="331" r:id="rId21"/>
    <p:sldId id="332" r:id="rId22"/>
    <p:sldId id="329" r:id="rId23"/>
    <p:sldId id="330" r:id="rId24"/>
    <p:sldId id="297" r:id="rId25"/>
    <p:sldId id="298" r:id="rId26"/>
    <p:sldId id="299" r:id="rId27"/>
    <p:sldId id="300" r:id="rId28"/>
    <p:sldId id="301" r:id="rId29"/>
    <p:sldId id="302" r:id="rId30"/>
    <p:sldId id="303" r:id="rId31"/>
    <p:sldId id="305" r:id="rId32"/>
    <p:sldId id="324" r:id="rId33"/>
    <p:sldId id="306" r:id="rId34"/>
    <p:sldId id="307" r:id="rId35"/>
    <p:sldId id="325" r:id="rId36"/>
    <p:sldId id="309" r:id="rId37"/>
    <p:sldId id="310" r:id="rId38"/>
    <p:sldId id="311" r:id="rId39"/>
    <p:sldId id="312" r:id="rId40"/>
    <p:sldId id="313" r:id="rId41"/>
    <p:sldId id="314" r:id="rId42"/>
    <p:sldId id="315" r:id="rId43"/>
    <p:sldId id="316" r:id="rId44"/>
    <p:sldId id="317" r:id="rId45"/>
    <p:sldId id="318" r:id="rId46"/>
  </p:sldIdLst>
  <p:sldSz cx="12192000" cy="6858000"/>
  <p:notesSz cx="6858000" cy="9144000"/>
  <p:defaultText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PPT DiotSiaci" id="{94FA0A41-F448-4E0D-B1D9-DCC704054442}">
          <p14:sldIdLst>
            <p14:sldId id="256"/>
            <p14:sldId id="266"/>
            <p14:sldId id="283"/>
            <p14:sldId id="285"/>
            <p14:sldId id="286"/>
            <p14:sldId id="288"/>
            <p14:sldId id="289"/>
            <p14:sldId id="322"/>
            <p14:sldId id="290"/>
            <p14:sldId id="291"/>
            <p14:sldId id="293"/>
            <p14:sldId id="292"/>
            <p14:sldId id="323"/>
            <p14:sldId id="295"/>
            <p14:sldId id="296"/>
            <p14:sldId id="326"/>
            <p14:sldId id="331"/>
            <p14:sldId id="332"/>
            <p14:sldId id="329"/>
            <p14:sldId id="330"/>
            <p14:sldId id="297"/>
            <p14:sldId id="298"/>
            <p14:sldId id="299"/>
            <p14:sldId id="300"/>
            <p14:sldId id="301"/>
            <p14:sldId id="302"/>
            <p14:sldId id="303"/>
            <p14:sldId id="305"/>
            <p14:sldId id="324"/>
            <p14:sldId id="306"/>
            <p14:sldId id="307"/>
            <p14:sldId id="325"/>
            <p14:sldId id="309"/>
            <p14:sldId id="310"/>
            <p14:sldId id="311"/>
            <p14:sldId id="312"/>
            <p14:sldId id="313"/>
            <p14:sldId id="314"/>
            <p14:sldId id="315"/>
            <p14:sldId id="316"/>
            <p14:sldId id="317"/>
            <p14:sldId id="318"/>
          </p14:sldIdLst>
        </p14:section>
        <p14:section name="Méthodologie" id="{F2EC582B-A641-4524-B615-6AD510E1A7CF}">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62" userDrawn="1">
          <p15:clr>
            <a:srgbClr val="A4A3A4"/>
          </p15:clr>
        </p15:guide>
        <p15:guide id="4" orient="horz" pos="1071" userDrawn="1">
          <p15:clr>
            <a:srgbClr val="A4A3A4"/>
          </p15:clr>
        </p15:guide>
        <p15:guide id="5" orient="horz" pos="4156" userDrawn="1">
          <p15:clr>
            <a:srgbClr val="A4A3A4"/>
          </p15:clr>
        </p15:guide>
        <p15:guide id="6" orient="horz" pos="4201" userDrawn="1">
          <p15:clr>
            <a:srgbClr val="A4A3A4"/>
          </p15:clr>
        </p15:guide>
        <p15:guide id="7" pos="3840" userDrawn="1">
          <p15:clr>
            <a:srgbClr val="A4A3A4"/>
          </p15:clr>
        </p15:guide>
        <p15:guide id="8" pos="756" userDrawn="1">
          <p15:clr>
            <a:srgbClr val="A4A3A4"/>
          </p15:clr>
        </p15:guide>
        <p15:guide id="9" pos="6924" userDrawn="1">
          <p15:clr>
            <a:srgbClr val="A4A3A4"/>
          </p15:clr>
        </p15:guide>
        <p15:guide id="10" pos="7287" userDrawn="1">
          <p15:clr>
            <a:srgbClr val="A4A3A4"/>
          </p15:clr>
        </p15:guide>
        <p15:guide id="11" orient="horz" pos="41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C7C"/>
    <a:srgbClr val="25387C"/>
    <a:srgbClr val="66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howGuides="1">
      <p:cViewPr varScale="1">
        <p:scale>
          <a:sx n="65" d="100"/>
          <a:sy n="65" d="100"/>
        </p:scale>
        <p:origin x="66" y="1770"/>
      </p:cViewPr>
      <p:guideLst>
        <p:guide orient="horz" pos="2160"/>
        <p:guide orient="horz" pos="255"/>
        <p:guide orient="horz" pos="1162"/>
        <p:guide orient="horz" pos="1071"/>
        <p:guide orient="horz" pos="4156"/>
        <p:guide orient="horz" pos="4201"/>
        <p:guide pos="3840"/>
        <p:guide pos="756"/>
        <p:guide pos="6924"/>
        <p:guide pos="7287"/>
        <p:guide orient="horz" pos="41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09BC6-3E26-44DF-809B-3C265A9E4EA8}" type="doc">
      <dgm:prSet loTypeId="urn:microsoft.com/office/officeart/2008/layout/VerticalCurvedList" loCatId="list" qsTypeId="urn:microsoft.com/office/officeart/2005/8/quickstyle/simple4" qsCatId="simple" csTypeId="urn:microsoft.com/office/officeart/2005/8/colors/accent6_5" csCatId="accent6" phldr="1"/>
      <dgm:spPr/>
      <dgm:t>
        <a:bodyPr/>
        <a:lstStyle/>
        <a:p>
          <a:endParaRPr lang="fr-FR"/>
        </a:p>
      </dgm:t>
    </dgm:pt>
    <dgm:pt modelId="{B90D5F56-D704-40E2-B04A-09536D1E83BD}">
      <dgm:prSet phldrT="[Texte]" custT="1"/>
      <dgm:spPr>
        <a:xfrm>
          <a:off x="285089" y="184749"/>
          <a:ext cx="5756655" cy="369336"/>
        </a:xfrm>
        <a:prstGeom prst="rect">
          <a:avLst/>
        </a:prstGeom>
        <a:solidFill>
          <a:srgbClr val="25387C"/>
        </a:solidFill>
        <a:ln>
          <a:noFill/>
        </a:ln>
        <a:effectLst>
          <a:outerShdw blurRad="40000" dist="23000" dir="5400000" rotWithShape="0">
            <a:srgbClr val="000000">
              <a:alpha val="35000"/>
            </a:srgbClr>
          </a:outerShdw>
        </a:effectLst>
      </dgm:spPr>
      <dgm:t>
        <a:bodyPr/>
        <a:lstStyle/>
        <a:p>
          <a:r>
            <a:rPr lang="fr-FR" sz="1000" b="1" dirty="0">
              <a:solidFill>
                <a:sysClr val="window" lastClr="FFFFFF"/>
              </a:solidFill>
              <a:latin typeface="+mj-lt"/>
              <a:ea typeface="+mn-ea"/>
              <a:cs typeface="+mn-cs"/>
            </a:rPr>
            <a:t>TETRAPLEGIE</a:t>
          </a:r>
        </a:p>
      </dgm:t>
    </dgm:pt>
    <dgm:pt modelId="{0EEAC32B-A831-41F5-B6AC-3BB671D53150}" type="parTrans" cxnId="{C21BE05E-44A7-4872-8671-D8EFD9F01695}">
      <dgm:prSet/>
      <dgm:spPr/>
      <dgm:t>
        <a:bodyPr/>
        <a:lstStyle/>
        <a:p>
          <a:endParaRPr lang="fr-FR" sz="2800" b="1"/>
        </a:p>
      </dgm:t>
    </dgm:pt>
    <dgm:pt modelId="{3B53AA05-559E-4ED2-AE15-022DFE7463A1}" type="sibTrans" cxnId="{C21BE05E-44A7-4872-8671-D8EFD9F01695}">
      <dgm:prSet/>
      <dgm:spPr/>
      <dgm:t>
        <a:bodyPr/>
        <a:lstStyle/>
        <a:p>
          <a:endParaRPr lang="fr-FR" sz="2800" b="1"/>
        </a:p>
      </dgm:t>
    </dgm:pt>
    <dgm:pt modelId="{249BE419-EEB4-4474-B9BB-9B8F99B3F71A}">
      <dgm:prSet phldrT="[Texte]" custT="1"/>
      <dgm:spPr>
        <a:xfrm>
          <a:off x="285089" y="184749"/>
          <a:ext cx="5756655" cy="369336"/>
        </a:xfrm>
        <a:prstGeom prst="rect">
          <a:avLst/>
        </a:prstGeom>
        <a:solidFill>
          <a:srgbClr val="25387C"/>
        </a:solidFill>
        <a:ln>
          <a:noFill/>
        </a:ln>
        <a:effectLst>
          <a:outerShdw blurRad="40000" dist="23000" dir="5400000" rotWithShape="0">
            <a:srgbClr val="000000">
              <a:alpha val="35000"/>
            </a:srgbClr>
          </a:outerShdw>
        </a:effectLst>
      </dgm:spPr>
      <dgm:t>
        <a:bodyPr/>
        <a:lstStyle/>
        <a:p>
          <a:r>
            <a:rPr lang="fr-FR" sz="800" b="1" dirty="0">
              <a:solidFill>
                <a:sysClr val="window" lastClr="FFFFFF"/>
              </a:solidFill>
              <a:latin typeface="+mj-lt"/>
              <a:ea typeface="+mn-ea"/>
              <a:cs typeface="+mn-cs"/>
            </a:rPr>
            <a:t>2 M€ sur 15 ans</a:t>
          </a:r>
        </a:p>
      </dgm:t>
    </dgm:pt>
    <dgm:pt modelId="{875CB1A0-B161-4FCD-9567-2A52D50E87C6}" type="parTrans" cxnId="{077512F2-DFFC-4938-95C9-6E6BD2EB7BC6}">
      <dgm:prSet/>
      <dgm:spPr/>
      <dgm:t>
        <a:bodyPr/>
        <a:lstStyle/>
        <a:p>
          <a:endParaRPr lang="fr-FR" sz="2800" b="1"/>
        </a:p>
      </dgm:t>
    </dgm:pt>
    <dgm:pt modelId="{DD8FCC2B-77B0-40DC-AFA1-11D11E6147E6}" type="sibTrans" cxnId="{077512F2-DFFC-4938-95C9-6E6BD2EB7BC6}">
      <dgm:prSet/>
      <dgm:spPr>
        <a:xfrm>
          <a:off x="-4593403" y="-704407"/>
          <a:ext cx="5472816" cy="5472816"/>
        </a:xfrm>
        <a:prstGeom prst="blockArc">
          <a:avLst>
            <a:gd name="adj1" fmla="val 18900000"/>
            <a:gd name="adj2" fmla="val 2700000"/>
            <a:gd name="adj3" fmla="val 395"/>
          </a:avLst>
        </a:prstGeom>
        <a:noFill/>
        <a:ln w="9525" cap="flat" cmpd="sng" algn="ctr">
          <a:solidFill>
            <a:srgbClr val="F79646">
              <a:tint val="90000"/>
              <a:hueOff val="0"/>
              <a:satOff val="0"/>
              <a:lumOff val="0"/>
              <a:alphaOff val="0"/>
            </a:srgbClr>
          </a:solidFill>
          <a:prstDash val="solid"/>
        </a:ln>
        <a:effectLst/>
      </dgm:spPr>
      <dgm:t>
        <a:bodyPr/>
        <a:lstStyle/>
        <a:p>
          <a:endParaRPr lang="fr-FR" sz="2800" b="1"/>
        </a:p>
      </dgm:t>
    </dgm:pt>
    <dgm:pt modelId="{5A265FC1-155B-4B6A-979A-2B8C2F9A80EC}">
      <dgm:prSet phldrT="[Texte]" custT="1"/>
      <dgm:spPr>
        <a:xfrm>
          <a:off x="802843" y="1293002"/>
          <a:ext cx="5238902" cy="369336"/>
        </a:xfrm>
        <a:prstGeom prst="rect">
          <a:avLst/>
        </a:prstGeom>
        <a:solidFill>
          <a:srgbClr val="25387C"/>
        </a:solidFill>
        <a:ln>
          <a:noFill/>
        </a:ln>
        <a:effectLst>
          <a:outerShdw blurRad="40000" dist="23000" dir="5400000" rotWithShape="0">
            <a:srgbClr val="000000">
              <a:alpha val="35000"/>
            </a:srgbClr>
          </a:outerShdw>
        </a:effectLst>
      </dgm:spPr>
      <dgm:t>
        <a:bodyPr/>
        <a:lstStyle/>
        <a:p>
          <a:r>
            <a:rPr lang="fr-FR" sz="1100" b="1" dirty="0">
              <a:solidFill>
                <a:sysClr val="window" lastClr="FFFFFF"/>
              </a:solidFill>
              <a:latin typeface="+mj-lt"/>
              <a:ea typeface="+mn-ea"/>
              <a:cs typeface="+mn-cs"/>
            </a:rPr>
            <a:t>FRATURE DU FEMUR</a:t>
          </a:r>
        </a:p>
        <a:p>
          <a:r>
            <a:rPr lang="fr-FR" sz="1100" b="1" dirty="0">
              <a:solidFill>
                <a:sysClr val="window" lastClr="FFFFFF"/>
              </a:solidFill>
              <a:latin typeface="+mj-lt"/>
              <a:ea typeface="+mn-ea"/>
              <a:cs typeface="+mn-cs"/>
            </a:rPr>
            <a:t>50 000€ à 75 000€</a:t>
          </a:r>
        </a:p>
      </dgm:t>
    </dgm:pt>
    <dgm:pt modelId="{5273D617-3237-4617-B3E0-D318B77EA02A}" type="parTrans" cxnId="{EFEC28B2-C508-4EAB-893A-7BA6FBF17C0E}">
      <dgm:prSet/>
      <dgm:spPr/>
      <dgm:t>
        <a:bodyPr/>
        <a:lstStyle/>
        <a:p>
          <a:endParaRPr lang="fr-FR" sz="2800" b="1"/>
        </a:p>
      </dgm:t>
    </dgm:pt>
    <dgm:pt modelId="{563562C8-A1CB-45FB-859D-1692D572A9EE}" type="sibTrans" cxnId="{EFEC28B2-C508-4EAB-893A-7BA6FBF17C0E}">
      <dgm:prSet/>
      <dgm:spPr/>
      <dgm:t>
        <a:bodyPr/>
        <a:lstStyle/>
        <a:p>
          <a:endParaRPr lang="fr-FR" sz="2800" b="1"/>
        </a:p>
      </dgm:t>
    </dgm:pt>
    <dgm:pt modelId="{59C71B21-F053-4BDB-9EA1-AD5A6695EE52}">
      <dgm:prSet phldrT="[Texte]" custT="1"/>
      <dgm:spPr>
        <a:xfrm>
          <a:off x="861364" y="1847331"/>
          <a:ext cx="5180380" cy="369336"/>
        </a:xfrm>
        <a:prstGeom prst="rect">
          <a:avLst/>
        </a:prstGeom>
        <a:solidFill>
          <a:srgbClr val="25387C"/>
        </a:solidFill>
        <a:ln>
          <a:noFill/>
        </a:ln>
        <a:effectLst>
          <a:outerShdw blurRad="40000" dist="23000" dir="5400000" rotWithShape="0">
            <a:srgbClr val="000000">
              <a:alpha val="35000"/>
            </a:srgbClr>
          </a:outerShdw>
        </a:effectLst>
      </dgm:spPr>
      <dgm:t>
        <a:bodyPr/>
        <a:lstStyle/>
        <a:p>
          <a:r>
            <a:rPr lang="fr-FR" sz="1000" b="1" dirty="0">
              <a:solidFill>
                <a:sysClr val="window" lastClr="FFFFFF"/>
              </a:solidFill>
              <a:latin typeface="+mj-lt"/>
              <a:ea typeface="+mn-ea"/>
              <a:cs typeface="+mn-cs"/>
            </a:rPr>
            <a:t>LOMBALGIE SUR HERNIE DISCALE</a:t>
          </a:r>
        </a:p>
      </dgm:t>
    </dgm:pt>
    <dgm:pt modelId="{FBD1AF03-BFE9-4720-983F-0E741E9C5A85}" type="parTrans" cxnId="{9AACCCFB-F1D9-43A0-9749-AB47091C7AEE}">
      <dgm:prSet/>
      <dgm:spPr/>
      <dgm:t>
        <a:bodyPr/>
        <a:lstStyle/>
        <a:p>
          <a:endParaRPr lang="fr-FR" sz="2800" b="1"/>
        </a:p>
      </dgm:t>
    </dgm:pt>
    <dgm:pt modelId="{9A41DECE-CCF3-47BA-AE9A-69BA15F6D98C}" type="sibTrans" cxnId="{9AACCCFB-F1D9-43A0-9749-AB47091C7AEE}">
      <dgm:prSet/>
      <dgm:spPr/>
      <dgm:t>
        <a:bodyPr/>
        <a:lstStyle/>
        <a:p>
          <a:endParaRPr lang="fr-FR" sz="2800" b="1"/>
        </a:p>
      </dgm:t>
    </dgm:pt>
    <dgm:pt modelId="{5422FEC7-78D9-4036-970B-BDEECDD66F75}">
      <dgm:prSet phldrT="[Texte]" custT="1"/>
      <dgm:spPr>
        <a:xfrm>
          <a:off x="861364" y="1847331"/>
          <a:ext cx="5180380" cy="369336"/>
        </a:xfrm>
        <a:prstGeom prst="rect">
          <a:avLst/>
        </a:prstGeom>
        <a:solidFill>
          <a:srgbClr val="25387C"/>
        </a:solidFill>
        <a:ln>
          <a:noFill/>
        </a:ln>
        <a:effectLst>
          <a:outerShdw blurRad="40000" dist="23000" dir="5400000" rotWithShape="0">
            <a:srgbClr val="000000">
              <a:alpha val="35000"/>
            </a:srgbClr>
          </a:outerShdw>
        </a:effectLst>
      </dgm:spPr>
      <dgm:t>
        <a:bodyPr/>
        <a:lstStyle/>
        <a:p>
          <a:r>
            <a:rPr lang="fr-FR" sz="800" b="1" dirty="0">
              <a:solidFill>
                <a:sysClr val="window" lastClr="FFFFFF"/>
              </a:solidFill>
              <a:latin typeface="+mj-lt"/>
              <a:ea typeface="+mn-ea"/>
              <a:cs typeface="+mn-cs"/>
            </a:rPr>
            <a:t>25 000€</a:t>
          </a:r>
        </a:p>
      </dgm:t>
    </dgm:pt>
    <dgm:pt modelId="{FCFC145F-164F-47D4-A82F-967C41D640A4}" type="parTrans" cxnId="{30165227-653D-4188-BE13-4FA7F3C081E0}">
      <dgm:prSet/>
      <dgm:spPr/>
      <dgm:t>
        <a:bodyPr/>
        <a:lstStyle/>
        <a:p>
          <a:endParaRPr lang="fr-FR" sz="2800" b="1"/>
        </a:p>
      </dgm:t>
    </dgm:pt>
    <dgm:pt modelId="{08D90F03-801C-422E-ABF4-EB2EC2A65C10}" type="sibTrans" cxnId="{30165227-653D-4188-BE13-4FA7F3C081E0}">
      <dgm:prSet/>
      <dgm:spPr/>
      <dgm:t>
        <a:bodyPr/>
        <a:lstStyle/>
        <a:p>
          <a:endParaRPr lang="fr-FR" sz="2800" b="1"/>
        </a:p>
      </dgm:t>
    </dgm:pt>
    <dgm:pt modelId="{7C3690C1-C062-41EA-9B77-47B86AA90AE6}">
      <dgm:prSet custT="1"/>
      <dgm:spPr>
        <a:xfrm>
          <a:off x="619556" y="739079"/>
          <a:ext cx="5422188" cy="369336"/>
        </a:xfrm>
        <a:prstGeom prst="rect">
          <a:avLst/>
        </a:prstGeom>
        <a:solidFill>
          <a:srgbClr val="25387C"/>
        </a:solidFill>
        <a:ln>
          <a:noFill/>
        </a:ln>
        <a:effectLst>
          <a:outerShdw blurRad="40000" dist="23000" dir="5400000" rotWithShape="0">
            <a:srgbClr val="000000">
              <a:alpha val="35000"/>
            </a:srgbClr>
          </a:outerShdw>
        </a:effectLst>
      </dgm:spPr>
      <dgm:t>
        <a:bodyPr/>
        <a:lstStyle/>
        <a:p>
          <a:r>
            <a:rPr lang="fr-FR" sz="1000" b="1" dirty="0">
              <a:solidFill>
                <a:sysClr val="window" lastClr="FFFFFF"/>
              </a:solidFill>
              <a:latin typeface="+mj-lt"/>
              <a:ea typeface="+mn-ea"/>
              <a:cs typeface="+mn-cs"/>
            </a:rPr>
            <a:t>HEMIPLEGIE</a:t>
          </a:r>
        </a:p>
        <a:p>
          <a:r>
            <a:rPr lang="fr-FR" sz="1000" b="1" dirty="0">
              <a:solidFill>
                <a:sysClr val="window" lastClr="FFFFFF"/>
              </a:solidFill>
              <a:latin typeface="+mj-lt"/>
              <a:ea typeface="+mn-ea"/>
              <a:cs typeface="+mn-cs"/>
            </a:rPr>
            <a:t>150 000€ sous réserve de rechute</a:t>
          </a:r>
        </a:p>
      </dgm:t>
    </dgm:pt>
    <dgm:pt modelId="{C709AB7B-EBFD-4BF3-84AF-C25B43390E46}" type="parTrans" cxnId="{039D8C52-5599-43ED-B06C-6D8C901400F8}">
      <dgm:prSet/>
      <dgm:spPr/>
      <dgm:t>
        <a:bodyPr/>
        <a:lstStyle/>
        <a:p>
          <a:endParaRPr lang="fr-FR" sz="2800" b="1"/>
        </a:p>
      </dgm:t>
    </dgm:pt>
    <dgm:pt modelId="{882A2BFF-3710-433F-A77A-7B047AAB21B9}" type="sibTrans" cxnId="{039D8C52-5599-43ED-B06C-6D8C901400F8}">
      <dgm:prSet/>
      <dgm:spPr/>
      <dgm:t>
        <a:bodyPr/>
        <a:lstStyle/>
        <a:p>
          <a:endParaRPr lang="fr-FR" sz="2800" b="1"/>
        </a:p>
      </dgm:t>
    </dgm:pt>
    <dgm:pt modelId="{8C79A32D-02B9-4BD9-B677-E0E8F7CBD147}">
      <dgm:prSet custT="1"/>
      <dgm:spPr>
        <a:xfrm>
          <a:off x="802843" y="2401661"/>
          <a:ext cx="5238902" cy="369336"/>
        </a:xfrm>
        <a:prstGeom prst="rect">
          <a:avLst/>
        </a:prstGeom>
        <a:solidFill>
          <a:srgbClr val="25387C"/>
        </a:solidFill>
        <a:ln>
          <a:noFill/>
        </a:ln>
        <a:effectLst>
          <a:outerShdw blurRad="40000" dist="23000" dir="5400000" rotWithShape="0">
            <a:srgbClr val="000000">
              <a:alpha val="35000"/>
            </a:srgbClr>
          </a:outerShdw>
        </a:effectLst>
      </dgm:spPr>
      <dgm:t>
        <a:bodyPr/>
        <a:lstStyle/>
        <a:p>
          <a:r>
            <a:rPr lang="fr-FR" sz="1000" b="1" dirty="0">
              <a:solidFill>
                <a:sysClr val="window" lastClr="FFFFFF"/>
              </a:solidFill>
              <a:latin typeface="+mj-lt"/>
              <a:ea typeface="+mn-ea"/>
              <a:cs typeface="+mn-cs"/>
            </a:rPr>
            <a:t>AMPUTATION D UN MEMBRE INFERIEUR</a:t>
          </a:r>
        </a:p>
        <a:p>
          <a:r>
            <a:rPr lang="fr-FR" sz="1000" b="1" dirty="0">
              <a:solidFill>
                <a:sysClr val="window" lastClr="FFFFFF"/>
              </a:solidFill>
              <a:latin typeface="+mj-lt"/>
              <a:ea typeface="+mn-ea"/>
              <a:cs typeface="+mn-cs"/>
            </a:rPr>
            <a:t>200 000€</a:t>
          </a:r>
        </a:p>
      </dgm:t>
    </dgm:pt>
    <dgm:pt modelId="{F3485B77-879A-48CB-B21F-F9C4767E5CEA}" type="parTrans" cxnId="{7841628C-2A41-42EA-96F6-0918E7C8D93A}">
      <dgm:prSet/>
      <dgm:spPr/>
      <dgm:t>
        <a:bodyPr/>
        <a:lstStyle/>
        <a:p>
          <a:endParaRPr lang="fr-FR" sz="2800" b="1"/>
        </a:p>
      </dgm:t>
    </dgm:pt>
    <dgm:pt modelId="{F5990EA9-5397-48AB-B618-EB0F6EFD866F}" type="sibTrans" cxnId="{7841628C-2A41-42EA-96F6-0918E7C8D93A}">
      <dgm:prSet/>
      <dgm:spPr/>
      <dgm:t>
        <a:bodyPr/>
        <a:lstStyle/>
        <a:p>
          <a:endParaRPr lang="fr-FR" sz="2800" b="1"/>
        </a:p>
      </dgm:t>
    </dgm:pt>
    <dgm:pt modelId="{C6036F3B-38B7-471A-BE0C-4820999E62A9}">
      <dgm:prSet custT="1"/>
      <dgm:spPr>
        <a:xfrm>
          <a:off x="619556" y="2955584"/>
          <a:ext cx="5422188" cy="369336"/>
        </a:xfrm>
        <a:prstGeom prst="rect">
          <a:avLst/>
        </a:prstGeom>
        <a:solidFill>
          <a:srgbClr val="25387C"/>
        </a:solidFill>
        <a:ln>
          <a:noFill/>
        </a:ln>
        <a:effectLst>
          <a:outerShdw blurRad="40000" dist="23000" dir="5400000" rotWithShape="0">
            <a:srgbClr val="000000">
              <a:alpha val="35000"/>
            </a:srgbClr>
          </a:outerShdw>
        </a:effectLst>
      </dgm:spPr>
      <dgm:t>
        <a:bodyPr/>
        <a:lstStyle/>
        <a:p>
          <a:r>
            <a:rPr lang="fr-FR" sz="1000" b="1" dirty="0">
              <a:solidFill>
                <a:sysClr val="window" lastClr="FFFFFF"/>
              </a:solidFill>
              <a:latin typeface="+mj-lt"/>
              <a:ea typeface="+mn-ea"/>
              <a:cs typeface="+mn-cs"/>
            </a:rPr>
            <a:t>ENTORSE GRAVE</a:t>
          </a:r>
        </a:p>
        <a:p>
          <a:r>
            <a:rPr lang="fr-FR" sz="1000" b="1" dirty="0">
              <a:solidFill>
                <a:sysClr val="window" lastClr="FFFFFF"/>
              </a:solidFill>
              <a:latin typeface="+mj-lt"/>
              <a:ea typeface="+mn-ea"/>
              <a:cs typeface="+mn-cs"/>
            </a:rPr>
            <a:t>100 000€</a:t>
          </a:r>
        </a:p>
      </dgm:t>
    </dgm:pt>
    <dgm:pt modelId="{B6F55CEF-B0ED-47EA-88B0-F2F357500DD2}" type="parTrans" cxnId="{F4EC34DF-4AA7-43EB-A923-C95A845D7D06}">
      <dgm:prSet/>
      <dgm:spPr/>
      <dgm:t>
        <a:bodyPr/>
        <a:lstStyle/>
        <a:p>
          <a:endParaRPr lang="fr-FR" sz="2800" b="1"/>
        </a:p>
      </dgm:t>
    </dgm:pt>
    <dgm:pt modelId="{B4AA043F-0800-481E-AD94-2DB341CD9C56}" type="sibTrans" cxnId="{F4EC34DF-4AA7-43EB-A923-C95A845D7D06}">
      <dgm:prSet/>
      <dgm:spPr/>
      <dgm:t>
        <a:bodyPr/>
        <a:lstStyle/>
        <a:p>
          <a:endParaRPr lang="fr-FR" sz="2800" b="1"/>
        </a:p>
      </dgm:t>
    </dgm:pt>
    <dgm:pt modelId="{94DB0F37-387F-4F79-B2D3-D167C78911AE}">
      <dgm:prSet custT="1"/>
      <dgm:spPr>
        <a:xfrm>
          <a:off x="285089" y="3509914"/>
          <a:ext cx="5756655" cy="369336"/>
        </a:xfrm>
        <a:prstGeom prst="rect">
          <a:avLst/>
        </a:prstGeom>
        <a:solidFill>
          <a:srgbClr val="25387C"/>
        </a:solidFill>
        <a:ln>
          <a:noFill/>
        </a:ln>
        <a:effectLst>
          <a:outerShdw blurRad="40000" dist="23000" dir="5400000" rotWithShape="0">
            <a:srgbClr val="000000">
              <a:alpha val="35000"/>
            </a:srgbClr>
          </a:outerShdw>
        </a:effectLst>
      </dgm:spPr>
      <dgm:t>
        <a:bodyPr/>
        <a:lstStyle/>
        <a:p>
          <a:r>
            <a:rPr lang="fr-FR" sz="1000" b="1" dirty="0">
              <a:solidFill>
                <a:sysClr val="window" lastClr="FFFFFF"/>
              </a:solidFill>
              <a:latin typeface="+mj-lt"/>
              <a:ea typeface="+mn-ea"/>
              <a:cs typeface="+mn-cs"/>
            </a:rPr>
            <a:t>ACCIDENT CARDIAQUE</a:t>
          </a:r>
        </a:p>
        <a:p>
          <a:r>
            <a:rPr lang="fr-FR" sz="1000" b="1" dirty="0">
              <a:solidFill>
                <a:sysClr val="window" lastClr="FFFFFF"/>
              </a:solidFill>
              <a:latin typeface="+mj-lt"/>
              <a:ea typeface="+mn-ea"/>
              <a:cs typeface="+mn-cs"/>
            </a:rPr>
            <a:t>Traitement à vie : 50 000€ à 70 000€ (données VIVINTER)</a:t>
          </a:r>
        </a:p>
      </dgm:t>
    </dgm:pt>
    <dgm:pt modelId="{D8D11684-67B5-41ED-B1E4-00C12F35CEE2}" type="parTrans" cxnId="{D32833E6-CAA1-48B7-8D92-D237C6BA8FDA}">
      <dgm:prSet/>
      <dgm:spPr/>
      <dgm:t>
        <a:bodyPr/>
        <a:lstStyle/>
        <a:p>
          <a:endParaRPr lang="fr-FR" sz="2800" b="1"/>
        </a:p>
      </dgm:t>
    </dgm:pt>
    <dgm:pt modelId="{6F6FB6CD-0E23-4666-9E10-92B15B93FCD0}" type="sibTrans" cxnId="{D32833E6-CAA1-48B7-8D92-D237C6BA8FDA}">
      <dgm:prSet/>
      <dgm:spPr/>
      <dgm:t>
        <a:bodyPr/>
        <a:lstStyle/>
        <a:p>
          <a:endParaRPr lang="fr-FR" sz="2800" b="1"/>
        </a:p>
      </dgm:t>
    </dgm:pt>
    <dgm:pt modelId="{DC380606-FD30-4F76-B9E1-03FCD13DE883}">
      <dgm:prSet/>
      <dgm:spPr/>
      <dgm:t>
        <a:bodyPr/>
        <a:lstStyle/>
        <a:p>
          <a:endParaRPr lang="fr-FR" sz="2800" b="1"/>
        </a:p>
      </dgm:t>
    </dgm:pt>
    <dgm:pt modelId="{A23BCD4A-F523-4AF2-924A-4E13010FBC32}" type="parTrans" cxnId="{2DB8EFD7-334C-4D51-8339-8F423C085500}">
      <dgm:prSet/>
      <dgm:spPr/>
      <dgm:t>
        <a:bodyPr/>
        <a:lstStyle/>
        <a:p>
          <a:endParaRPr lang="fr-FR" sz="2800" b="1"/>
        </a:p>
      </dgm:t>
    </dgm:pt>
    <dgm:pt modelId="{72237DCD-A854-4B93-81C5-9AF610BA43E6}" type="sibTrans" cxnId="{2DB8EFD7-334C-4D51-8339-8F423C085500}">
      <dgm:prSet/>
      <dgm:spPr/>
      <dgm:t>
        <a:bodyPr/>
        <a:lstStyle/>
        <a:p>
          <a:endParaRPr lang="fr-FR" sz="2800" b="1"/>
        </a:p>
      </dgm:t>
    </dgm:pt>
    <dgm:pt modelId="{F5CCA866-76CF-4256-98EE-54FF0EAA753D}">
      <dgm:prSet/>
      <dgm:spPr/>
      <dgm:t>
        <a:bodyPr/>
        <a:lstStyle/>
        <a:p>
          <a:endParaRPr lang="fr-FR" sz="2800" b="1"/>
        </a:p>
      </dgm:t>
    </dgm:pt>
    <dgm:pt modelId="{62A59545-A7C5-44C0-94DA-76EA44CA43D5}" type="parTrans" cxnId="{1A9FAC14-D179-4E5D-A9EB-6FC3B5F3340F}">
      <dgm:prSet/>
      <dgm:spPr/>
      <dgm:t>
        <a:bodyPr/>
        <a:lstStyle/>
        <a:p>
          <a:endParaRPr lang="fr-FR" sz="2800" b="1"/>
        </a:p>
      </dgm:t>
    </dgm:pt>
    <dgm:pt modelId="{26CC1FF9-4EE4-4644-A0EB-69DA50FC5B61}" type="sibTrans" cxnId="{1A9FAC14-D179-4E5D-A9EB-6FC3B5F3340F}">
      <dgm:prSet/>
      <dgm:spPr/>
      <dgm:t>
        <a:bodyPr/>
        <a:lstStyle/>
        <a:p>
          <a:endParaRPr lang="fr-FR" sz="2800" b="1"/>
        </a:p>
      </dgm:t>
    </dgm:pt>
    <dgm:pt modelId="{55B4786C-7A0F-4951-B24D-F6349DB46636}" type="pres">
      <dgm:prSet presAssocID="{3CB09BC6-3E26-44DF-809B-3C265A9E4EA8}" presName="Name0" presStyleCnt="0">
        <dgm:presLayoutVars>
          <dgm:chMax val="7"/>
          <dgm:chPref val="7"/>
          <dgm:dir/>
        </dgm:presLayoutVars>
      </dgm:prSet>
      <dgm:spPr/>
    </dgm:pt>
    <dgm:pt modelId="{3E8B71A9-D14A-445B-92D6-914FF981DECB}" type="pres">
      <dgm:prSet presAssocID="{3CB09BC6-3E26-44DF-809B-3C265A9E4EA8}" presName="Name1" presStyleCnt="0"/>
      <dgm:spPr/>
    </dgm:pt>
    <dgm:pt modelId="{0294D96B-4F6D-41FC-A1B8-E5C95A00F21B}" type="pres">
      <dgm:prSet presAssocID="{3CB09BC6-3E26-44DF-809B-3C265A9E4EA8}" presName="cycle" presStyleCnt="0"/>
      <dgm:spPr/>
    </dgm:pt>
    <dgm:pt modelId="{D9594CBA-416F-4822-9C72-BCCFAD6E6208}" type="pres">
      <dgm:prSet presAssocID="{3CB09BC6-3E26-44DF-809B-3C265A9E4EA8}" presName="srcNode" presStyleLbl="node1" presStyleIdx="0" presStyleCnt="7"/>
      <dgm:spPr/>
    </dgm:pt>
    <dgm:pt modelId="{31EE1900-30BC-4F40-B2E0-7577776D834F}" type="pres">
      <dgm:prSet presAssocID="{3CB09BC6-3E26-44DF-809B-3C265A9E4EA8}" presName="conn" presStyleLbl="parChTrans1D2" presStyleIdx="0" presStyleCnt="1"/>
      <dgm:spPr/>
    </dgm:pt>
    <dgm:pt modelId="{F7A1F7C8-26DD-4699-B740-618B6E6F7D46}" type="pres">
      <dgm:prSet presAssocID="{3CB09BC6-3E26-44DF-809B-3C265A9E4EA8}" presName="extraNode" presStyleLbl="node1" presStyleIdx="0" presStyleCnt="7"/>
      <dgm:spPr/>
    </dgm:pt>
    <dgm:pt modelId="{5643D24B-32EF-4C02-AE43-081182D59E09}" type="pres">
      <dgm:prSet presAssocID="{3CB09BC6-3E26-44DF-809B-3C265A9E4EA8}" presName="dstNode" presStyleLbl="node1" presStyleIdx="0" presStyleCnt="7"/>
      <dgm:spPr/>
    </dgm:pt>
    <dgm:pt modelId="{81B44E1C-39C0-47BC-9763-C9BCEDA0ED55}" type="pres">
      <dgm:prSet presAssocID="{B90D5F56-D704-40E2-B04A-09536D1E83BD}" presName="text_1" presStyleLbl="node1" presStyleIdx="0" presStyleCnt="7">
        <dgm:presLayoutVars>
          <dgm:bulletEnabled val="1"/>
        </dgm:presLayoutVars>
      </dgm:prSet>
      <dgm:spPr/>
    </dgm:pt>
    <dgm:pt modelId="{7B87FDF9-6013-4506-A6B3-FCF7C9290FBA}" type="pres">
      <dgm:prSet presAssocID="{B90D5F56-D704-40E2-B04A-09536D1E83BD}" presName="accent_1" presStyleCnt="0"/>
      <dgm:spPr/>
    </dgm:pt>
    <dgm:pt modelId="{4F30C80A-A088-4FEA-9016-4117090375CB}" type="pres">
      <dgm:prSet presAssocID="{B90D5F56-D704-40E2-B04A-09536D1E83BD}" presName="accentRepeatNode" presStyleLbl="solidFgAcc1" presStyleIdx="0" presStyleCnt="7"/>
      <dgm:spPr>
        <a:xfrm>
          <a:off x="54254" y="138582"/>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0"/>
            </a:srgbClr>
          </a:solidFill>
          <a:prstDash val="solid"/>
        </a:ln>
        <a:effectLst/>
      </dgm:spPr>
    </dgm:pt>
    <dgm:pt modelId="{496DA91A-4D7B-4B87-AB7F-9B1FC5AE6C79}" type="pres">
      <dgm:prSet presAssocID="{7C3690C1-C062-41EA-9B77-47B86AA90AE6}" presName="text_2" presStyleLbl="node1" presStyleIdx="1" presStyleCnt="7">
        <dgm:presLayoutVars>
          <dgm:bulletEnabled val="1"/>
        </dgm:presLayoutVars>
      </dgm:prSet>
      <dgm:spPr/>
    </dgm:pt>
    <dgm:pt modelId="{407B601C-1168-466A-8090-6EFCA649E2D7}" type="pres">
      <dgm:prSet presAssocID="{7C3690C1-C062-41EA-9B77-47B86AA90AE6}" presName="accent_2" presStyleCnt="0"/>
      <dgm:spPr/>
    </dgm:pt>
    <dgm:pt modelId="{028D61E9-FED3-453B-9439-596311A57D3A}" type="pres">
      <dgm:prSet presAssocID="{7C3690C1-C062-41EA-9B77-47B86AA90AE6}" presName="accentRepeatNode" presStyleLbl="solidFgAcc1" presStyleIdx="1" presStyleCnt="7"/>
      <dgm:spPr>
        <a:xfrm>
          <a:off x="388721" y="692912"/>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6667"/>
            </a:srgbClr>
          </a:solidFill>
          <a:prstDash val="solid"/>
        </a:ln>
        <a:effectLst/>
      </dgm:spPr>
    </dgm:pt>
    <dgm:pt modelId="{E2AD4012-5DF5-44CA-9102-894FD593E4D5}" type="pres">
      <dgm:prSet presAssocID="{5A265FC1-155B-4B6A-979A-2B8C2F9A80EC}" presName="text_3" presStyleLbl="node1" presStyleIdx="2" presStyleCnt="7">
        <dgm:presLayoutVars>
          <dgm:bulletEnabled val="1"/>
        </dgm:presLayoutVars>
      </dgm:prSet>
      <dgm:spPr/>
    </dgm:pt>
    <dgm:pt modelId="{A31D3ACA-D15D-41E6-91DE-AD86C622EF37}" type="pres">
      <dgm:prSet presAssocID="{5A265FC1-155B-4B6A-979A-2B8C2F9A80EC}" presName="accent_3" presStyleCnt="0"/>
      <dgm:spPr/>
    </dgm:pt>
    <dgm:pt modelId="{78FA38B3-A8A5-48B7-A33C-5E8BE04EFE6A}" type="pres">
      <dgm:prSet presAssocID="{5A265FC1-155B-4B6A-979A-2B8C2F9A80EC}" presName="accentRepeatNode" presStyleLbl="solidFgAcc1" presStyleIdx="2" presStyleCnt="7"/>
      <dgm:spPr>
        <a:xfrm>
          <a:off x="572007" y="1246835"/>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13333"/>
            </a:srgbClr>
          </a:solidFill>
          <a:prstDash val="solid"/>
        </a:ln>
        <a:effectLst/>
      </dgm:spPr>
    </dgm:pt>
    <dgm:pt modelId="{BAA46036-BE21-4CC6-A9CB-94C9714353B1}" type="pres">
      <dgm:prSet presAssocID="{59C71B21-F053-4BDB-9EA1-AD5A6695EE52}" presName="text_4" presStyleLbl="node1" presStyleIdx="3" presStyleCnt="7">
        <dgm:presLayoutVars>
          <dgm:bulletEnabled val="1"/>
        </dgm:presLayoutVars>
      </dgm:prSet>
      <dgm:spPr/>
    </dgm:pt>
    <dgm:pt modelId="{974D504F-985E-4F70-BC0F-760A7D3DA89D}" type="pres">
      <dgm:prSet presAssocID="{59C71B21-F053-4BDB-9EA1-AD5A6695EE52}" presName="accent_4" presStyleCnt="0"/>
      <dgm:spPr/>
    </dgm:pt>
    <dgm:pt modelId="{6048AB33-918B-46F3-9B31-BE8718867FFA}" type="pres">
      <dgm:prSet presAssocID="{59C71B21-F053-4BDB-9EA1-AD5A6695EE52}" presName="accentRepeatNode" presStyleLbl="solidFgAcc1" presStyleIdx="3" presStyleCnt="7"/>
      <dgm:spPr>
        <a:xfrm>
          <a:off x="630529" y="1801164"/>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20000"/>
            </a:srgbClr>
          </a:solidFill>
          <a:prstDash val="solid"/>
        </a:ln>
        <a:effectLst/>
      </dgm:spPr>
    </dgm:pt>
    <dgm:pt modelId="{ED03A719-8868-49FE-BA87-281D528CB713}" type="pres">
      <dgm:prSet presAssocID="{8C79A32D-02B9-4BD9-B677-E0E8F7CBD147}" presName="text_5" presStyleLbl="node1" presStyleIdx="4" presStyleCnt="7">
        <dgm:presLayoutVars>
          <dgm:bulletEnabled val="1"/>
        </dgm:presLayoutVars>
      </dgm:prSet>
      <dgm:spPr/>
    </dgm:pt>
    <dgm:pt modelId="{691023B0-FA5C-4EA9-964D-985A70403F68}" type="pres">
      <dgm:prSet presAssocID="{8C79A32D-02B9-4BD9-B677-E0E8F7CBD147}" presName="accent_5" presStyleCnt="0"/>
      <dgm:spPr/>
    </dgm:pt>
    <dgm:pt modelId="{529333A5-5244-4FA7-AC89-9825AFD9BB1F}" type="pres">
      <dgm:prSet presAssocID="{8C79A32D-02B9-4BD9-B677-E0E8F7CBD147}" presName="accentRepeatNode" presStyleLbl="solidFgAcc1" presStyleIdx="4" presStyleCnt="7"/>
      <dgm:spPr>
        <a:xfrm>
          <a:off x="572007" y="2355494"/>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26667"/>
            </a:srgbClr>
          </a:solidFill>
          <a:prstDash val="solid"/>
        </a:ln>
        <a:effectLst/>
      </dgm:spPr>
    </dgm:pt>
    <dgm:pt modelId="{12DE06F6-16BF-4AAC-AA02-9E9F9A768FD3}" type="pres">
      <dgm:prSet presAssocID="{C6036F3B-38B7-471A-BE0C-4820999E62A9}" presName="text_6" presStyleLbl="node1" presStyleIdx="5" presStyleCnt="7">
        <dgm:presLayoutVars>
          <dgm:bulletEnabled val="1"/>
        </dgm:presLayoutVars>
      </dgm:prSet>
      <dgm:spPr/>
    </dgm:pt>
    <dgm:pt modelId="{5D7570E2-4B92-4C01-8AFC-21D5A04A7580}" type="pres">
      <dgm:prSet presAssocID="{C6036F3B-38B7-471A-BE0C-4820999E62A9}" presName="accent_6" presStyleCnt="0"/>
      <dgm:spPr/>
    </dgm:pt>
    <dgm:pt modelId="{992B7311-0D6B-41E0-9A46-56F586D1A194}" type="pres">
      <dgm:prSet presAssocID="{C6036F3B-38B7-471A-BE0C-4820999E62A9}" presName="accentRepeatNode" presStyleLbl="solidFgAcc1" presStyleIdx="5" presStyleCnt="7"/>
      <dgm:spPr>
        <a:xfrm>
          <a:off x="388721" y="2909417"/>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33333"/>
            </a:srgbClr>
          </a:solidFill>
          <a:prstDash val="solid"/>
        </a:ln>
        <a:effectLst/>
      </dgm:spPr>
    </dgm:pt>
    <dgm:pt modelId="{D2E28F96-B2F3-4A9F-8F9B-EA4D7124F47B}" type="pres">
      <dgm:prSet presAssocID="{94DB0F37-387F-4F79-B2D3-D167C78911AE}" presName="text_7" presStyleLbl="node1" presStyleIdx="6" presStyleCnt="7">
        <dgm:presLayoutVars>
          <dgm:bulletEnabled val="1"/>
        </dgm:presLayoutVars>
      </dgm:prSet>
      <dgm:spPr/>
    </dgm:pt>
    <dgm:pt modelId="{2DE9145F-C951-43F8-A28B-99362D1AE8AC}" type="pres">
      <dgm:prSet presAssocID="{94DB0F37-387F-4F79-B2D3-D167C78911AE}" presName="accent_7" presStyleCnt="0"/>
      <dgm:spPr/>
    </dgm:pt>
    <dgm:pt modelId="{BC7245E1-EA88-4B49-8DA8-EE579818B49A}" type="pres">
      <dgm:prSet presAssocID="{94DB0F37-387F-4F79-B2D3-D167C78911AE}" presName="accentRepeatNode" presStyleLbl="solidFgAcc1" presStyleIdx="6" presStyleCnt="7"/>
      <dgm:spPr>
        <a:xfrm>
          <a:off x="54254" y="3463747"/>
          <a:ext cx="461670" cy="461670"/>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40000"/>
            </a:srgbClr>
          </a:solidFill>
          <a:prstDash val="solid"/>
        </a:ln>
        <a:effectLst/>
      </dgm:spPr>
    </dgm:pt>
  </dgm:ptLst>
  <dgm:cxnLst>
    <dgm:cxn modelId="{1A9FAC14-D179-4E5D-A9EB-6FC3B5F3340F}" srcId="{3CB09BC6-3E26-44DF-809B-3C265A9E4EA8}" destId="{F5CCA866-76CF-4256-98EE-54FF0EAA753D}" srcOrd="8" destOrd="0" parTransId="{62A59545-A7C5-44C0-94DA-76EA44CA43D5}" sibTransId="{26CC1FF9-4EE4-4644-A0EB-69DA50FC5B61}"/>
    <dgm:cxn modelId="{92CB4D1B-0814-4C87-AA74-DB29701C28FE}" type="presOf" srcId="{7C3690C1-C062-41EA-9B77-47B86AA90AE6}" destId="{496DA91A-4D7B-4B87-AB7F-9B1FC5AE6C79}" srcOrd="0" destOrd="0" presId="urn:microsoft.com/office/officeart/2008/layout/VerticalCurvedList"/>
    <dgm:cxn modelId="{30165227-653D-4188-BE13-4FA7F3C081E0}" srcId="{59C71B21-F053-4BDB-9EA1-AD5A6695EE52}" destId="{5422FEC7-78D9-4036-970B-BDEECDD66F75}" srcOrd="0" destOrd="0" parTransId="{FCFC145F-164F-47D4-A82F-967C41D640A4}" sibTransId="{08D90F03-801C-422E-ABF4-EB2EC2A65C10}"/>
    <dgm:cxn modelId="{239A853A-3EFE-44F8-902A-7F72E2E63C19}" type="presOf" srcId="{3CB09BC6-3E26-44DF-809B-3C265A9E4EA8}" destId="{55B4786C-7A0F-4951-B24D-F6349DB46636}" srcOrd="0" destOrd="0" presId="urn:microsoft.com/office/officeart/2008/layout/VerticalCurvedList"/>
    <dgm:cxn modelId="{C21BE05E-44A7-4872-8671-D8EFD9F01695}" srcId="{3CB09BC6-3E26-44DF-809B-3C265A9E4EA8}" destId="{B90D5F56-D704-40E2-B04A-09536D1E83BD}" srcOrd="0" destOrd="0" parTransId="{0EEAC32B-A831-41F5-B6AC-3BB671D53150}" sibTransId="{3B53AA05-559E-4ED2-AE15-022DFE7463A1}"/>
    <dgm:cxn modelId="{974ECF6B-8D29-420C-BAEC-D5FDCAEFFFA4}" type="presOf" srcId="{59C71B21-F053-4BDB-9EA1-AD5A6695EE52}" destId="{BAA46036-BE21-4CC6-A9CB-94C9714353B1}" srcOrd="0" destOrd="0" presId="urn:microsoft.com/office/officeart/2008/layout/VerticalCurvedList"/>
    <dgm:cxn modelId="{66C1B36F-EBAC-41EE-979C-638A5F9E750A}" type="presOf" srcId="{5422FEC7-78D9-4036-970B-BDEECDD66F75}" destId="{BAA46036-BE21-4CC6-A9CB-94C9714353B1}" srcOrd="0" destOrd="1" presId="urn:microsoft.com/office/officeart/2008/layout/VerticalCurvedList"/>
    <dgm:cxn modelId="{039D8C52-5599-43ED-B06C-6D8C901400F8}" srcId="{3CB09BC6-3E26-44DF-809B-3C265A9E4EA8}" destId="{7C3690C1-C062-41EA-9B77-47B86AA90AE6}" srcOrd="1" destOrd="0" parTransId="{C709AB7B-EBFD-4BF3-84AF-C25B43390E46}" sibTransId="{882A2BFF-3710-433F-A77A-7B047AAB21B9}"/>
    <dgm:cxn modelId="{E5D1C977-007D-413B-B4B9-69576343C19D}" type="presOf" srcId="{8C79A32D-02B9-4BD9-B677-E0E8F7CBD147}" destId="{ED03A719-8868-49FE-BA87-281D528CB713}" srcOrd="0" destOrd="0" presId="urn:microsoft.com/office/officeart/2008/layout/VerticalCurvedList"/>
    <dgm:cxn modelId="{0BD4E277-E934-47C1-B830-47D651C138D9}" type="presOf" srcId="{94DB0F37-387F-4F79-B2D3-D167C78911AE}" destId="{D2E28F96-B2F3-4A9F-8F9B-EA4D7124F47B}" srcOrd="0" destOrd="0" presId="urn:microsoft.com/office/officeart/2008/layout/VerticalCurvedList"/>
    <dgm:cxn modelId="{85A69F83-F1C9-4E6D-96E6-90CD2C4754F3}" type="presOf" srcId="{5A265FC1-155B-4B6A-979A-2B8C2F9A80EC}" destId="{E2AD4012-5DF5-44CA-9102-894FD593E4D5}" srcOrd="0" destOrd="0" presId="urn:microsoft.com/office/officeart/2008/layout/VerticalCurvedList"/>
    <dgm:cxn modelId="{7841628C-2A41-42EA-96F6-0918E7C8D93A}" srcId="{3CB09BC6-3E26-44DF-809B-3C265A9E4EA8}" destId="{8C79A32D-02B9-4BD9-B677-E0E8F7CBD147}" srcOrd="4" destOrd="0" parTransId="{F3485B77-879A-48CB-B21F-F9C4767E5CEA}" sibTransId="{F5990EA9-5397-48AB-B618-EB0F6EFD866F}"/>
    <dgm:cxn modelId="{EA66B3B1-BBB7-4826-A09D-91BBB85A23B3}" type="presOf" srcId="{C6036F3B-38B7-471A-BE0C-4820999E62A9}" destId="{12DE06F6-16BF-4AAC-AA02-9E9F9A768FD3}" srcOrd="0" destOrd="0" presId="urn:microsoft.com/office/officeart/2008/layout/VerticalCurvedList"/>
    <dgm:cxn modelId="{EFEC28B2-C508-4EAB-893A-7BA6FBF17C0E}" srcId="{3CB09BC6-3E26-44DF-809B-3C265A9E4EA8}" destId="{5A265FC1-155B-4B6A-979A-2B8C2F9A80EC}" srcOrd="2" destOrd="0" parTransId="{5273D617-3237-4617-B3E0-D318B77EA02A}" sibTransId="{563562C8-A1CB-45FB-859D-1692D572A9EE}"/>
    <dgm:cxn modelId="{8F252ABD-E2ED-4939-A4DF-208D40CEAD51}" type="presOf" srcId="{DD8FCC2B-77B0-40DC-AFA1-11D11E6147E6}" destId="{31EE1900-30BC-4F40-B2E0-7577776D834F}" srcOrd="0" destOrd="0" presId="urn:microsoft.com/office/officeart/2008/layout/VerticalCurvedList"/>
    <dgm:cxn modelId="{8ACDBFC9-4ED6-419A-BF1A-97F8351AF055}" type="presOf" srcId="{B90D5F56-D704-40E2-B04A-09536D1E83BD}" destId="{81B44E1C-39C0-47BC-9763-C9BCEDA0ED55}" srcOrd="0" destOrd="0" presId="urn:microsoft.com/office/officeart/2008/layout/VerticalCurvedList"/>
    <dgm:cxn modelId="{2DB8EFD7-334C-4D51-8339-8F423C085500}" srcId="{3CB09BC6-3E26-44DF-809B-3C265A9E4EA8}" destId="{DC380606-FD30-4F76-B9E1-03FCD13DE883}" srcOrd="7" destOrd="0" parTransId="{A23BCD4A-F523-4AF2-924A-4E13010FBC32}" sibTransId="{72237DCD-A854-4B93-81C5-9AF610BA43E6}"/>
    <dgm:cxn modelId="{C98A4DDE-6143-4FBE-9780-E18B4C204E48}" type="presOf" srcId="{249BE419-EEB4-4474-B9BB-9B8F99B3F71A}" destId="{81B44E1C-39C0-47BC-9763-C9BCEDA0ED55}" srcOrd="0" destOrd="1" presId="urn:microsoft.com/office/officeart/2008/layout/VerticalCurvedList"/>
    <dgm:cxn modelId="{F4EC34DF-4AA7-43EB-A923-C95A845D7D06}" srcId="{3CB09BC6-3E26-44DF-809B-3C265A9E4EA8}" destId="{C6036F3B-38B7-471A-BE0C-4820999E62A9}" srcOrd="5" destOrd="0" parTransId="{B6F55CEF-B0ED-47EA-88B0-F2F357500DD2}" sibTransId="{B4AA043F-0800-481E-AD94-2DB341CD9C56}"/>
    <dgm:cxn modelId="{D32833E6-CAA1-48B7-8D92-D237C6BA8FDA}" srcId="{3CB09BC6-3E26-44DF-809B-3C265A9E4EA8}" destId="{94DB0F37-387F-4F79-B2D3-D167C78911AE}" srcOrd="6" destOrd="0" parTransId="{D8D11684-67B5-41ED-B1E4-00C12F35CEE2}" sibTransId="{6F6FB6CD-0E23-4666-9E10-92B15B93FCD0}"/>
    <dgm:cxn modelId="{077512F2-DFFC-4938-95C9-6E6BD2EB7BC6}" srcId="{B90D5F56-D704-40E2-B04A-09536D1E83BD}" destId="{249BE419-EEB4-4474-B9BB-9B8F99B3F71A}" srcOrd="0" destOrd="0" parTransId="{875CB1A0-B161-4FCD-9567-2A52D50E87C6}" sibTransId="{DD8FCC2B-77B0-40DC-AFA1-11D11E6147E6}"/>
    <dgm:cxn modelId="{9AACCCFB-F1D9-43A0-9749-AB47091C7AEE}" srcId="{3CB09BC6-3E26-44DF-809B-3C265A9E4EA8}" destId="{59C71B21-F053-4BDB-9EA1-AD5A6695EE52}" srcOrd="3" destOrd="0" parTransId="{FBD1AF03-BFE9-4720-983F-0E741E9C5A85}" sibTransId="{9A41DECE-CCF3-47BA-AE9A-69BA15F6D98C}"/>
    <dgm:cxn modelId="{67204814-D265-4744-B351-DC3C921810A6}" type="presParOf" srcId="{55B4786C-7A0F-4951-B24D-F6349DB46636}" destId="{3E8B71A9-D14A-445B-92D6-914FF981DECB}" srcOrd="0" destOrd="0" presId="urn:microsoft.com/office/officeart/2008/layout/VerticalCurvedList"/>
    <dgm:cxn modelId="{21940C3B-61BE-4422-9D2C-408E984DF03F}" type="presParOf" srcId="{3E8B71A9-D14A-445B-92D6-914FF981DECB}" destId="{0294D96B-4F6D-41FC-A1B8-E5C95A00F21B}" srcOrd="0" destOrd="0" presId="urn:microsoft.com/office/officeart/2008/layout/VerticalCurvedList"/>
    <dgm:cxn modelId="{6264002A-41F2-43A1-A0A8-4AA535587C59}" type="presParOf" srcId="{0294D96B-4F6D-41FC-A1B8-E5C95A00F21B}" destId="{D9594CBA-416F-4822-9C72-BCCFAD6E6208}" srcOrd="0" destOrd="0" presId="urn:microsoft.com/office/officeart/2008/layout/VerticalCurvedList"/>
    <dgm:cxn modelId="{5E5EFC37-82CD-4923-97FF-258A2A0A2CF8}" type="presParOf" srcId="{0294D96B-4F6D-41FC-A1B8-E5C95A00F21B}" destId="{31EE1900-30BC-4F40-B2E0-7577776D834F}" srcOrd="1" destOrd="0" presId="urn:microsoft.com/office/officeart/2008/layout/VerticalCurvedList"/>
    <dgm:cxn modelId="{92EF10C7-7C5D-485F-8C42-8E634F64B9F2}" type="presParOf" srcId="{0294D96B-4F6D-41FC-A1B8-E5C95A00F21B}" destId="{F7A1F7C8-26DD-4699-B740-618B6E6F7D46}" srcOrd="2" destOrd="0" presId="urn:microsoft.com/office/officeart/2008/layout/VerticalCurvedList"/>
    <dgm:cxn modelId="{819C521C-C3C5-4A3E-A53D-5DF5AD41000B}" type="presParOf" srcId="{0294D96B-4F6D-41FC-A1B8-E5C95A00F21B}" destId="{5643D24B-32EF-4C02-AE43-081182D59E09}" srcOrd="3" destOrd="0" presId="urn:microsoft.com/office/officeart/2008/layout/VerticalCurvedList"/>
    <dgm:cxn modelId="{AE178AC2-86CA-41B1-9B59-86F27D9F8BCE}" type="presParOf" srcId="{3E8B71A9-D14A-445B-92D6-914FF981DECB}" destId="{81B44E1C-39C0-47BC-9763-C9BCEDA0ED55}" srcOrd="1" destOrd="0" presId="urn:microsoft.com/office/officeart/2008/layout/VerticalCurvedList"/>
    <dgm:cxn modelId="{EC9AEBF3-7A7B-4FA5-B0FF-5FA4562888FB}" type="presParOf" srcId="{3E8B71A9-D14A-445B-92D6-914FF981DECB}" destId="{7B87FDF9-6013-4506-A6B3-FCF7C9290FBA}" srcOrd="2" destOrd="0" presId="urn:microsoft.com/office/officeart/2008/layout/VerticalCurvedList"/>
    <dgm:cxn modelId="{34958958-D6D8-43C6-A7D3-6BD36A6B8F33}" type="presParOf" srcId="{7B87FDF9-6013-4506-A6B3-FCF7C9290FBA}" destId="{4F30C80A-A088-4FEA-9016-4117090375CB}" srcOrd="0" destOrd="0" presId="urn:microsoft.com/office/officeart/2008/layout/VerticalCurvedList"/>
    <dgm:cxn modelId="{30BC1E09-BB3C-44B1-A7A1-5AA7FC3933FE}" type="presParOf" srcId="{3E8B71A9-D14A-445B-92D6-914FF981DECB}" destId="{496DA91A-4D7B-4B87-AB7F-9B1FC5AE6C79}" srcOrd="3" destOrd="0" presId="urn:microsoft.com/office/officeart/2008/layout/VerticalCurvedList"/>
    <dgm:cxn modelId="{86C5EDF4-41CC-45A7-8DF9-DC952E6C42DA}" type="presParOf" srcId="{3E8B71A9-D14A-445B-92D6-914FF981DECB}" destId="{407B601C-1168-466A-8090-6EFCA649E2D7}" srcOrd="4" destOrd="0" presId="urn:microsoft.com/office/officeart/2008/layout/VerticalCurvedList"/>
    <dgm:cxn modelId="{CCA05614-59BE-4623-B617-3BAB1C8DB7F1}" type="presParOf" srcId="{407B601C-1168-466A-8090-6EFCA649E2D7}" destId="{028D61E9-FED3-453B-9439-596311A57D3A}" srcOrd="0" destOrd="0" presId="urn:microsoft.com/office/officeart/2008/layout/VerticalCurvedList"/>
    <dgm:cxn modelId="{428C7C76-C01F-481C-8581-4500E2D6B376}" type="presParOf" srcId="{3E8B71A9-D14A-445B-92D6-914FF981DECB}" destId="{E2AD4012-5DF5-44CA-9102-894FD593E4D5}" srcOrd="5" destOrd="0" presId="urn:microsoft.com/office/officeart/2008/layout/VerticalCurvedList"/>
    <dgm:cxn modelId="{945E6B96-D970-4A43-B54C-38BAC9721165}" type="presParOf" srcId="{3E8B71A9-D14A-445B-92D6-914FF981DECB}" destId="{A31D3ACA-D15D-41E6-91DE-AD86C622EF37}" srcOrd="6" destOrd="0" presId="urn:microsoft.com/office/officeart/2008/layout/VerticalCurvedList"/>
    <dgm:cxn modelId="{0E57A887-8786-4692-94AF-A0BE1D23D86D}" type="presParOf" srcId="{A31D3ACA-D15D-41E6-91DE-AD86C622EF37}" destId="{78FA38B3-A8A5-48B7-A33C-5E8BE04EFE6A}" srcOrd="0" destOrd="0" presId="urn:microsoft.com/office/officeart/2008/layout/VerticalCurvedList"/>
    <dgm:cxn modelId="{18F897F0-B442-49AD-AE2D-892C119ED34C}" type="presParOf" srcId="{3E8B71A9-D14A-445B-92D6-914FF981DECB}" destId="{BAA46036-BE21-4CC6-A9CB-94C9714353B1}" srcOrd="7" destOrd="0" presId="urn:microsoft.com/office/officeart/2008/layout/VerticalCurvedList"/>
    <dgm:cxn modelId="{A3D16D0A-7630-4B54-84EE-8D3114E31199}" type="presParOf" srcId="{3E8B71A9-D14A-445B-92D6-914FF981DECB}" destId="{974D504F-985E-4F70-BC0F-760A7D3DA89D}" srcOrd="8" destOrd="0" presId="urn:microsoft.com/office/officeart/2008/layout/VerticalCurvedList"/>
    <dgm:cxn modelId="{41145D6D-B63A-49B7-9ACA-E868FCAF9180}" type="presParOf" srcId="{974D504F-985E-4F70-BC0F-760A7D3DA89D}" destId="{6048AB33-918B-46F3-9B31-BE8718867FFA}" srcOrd="0" destOrd="0" presId="urn:microsoft.com/office/officeart/2008/layout/VerticalCurvedList"/>
    <dgm:cxn modelId="{DB7F4111-0C6B-4CE0-A735-273A9EAA9150}" type="presParOf" srcId="{3E8B71A9-D14A-445B-92D6-914FF981DECB}" destId="{ED03A719-8868-49FE-BA87-281D528CB713}" srcOrd="9" destOrd="0" presId="urn:microsoft.com/office/officeart/2008/layout/VerticalCurvedList"/>
    <dgm:cxn modelId="{DC3C5BC0-8E38-40A3-AA4A-D0C1ACAB7BC1}" type="presParOf" srcId="{3E8B71A9-D14A-445B-92D6-914FF981DECB}" destId="{691023B0-FA5C-4EA9-964D-985A70403F68}" srcOrd="10" destOrd="0" presId="urn:microsoft.com/office/officeart/2008/layout/VerticalCurvedList"/>
    <dgm:cxn modelId="{7E4BAF25-8029-416D-BD95-25AF1793C51D}" type="presParOf" srcId="{691023B0-FA5C-4EA9-964D-985A70403F68}" destId="{529333A5-5244-4FA7-AC89-9825AFD9BB1F}" srcOrd="0" destOrd="0" presId="urn:microsoft.com/office/officeart/2008/layout/VerticalCurvedList"/>
    <dgm:cxn modelId="{0053C169-267E-49AD-9913-BB200C162A6B}" type="presParOf" srcId="{3E8B71A9-D14A-445B-92D6-914FF981DECB}" destId="{12DE06F6-16BF-4AAC-AA02-9E9F9A768FD3}" srcOrd="11" destOrd="0" presId="urn:microsoft.com/office/officeart/2008/layout/VerticalCurvedList"/>
    <dgm:cxn modelId="{91E90307-2D54-4BEF-9445-670A39F48AAC}" type="presParOf" srcId="{3E8B71A9-D14A-445B-92D6-914FF981DECB}" destId="{5D7570E2-4B92-4C01-8AFC-21D5A04A7580}" srcOrd="12" destOrd="0" presId="urn:microsoft.com/office/officeart/2008/layout/VerticalCurvedList"/>
    <dgm:cxn modelId="{ABB2A001-9A33-47AD-A478-27AE7D3BFBA3}" type="presParOf" srcId="{5D7570E2-4B92-4C01-8AFC-21D5A04A7580}" destId="{992B7311-0D6B-41E0-9A46-56F586D1A194}" srcOrd="0" destOrd="0" presId="urn:microsoft.com/office/officeart/2008/layout/VerticalCurvedList"/>
    <dgm:cxn modelId="{1B0F3F31-BE72-4FA1-B7C2-FD4F7F9CEAA2}" type="presParOf" srcId="{3E8B71A9-D14A-445B-92D6-914FF981DECB}" destId="{D2E28F96-B2F3-4A9F-8F9B-EA4D7124F47B}" srcOrd="13" destOrd="0" presId="urn:microsoft.com/office/officeart/2008/layout/VerticalCurvedList"/>
    <dgm:cxn modelId="{8B776F05-7BA2-406E-8C23-4834C8E54BC1}" type="presParOf" srcId="{3E8B71A9-D14A-445B-92D6-914FF981DECB}" destId="{2DE9145F-C951-43F8-A28B-99362D1AE8AC}" srcOrd="14" destOrd="0" presId="urn:microsoft.com/office/officeart/2008/layout/VerticalCurvedList"/>
    <dgm:cxn modelId="{E8D1E75D-9403-4FD2-A848-4C4CFB312278}" type="presParOf" srcId="{2DE9145F-C951-43F8-A28B-99362D1AE8AC}" destId="{BC7245E1-EA88-4B49-8DA8-EE579818B49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2D2291-5CB7-4FCF-8932-CB371CD22BC8}" type="doc">
      <dgm:prSet loTypeId="urn:microsoft.com/office/officeart/2005/8/layout/default#1" loCatId="list" qsTypeId="urn:microsoft.com/office/officeart/2005/8/quickstyle/simple5" qsCatId="simple" csTypeId="urn:microsoft.com/office/officeart/2005/8/colors/accent1_2" csCatId="accent1" phldr="1"/>
      <dgm:spPr/>
      <dgm:t>
        <a:bodyPr/>
        <a:lstStyle/>
        <a:p>
          <a:endParaRPr lang="fr-FR"/>
        </a:p>
      </dgm:t>
    </dgm:pt>
    <dgm:pt modelId="{E169AEFC-9154-4C5D-A82E-61CC77ABA68E}">
      <dgm:prSet phldrT="[Texte]" custT="1"/>
      <dgm:spPr/>
      <dgm:t>
        <a:bodyPr/>
        <a:lstStyle/>
        <a:p>
          <a:r>
            <a:rPr lang="fr-FR" sz="1200" b="0" dirty="0"/>
            <a:t>Une procédure conforme aux règles de commande publique</a:t>
          </a:r>
        </a:p>
      </dgm:t>
    </dgm:pt>
    <dgm:pt modelId="{5AE2B8FF-1BBD-4C9E-8C07-377108724DC4}" type="parTrans" cxnId="{21836BF7-A6ED-4721-B8D0-0553AFEA0158}">
      <dgm:prSet/>
      <dgm:spPr/>
      <dgm:t>
        <a:bodyPr/>
        <a:lstStyle/>
        <a:p>
          <a:endParaRPr lang="fr-FR"/>
        </a:p>
      </dgm:t>
    </dgm:pt>
    <dgm:pt modelId="{4C5A16E3-902F-4EA0-82C8-E6DE7C9C33AA}" type="sibTrans" cxnId="{21836BF7-A6ED-4721-B8D0-0553AFEA0158}">
      <dgm:prSet/>
      <dgm:spPr/>
      <dgm:t>
        <a:bodyPr/>
        <a:lstStyle/>
        <a:p>
          <a:endParaRPr lang="fr-FR"/>
        </a:p>
      </dgm:t>
    </dgm:pt>
    <dgm:pt modelId="{89C701F0-2DB8-4F6E-8998-D78B42CF0DC6}">
      <dgm:prSet phldrT="[Texte]" custT="1"/>
      <dgm:spPr/>
      <dgm:t>
        <a:bodyPr/>
        <a:lstStyle/>
        <a:p>
          <a:r>
            <a:rPr lang="fr-FR" sz="1200" b="0" dirty="0"/>
            <a:t>Des gestionnaires experts du secteur local et des risques statutaires</a:t>
          </a:r>
        </a:p>
      </dgm:t>
    </dgm:pt>
    <dgm:pt modelId="{A0D063CE-26C0-4F97-B687-2353B0B8C309}" type="parTrans" cxnId="{B1AB8E90-FFB6-4ADB-87D5-6B4BE7128D74}">
      <dgm:prSet/>
      <dgm:spPr/>
      <dgm:t>
        <a:bodyPr/>
        <a:lstStyle/>
        <a:p>
          <a:endParaRPr lang="fr-FR"/>
        </a:p>
      </dgm:t>
    </dgm:pt>
    <dgm:pt modelId="{D6526426-16EB-4A8E-9CF2-2BE08CCBF3CC}" type="sibTrans" cxnId="{B1AB8E90-FFB6-4ADB-87D5-6B4BE7128D74}">
      <dgm:prSet/>
      <dgm:spPr/>
      <dgm:t>
        <a:bodyPr/>
        <a:lstStyle/>
        <a:p>
          <a:endParaRPr lang="fr-FR"/>
        </a:p>
      </dgm:t>
    </dgm:pt>
    <dgm:pt modelId="{0C9DC3F3-23DC-4A1D-ADE1-56EC0AC1C8C2}">
      <dgm:prSet phldrT="[Texte]" custT="1"/>
      <dgm:spPr/>
      <dgm:t>
        <a:bodyPr/>
        <a:lstStyle/>
        <a:p>
          <a:r>
            <a:rPr lang="fr-FR" sz="1200" b="0" dirty="0"/>
            <a:t>Des résultats mutualisés qui limitent les hausses de cotisation et une garantie de taux de 2 ans </a:t>
          </a:r>
        </a:p>
      </dgm:t>
    </dgm:pt>
    <dgm:pt modelId="{DBDFFE00-6625-43B7-8695-32ABA04902DF}" type="parTrans" cxnId="{E797F516-20FD-4A95-A8D0-1645047B7CFE}">
      <dgm:prSet/>
      <dgm:spPr/>
      <dgm:t>
        <a:bodyPr/>
        <a:lstStyle/>
        <a:p>
          <a:endParaRPr lang="fr-FR"/>
        </a:p>
      </dgm:t>
    </dgm:pt>
    <dgm:pt modelId="{FB15E2FC-4DA8-4D82-82EE-337CF0EF3628}" type="sibTrans" cxnId="{E797F516-20FD-4A95-A8D0-1645047B7CFE}">
      <dgm:prSet/>
      <dgm:spPr/>
      <dgm:t>
        <a:bodyPr/>
        <a:lstStyle/>
        <a:p>
          <a:endParaRPr lang="fr-FR"/>
        </a:p>
      </dgm:t>
    </dgm:pt>
    <dgm:pt modelId="{D1D63300-0366-4894-9B8B-3B8F7128AE36}">
      <dgm:prSet phldrT="[Texte]" custT="1"/>
      <dgm:spPr/>
      <dgm:t>
        <a:bodyPr/>
        <a:lstStyle/>
        <a:p>
          <a:r>
            <a:rPr lang="fr-FR" sz="1200" b="0" dirty="0"/>
            <a:t>Des services associés au contrat</a:t>
          </a:r>
        </a:p>
      </dgm:t>
    </dgm:pt>
    <dgm:pt modelId="{02A92278-9372-4D19-8C1A-4E79419BDAD8}" type="parTrans" cxnId="{B76C6048-5712-4116-95D7-3401B0A84682}">
      <dgm:prSet/>
      <dgm:spPr/>
      <dgm:t>
        <a:bodyPr/>
        <a:lstStyle/>
        <a:p>
          <a:endParaRPr lang="fr-FR"/>
        </a:p>
      </dgm:t>
    </dgm:pt>
    <dgm:pt modelId="{F8D861AB-E243-4BD5-9550-62BFECE0535A}" type="sibTrans" cxnId="{B76C6048-5712-4116-95D7-3401B0A84682}">
      <dgm:prSet/>
      <dgm:spPr/>
      <dgm:t>
        <a:bodyPr/>
        <a:lstStyle/>
        <a:p>
          <a:endParaRPr lang="fr-FR"/>
        </a:p>
      </dgm:t>
    </dgm:pt>
    <dgm:pt modelId="{32B7F6FC-32A2-466E-9914-B2921672E6B0}">
      <dgm:prSet phldrT="[Texte]" custT="1"/>
      <dgm:spPr/>
      <dgm:t>
        <a:bodyPr/>
        <a:lstStyle/>
        <a:p>
          <a:r>
            <a:rPr lang="fr-FR" sz="1200" b="0" dirty="0"/>
            <a:t>Des rencontres régulières avec le courtier retenu (Réunions d’informations, visites, mailings)</a:t>
          </a:r>
        </a:p>
      </dgm:t>
    </dgm:pt>
    <dgm:pt modelId="{F0CA6899-C410-49D9-B67A-6694ECEBECB0}" type="parTrans" cxnId="{1CE16D87-009A-4422-AB17-C7648A0EE7DF}">
      <dgm:prSet/>
      <dgm:spPr/>
      <dgm:t>
        <a:bodyPr/>
        <a:lstStyle/>
        <a:p>
          <a:endParaRPr lang="fr-FR"/>
        </a:p>
      </dgm:t>
    </dgm:pt>
    <dgm:pt modelId="{0159ADDE-79CF-47E5-9AD3-5D7ECD45146A}" type="sibTrans" cxnId="{1CE16D87-009A-4422-AB17-C7648A0EE7DF}">
      <dgm:prSet/>
      <dgm:spPr/>
      <dgm:t>
        <a:bodyPr/>
        <a:lstStyle/>
        <a:p>
          <a:endParaRPr lang="fr-FR"/>
        </a:p>
      </dgm:t>
    </dgm:pt>
    <dgm:pt modelId="{00461656-80A2-4562-9775-29E866DC2284}">
      <dgm:prSet custT="1"/>
      <dgm:spPr/>
      <dgm:t>
        <a:bodyPr/>
        <a:lstStyle/>
        <a:p>
          <a:r>
            <a:rPr lang="fr-FR" sz="1200" b="0" dirty="0"/>
            <a:t>Un contrat conforme au statut de la FPT</a:t>
          </a:r>
        </a:p>
      </dgm:t>
    </dgm:pt>
    <dgm:pt modelId="{EEBF9E3B-731E-4C1D-9D0F-90D19F8616B6}" type="parTrans" cxnId="{8CC80BB7-B0D1-4C97-AE02-60C7ED53E0FA}">
      <dgm:prSet/>
      <dgm:spPr/>
      <dgm:t>
        <a:bodyPr/>
        <a:lstStyle/>
        <a:p>
          <a:endParaRPr lang="fr-FR"/>
        </a:p>
      </dgm:t>
    </dgm:pt>
    <dgm:pt modelId="{F775A6AC-1A07-4D15-B827-18497864F87D}" type="sibTrans" cxnId="{8CC80BB7-B0D1-4C97-AE02-60C7ED53E0FA}">
      <dgm:prSet/>
      <dgm:spPr/>
      <dgm:t>
        <a:bodyPr/>
        <a:lstStyle/>
        <a:p>
          <a:endParaRPr lang="fr-FR"/>
        </a:p>
      </dgm:t>
    </dgm:pt>
    <dgm:pt modelId="{8A4F2B9A-18D0-4395-9DBD-828593731ED7}">
      <dgm:prSet custT="1"/>
      <dgm:spPr/>
      <dgm:t>
        <a:bodyPr/>
        <a:lstStyle/>
        <a:p>
          <a:r>
            <a:rPr lang="fr-FR" sz="1200" b="0" dirty="0"/>
            <a:t>Des engagements sur la rapidité des remboursements</a:t>
          </a:r>
        </a:p>
      </dgm:t>
    </dgm:pt>
    <dgm:pt modelId="{61198B5E-FB5F-4425-826B-1A4127012881}" type="parTrans" cxnId="{6490B08A-69DC-4236-965B-784A98906EF1}">
      <dgm:prSet/>
      <dgm:spPr/>
      <dgm:t>
        <a:bodyPr/>
        <a:lstStyle/>
        <a:p>
          <a:endParaRPr lang="fr-FR"/>
        </a:p>
      </dgm:t>
    </dgm:pt>
    <dgm:pt modelId="{E41A8DEA-1922-4B8A-B833-A1B04DC4542F}" type="sibTrans" cxnId="{6490B08A-69DC-4236-965B-784A98906EF1}">
      <dgm:prSet/>
      <dgm:spPr/>
      <dgm:t>
        <a:bodyPr/>
        <a:lstStyle/>
        <a:p>
          <a:endParaRPr lang="fr-FR"/>
        </a:p>
      </dgm:t>
    </dgm:pt>
    <dgm:pt modelId="{0FBCFBE6-CD3C-4439-85F0-63A23F8A8C63}">
      <dgm:prSet custT="1"/>
      <dgm:spPr/>
      <dgm:t>
        <a:bodyPr/>
        <a:lstStyle/>
        <a:p>
          <a:r>
            <a:rPr lang="fr-FR" sz="1200" b="0" dirty="0"/>
            <a:t>Des outils simplifiés et personnalisés par le CDG74</a:t>
          </a:r>
        </a:p>
      </dgm:t>
    </dgm:pt>
    <dgm:pt modelId="{00228A4B-69F7-4E64-BFC0-25519732CAD5}" type="parTrans" cxnId="{9B3390F2-C208-44C6-9A7D-FAEE199C8215}">
      <dgm:prSet/>
      <dgm:spPr/>
      <dgm:t>
        <a:bodyPr/>
        <a:lstStyle/>
        <a:p>
          <a:endParaRPr lang="fr-FR"/>
        </a:p>
      </dgm:t>
    </dgm:pt>
    <dgm:pt modelId="{5C5BD228-98CC-4DB4-B47E-847A7B9439A3}" type="sibTrans" cxnId="{9B3390F2-C208-44C6-9A7D-FAEE199C8215}">
      <dgm:prSet/>
      <dgm:spPr/>
      <dgm:t>
        <a:bodyPr/>
        <a:lstStyle/>
        <a:p>
          <a:endParaRPr lang="fr-FR"/>
        </a:p>
      </dgm:t>
    </dgm:pt>
    <dgm:pt modelId="{9203E399-EEF8-422D-B7A4-5CF9F568F4DB}">
      <dgm:prSet custT="1"/>
      <dgm:spPr/>
      <dgm:t>
        <a:bodyPr/>
        <a:lstStyle/>
        <a:p>
          <a:r>
            <a:rPr lang="fr-FR" sz="1600" b="0" dirty="0"/>
            <a:t>Un interlocuteur unique</a:t>
          </a:r>
        </a:p>
        <a:p>
          <a:r>
            <a:rPr lang="fr-FR" sz="1600" b="0" dirty="0"/>
            <a:t>Le CDG74</a:t>
          </a:r>
        </a:p>
      </dgm:t>
    </dgm:pt>
    <dgm:pt modelId="{B0ED4CA4-8325-40F3-A796-38200A58902B}" type="parTrans" cxnId="{DE034DF4-489D-4166-B715-2C34FD582F6D}">
      <dgm:prSet/>
      <dgm:spPr/>
      <dgm:t>
        <a:bodyPr/>
        <a:lstStyle/>
        <a:p>
          <a:endParaRPr lang="fr-FR"/>
        </a:p>
      </dgm:t>
    </dgm:pt>
    <dgm:pt modelId="{D3523197-1762-44DC-81D8-F660A80BB6C2}" type="sibTrans" cxnId="{DE034DF4-489D-4166-B715-2C34FD582F6D}">
      <dgm:prSet/>
      <dgm:spPr/>
      <dgm:t>
        <a:bodyPr/>
        <a:lstStyle/>
        <a:p>
          <a:endParaRPr lang="fr-FR"/>
        </a:p>
      </dgm:t>
    </dgm:pt>
    <dgm:pt modelId="{3CC1B11F-8F89-40A2-9A58-3F4B66100BD6}" type="pres">
      <dgm:prSet presAssocID="{212D2291-5CB7-4FCF-8932-CB371CD22BC8}" presName="diagram" presStyleCnt="0">
        <dgm:presLayoutVars>
          <dgm:dir/>
          <dgm:resizeHandles val="exact"/>
        </dgm:presLayoutVars>
      </dgm:prSet>
      <dgm:spPr/>
    </dgm:pt>
    <dgm:pt modelId="{6709219C-19CF-4895-920A-DF42CB96270C}" type="pres">
      <dgm:prSet presAssocID="{E169AEFC-9154-4C5D-A82E-61CC77ABA68E}" presName="node" presStyleLbl="node1" presStyleIdx="0" presStyleCnt="9">
        <dgm:presLayoutVars>
          <dgm:bulletEnabled val="1"/>
        </dgm:presLayoutVars>
      </dgm:prSet>
      <dgm:spPr/>
    </dgm:pt>
    <dgm:pt modelId="{BEFF7EA0-4051-4CDC-9409-4D6D5BDFE4B3}" type="pres">
      <dgm:prSet presAssocID="{4C5A16E3-902F-4EA0-82C8-E6DE7C9C33AA}" presName="sibTrans" presStyleCnt="0"/>
      <dgm:spPr/>
    </dgm:pt>
    <dgm:pt modelId="{F9658E7E-8F8D-4A00-B1F7-E821326870A4}" type="pres">
      <dgm:prSet presAssocID="{00461656-80A2-4562-9775-29E866DC2284}" presName="node" presStyleLbl="node1" presStyleIdx="1" presStyleCnt="9">
        <dgm:presLayoutVars>
          <dgm:bulletEnabled val="1"/>
        </dgm:presLayoutVars>
      </dgm:prSet>
      <dgm:spPr/>
    </dgm:pt>
    <dgm:pt modelId="{094FB4CF-1A8E-46EE-8EE4-8E6510FE9C18}" type="pres">
      <dgm:prSet presAssocID="{F775A6AC-1A07-4D15-B827-18497864F87D}" presName="sibTrans" presStyleCnt="0"/>
      <dgm:spPr/>
    </dgm:pt>
    <dgm:pt modelId="{858A4970-1517-473B-BBAD-AF080251F268}" type="pres">
      <dgm:prSet presAssocID="{8A4F2B9A-18D0-4395-9DBD-828593731ED7}" presName="node" presStyleLbl="node1" presStyleIdx="2" presStyleCnt="9">
        <dgm:presLayoutVars>
          <dgm:bulletEnabled val="1"/>
        </dgm:presLayoutVars>
      </dgm:prSet>
      <dgm:spPr/>
    </dgm:pt>
    <dgm:pt modelId="{DE22DD8C-293B-4CB9-8834-2A1315C00226}" type="pres">
      <dgm:prSet presAssocID="{E41A8DEA-1922-4B8A-B833-A1B04DC4542F}" presName="sibTrans" presStyleCnt="0"/>
      <dgm:spPr/>
    </dgm:pt>
    <dgm:pt modelId="{8AE17239-F5D4-4565-B5B4-79DBF7B2DF16}" type="pres">
      <dgm:prSet presAssocID="{0FBCFBE6-CD3C-4439-85F0-63A23F8A8C63}" presName="node" presStyleLbl="node1" presStyleIdx="3" presStyleCnt="9">
        <dgm:presLayoutVars>
          <dgm:bulletEnabled val="1"/>
        </dgm:presLayoutVars>
      </dgm:prSet>
      <dgm:spPr/>
    </dgm:pt>
    <dgm:pt modelId="{20EA2B0D-C365-425D-BBB7-28A142C76CC2}" type="pres">
      <dgm:prSet presAssocID="{5C5BD228-98CC-4DB4-B47E-847A7B9439A3}" presName="sibTrans" presStyleCnt="0"/>
      <dgm:spPr/>
    </dgm:pt>
    <dgm:pt modelId="{9140345D-C836-4873-A5CB-FDD2F4007F10}" type="pres">
      <dgm:prSet presAssocID="{9203E399-EEF8-422D-B7A4-5CF9F568F4DB}" presName="node" presStyleLbl="node1" presStyleIdx="4" presStyleCnt="9">
        <dgm:presLayoutVars>
          <dgm:bulletEnabled val="1"/>
        </dgm:presLayoutVars>
      </dgm:prSet>
      <dgm:spPr/>
    </dgm:pt>
    <dgm:pt modelId="{A3D50B04-7F18-4F62-B647-DE51F977FB26}" type="pres">
      <dgm:prSet presAssocID="{D3523197-1762-44DC-81D8-F660A80BB6C2}" presName="sibTrans" presStyleCnt="0"/>
      <dgm:spPr/>
    </dgm:pt>
    <dgm:pt modelId="{87F9F000-C46D-490B-AE21-B778AF279C5F}" type="pres">
      <dgm:prSet presAssocID="{89C701F0-2DB8-4F6E-8998-D78B42CF0DC6}" presName="node" presStyleLbl="node1" presStyleIdx="5" presStyleCnt="9">
        <dgm:presLayoutVars>
          <dgm:bulletEnabled val="1"/>
        </dgm:presLayoutVars>
      </dgm:prSet>
      <dgm:spPr/>
    </dgm:pt>
    <dgm:pt modelId="{584B3B39-86F3-4580-98D7-F5B98BB41C49}" type="pres">
      <dgm:prSet presAssocID="{D6526426-16EB-4A8E-9CF2-2BE08CCBF3CC}" presName="sibTrans" presStyleCnt="0"/>
      <dgm:spPr/>
    </dgm:pt>
    <dgm:pt modelId="{FA75C51F-82EF-4A1E-BB85-B2464B07AF11}" type="pres">
      <dgm:prSet presAssocID="{0C9DC3F3-23DC-4A1D-ADE1-56EC0AC1C8C2}" presName="node" presStyleLbl="node1" presStyleIdx="6" presStyleCnt="9">
        <dgm:presLayoutVars>
          <dgm:bulletEnabled val="1"/>
        </dgm:presLayoutVars>
      </dgm:prSet>
      <dgm:spPr/>
    </dgm:pt>
    <dgm:pt modelId="{679D1987-8B7E-4CA0-9F6D-424D0E765C3B}" type="pres">
      <dgm:prSet presAssocID="{FB15E2FC-4DA8-4D82-82EE-337CF0EF3628}" presName="sibTrans" presStyleCnt="0"/>
      <dgm:spPr/>
    </dgm:pt>
    <dgm:pt modelId="{5AE1369F-C917-4E78-9C29-298A1534A929}" type="pres">
      <dgm:prSet presAssocID="{D1D63300-0366-4894-9B8B-3B8F7128AE36}" presName="node" presStyleLbl="node1" presStyleIdx="7" presStyleCnt="9">
        <dgm:presLayoutVars>
          <dgm:bulletEnabled val="1"/>
        </dgm:presLayoutVars>
      </dgm:prSet>
      <dgm:spPr/>
    </dgm:pt>
    <dgm:pt modelId="{FB13F925-1480-4750-B8B2-C3649779675F}" type="pres">
      <dgm:prSet presAssocID="{F8D861AB-E243-4BD5-9550-62BFECE0535A}" presName="sibTrans" presStyleCnt="0"/>
      <dgm:spPr/>
    </dgm:pt>
    <dgm:pt modelId="{AD73F941-5779-43CB-97A7-313DA082F7F8}" type="pres">
      <dgm:prSet presAssocID="{32B7F6FC-32A2-466E-9914-B2921672E6B0}" presName="node" presStyleLbl="node1" presStyleIdx="8" presStyleCnt="9">
        <dgm:presLayoutVars>
          <dgm:bulletEnabled val="1"/>
        </dgm:presLayoutVars>
      </dgm:prSet>
      <dgm:spPr/>
    </dgm:pt>
  </dgm:ptLst>
  <dgm:cxnLst>
    <dgm:cxn modelId="{F35F9102-C060-42AB-B804-78065F0BE8DD}" type="presOf" srcId="{0FBCFBE6-CD3C-4439-85F0-63A23F8A8C63}" destId="{8AE17239-F5D4-4565-B5B4-79DBF7B2DF16}" srcOrd="0" destOrd="0" presId="urn:microsoft.com/office/officeart/2005/8/layout/default#1"/>
    <dgm:cxn modelId="{E797F516-20FD-4A95-A8D0-1645047B7CFE}" srcId="{212D2291-5CB7-4FCF-8932-CB371CD22BC8}" destId="{0C9DC3F3-23DC-4A1D-ADE1-56EC0AC1C8C2}" srcOrd="6" destOrd="0" parTransId="{DBDFFE00-6625-43B7-8695-32ABA04902DF}" sibTransId="{FB15E2FC-4DA8-4D82-82EE-337CF0EF3628}"/>
    <dgm:cxn modelId="{60889F1F-6AC8-413B-B320-BC762CDFECC7}" type="presOf" srcId="{212D2291-5CB7-4FCF-8932-CB371CD22BC8}" destId="{3CC1B11F-8F89-40A2-9A58-3F4B66100BD6}" srcOrd="0" destOrd="0" presId="urn:microsoft.com/office/officeart/2005/8/layout/default#1"/>
    <dgm:cxn modelId="{C582D51F-EA8C-45A2-B20F-85399589900D}" type="presOf" srcId="{32B7F6FC-32A2-466E-9914-B2921672E6B0}" destId="{AD73F941-5779-43CB-97A7-313DA082F7F8}" srcOrd="0" destOrd="0" presId="urn:microsoft.com/office/officeart/2005/8/layout/default#1"/>
    <dgm:cxn modelId="{E914C531-C761-4E19-9258-C7140F01A1F0}" type="presOf" srcId="{89C701F0-2DB8-4F6E-8998-D78B42CF0DC6}" destId="{87F9F000-C46D-490B-AE21-B778AF279C5F}" srcOrd="0" destOrd="0" presId="urn:microsoft.com/office/officeart/2005/8/layout/default#1"/>
    <dgm:cxn modelId="{B76C6048-5712-4116-95D7-3401B0A84682}" srcId="{212D2291-5CB7-4FCF-8932-CB371CD22BC8}" destId="{D1D63300-0366-4894-9B8B-3B8F7128AE36}" srcOrd="7" destOrd="0" parTransId="{02A92278-9372-4D19-8C1A-4E79419BDAD8}" sibTransId="{F8D861AB-E243-4BD5-9550-62BFECE0535A}"/>
    <dgm:cxn modelId="{1CE16D87-009A-4422-AB17-C7648A0EE7DF}" srcId="{212D2291-5CB7-4FCF-8932-CB371CD22BC8}" destId="{32B7F6FC-32A2-466E-9914-B2921672E6B0}" srcOrd="8" destOrd="0" parTransId="{F0CA6899-C410-49D9-B67A-6694ECEBECB0}" sibTransId="{0159ADDE-79CF-47E5-9AD3-5D7ECD45146A}"/>
    <dgm:cxn modelId="{6490B08A-69DC-4236-965B-784A98906EF1}" srcId="{212D2291-5CB7-4FCF-8932-CB371CD22BC8}" destId="{8A4F2B9A-18D0-4395-9DBD-828593731ED7}" srcOrd="2" destOrd="0" parTransId="{61198B5E-FB5F-4425-826B-1A4127012881}" sibTransId="{E41A8DEA-1922-4B8A-B833-A1B04DC4542F}"/>
    <dgm:cxn modelId="{B1AB8E90-FFB6-4ADB-87D5-6B4BE7128D74}" srcId="{212D2291-5CB7-4FCF-8932-CB371CD22BC8}" destId="{89C701F0-2DB8-4F6E-8998-D78B42CF0DC6}" srcOrd="5" destOrd="0" parTransId="{A0D063CE-26C0-4F97-B687-2353B0B8C309}" sibTransId="{D6526426-16EB-4A8E-9CF2-2BE08CCBF3CC}"/>
    <dgm:cxn modelId="{91047B98-5E5D-464C-91BA-7437994FFF84}" type="presOf" srcId="{0C9DC3F3-23DC-4A1D-ADE1-56EC0AC1C8C2}" destId="{FA75C51F-82EF-4A1E-BB85-B2464B07AF11}" srcOrd="0" destOrd="0" presId="urn:microsoft.com/office/officeart/2005/8/layout/default#1"/>
    <dgm:cxn modelId="{083AA6A2-8B97-448C-A42A-6EC1C0201E5D}" type="presOf" srcId="{9203E399-EEF8-422D-B7A4-5CF9F568F4DB}" destId="{9140345D-C836-4873-A5CB-FDD2F4007F10}" srcOrd="0" destOrd="0" presId="urn:microsoft.com/office/officeart/2005/8/layout/default#1"/>
    <dgm:cxn modelId="{8CC80BB7-B0D1-4C97-AE02-60C7ED53E0FA}" srcId="{212D2291-5CB7-4FCF-8932-CB371CD22BC8}" destId="{00461656-80A2-4562-9775-29E866DC2284}" srcOrd="1" destOrd="0" parTransId="{EEBF9E3B-731E-4C1D-9D0F-90D19F8616B6}" sibTransId="{F775A6AC-1A07-4D15-B827-18497864F87D}"/>
    <dgm:cxn modelId="{31729DC5-9560-4B10-A712-B40468EB16DA}" type="presOf" srcId="{00461656-80A2-4562-9775-29E866DC2284}" destId="{F9658E7E-8F8D-4A00-B1F7-E821326870A4}" srcOrd="0" destOrd="0" presId="urn:microsoft.com/office/officeart/2005/8/layout/default#1"/>
    <dgm:cxn modelId="{3F0D55D3-D334-4EEC-AC6F-722B2B0761C3}" type="presOf" srcId="{8A4F2B9A-18D0-4395-9DBD-828593731ED7}" destId="{858A4970-1517-473B-BBAD-AF080251F268}" srcOrd="0" destOrd="0" presId="urn:microsoft.com/office/officeart/2005/8/layout/default#1"/>
    <dgm:cxn modelId="{F89F76DC-29B1-4DDC-986A-F7E491BCC381}" type="presOf" srcId="{D1D63300-0366-4894-9B8B-3B8F7128AE36}" destId="{5AE1369F-C917-4E78-9C29-298A1534A929}" srcOrd="0" destOrd="0" presId="urn:microsoft.com/office/officeart/2005/8/layout/default#1"/>
    <dgm:cxn modelId="{9B3390F2-C208-44C6-9A7D-FAEE199C8215}" srcId="{212D2291-5CB7-4FCF-8932-CB371CD22BC8}" destId="{0FBCFBE6-CD3C-4439-85F0-63A23F8A8C63}" srcOrd="3" destOrd="0" parTransId="{00228A4B-69F7-4E64-BFC0-25519732CAD5}" sibTransId="{5C5BD228-98CC-4DB4-B47E-847A7B9439A3}"/>
    <dgm:cxn modelId="{DE034DF4-489D-4166-B715-2C34FD582F6D}" srcId="{212D2291-5CB7-4FCF-8932-CB371CD22BC8}" destId="{9203E399-EEF8-422D-B7A4-5CF9F568F4DB}" srcOrd="4" destOrd="0" parTransId="{B0ED4CA4-8325-40F3-A796-38200A58902B}" sibTransId="{D3523197-1762-44DC-81D8-F660A80BB6C2}"/>
    <dgm:cxn modelId="{21836BF7-A6ED-4721-B8D0-0553AFEA0158}" srcId="{212D2291-5CB7-4FCF-8932-CB371CD22BC8}" destId="{E169AEFC-9154-4C5D-A82E-61CC77ABA68E}" srcOrd="0" destOrd="0" parTransId="{5AE2B8FF-1BBD-4C9E-8C07-377108724DC4}" sibTransId="{4C5A16E3-902F-4EA0-82C8-E6DE7C9C33AA}"/>
    <dgm:cxn modelId="{740F96FF-0467-4C13-910A-43F4A383C04A}" type="presOf" srcId="{E169AEFC-9154-4C5D-A82E-61CC77ABA68E}" destId="{6709219C-19CF-4895-920A-DF42CB96270C}" srcOrd="0" destOrd="0" presId="urn:microsoft.com/office/officeart/2005/8/layout/default#1"/>
    <dgm:cxn modelId="{A531F47C-588B-4313-8A18-73BB67ED02FB}" type="presParOf" srcId="{3CC1B11F-8F89-40A2-9A58-3F4B66100BD6}" destId="{6709219C-19CF-4895-920A-DF42CB96270C}" srcOrd="0" destOrd="0" presId="urn:microsoft.com/office/officeart/2005/8/layout/default#1"/>
    <dgm:cxn modelId="{0BA336D3-309B-4667-973D-BA0ED3ED07CA}" type="presParOf" srcId="{3CC1B11F-8F89-40A2-9A58-3F4B66100BD6}" destId="{BEFF7EA0-4051-4CDC-9409-4D6D5BDFE4B3}" srcOrd="1" destOrd="0" presId="urn:microsoft.com/office/officeart/2005/8/layout/default#1"/>
    <dgm:cxn modelId="{FEA58A3C-40E4-40CD-B77F-D75866F129CF}" type="presParOf" srcId="{3CC1B11F-8F89-40A2-9A58-3F4B66100BD6}" destId="{F9658E7E-8F8D-4A00-B1F7-E821326870A4}" srcOrd="2" destOrd="0" presId="urn:microsoft.com/office/officeart/2005/8/layout/default#1"/>
    <dgm:cxn modelId="{458AD257-E17A-4D7C-840A-1DC29A95855B}" type="presParOf" srcId="{3CC1B11F-8F89-40A2-9A58-3F4B66100BD6}" destId="{094FB4CF-1A8E-46EE-8EE4-8E6510FE9C18}" srcOrd="3" destOrd="0" presId="urn:microsoft.com/office/officeart/2005/8/layout/default#1"/>
    <dgm:cxn modelId="{AC082D9C-1700-42C6-96E0-35E4873631E7}" type="presParOf" srcId="{3CC1B11F-8F89-40A2-9A58-3F4B66100BD6}" destId="{858A4970-1517-473B-BBAD-AF080251F268}" srcOrd="4" destOrd="0" presId="urn:microsoft.com/office/officeart/2005/8/layout/default#1"/>
    <dgm:cxn modelId="{4732C435-7634-43FB-9EDE-715E601BF818}" type="presParOf" srcId="{3CC1B11F-8F89-40A2-9A58-3F4B66100BD6}" destId="{DE22DD8C-293B-4CB9-8834-2A1315C00226}" srcOrd="5" destOrd="0" presId="urn:microsoft.com/office/officeart/2005/8/layout/default#1"/>
    <dgm:cxn modelId="{719EBFF2-FEB4-4B2B-BD25-19F44341594B}" type="presParOf" srcId="{3CC1B11F-8F89-40A2-9A58-3F4B66100BD6}" destId="{8AE17239-F5D4-4565-B5B4-79DBF7B2DF16}" srcOrd="6" destOrd="0" presId="urn:microsoft.com/office/officeart/2005/8/layout/default#1"/>
    <dgm:cxn modelId="{17E39DDA-879C-4913-9F55-DD0C91C94CC6}" type="presParOf" srcId="{3CC1B11F-8F89-40A2-9A58-3F4B66100BD6}" destId="{20EA2B0D-C365-425D-BBB7-28A142C76CC2}" srcOrd="7" destOrd="0" presId="urn:microsoft.com/office/officeart/2005/8/layout/default#1"/>
    <dgm:cxn modelId="{27859584-D08D-4E90-B80C-3CD109C35846}" type="presParOf" srcId="{3CC1B11F-8F89-40A2-9A58-3F4B66100BD6}" destId="{9140345D-C836-4873-A5CB-FDD2F4007F10}" srcOrd="8" destOrd="0" presId="urn:microsoft.com/office/officeart/2005/8/layout/default#1"/>
    <dgm:cxn modelId="{3EE7453B-52A9-4F9D-9357-0CD57E15F81B}" type="presParOf" srcId="{3CC1B11F-8F89-40A2-9A58-3F4B66100BD6}" destId="{A3D50B04-7F18-4F62-B647-DE51F977FB26}" srcOrd="9" destOrd="0" presId="urn:microsoft.com/office/officeart/2005/8/layout/default#1"/>
    <dgm:cxn modelId="{05937A32-7793-401E-B0D1-D709D9D28FDF}" type="presParOf" srcId="{3CC1B11F-8F89-40A2-9A58-3F4B66100BD6}" destId="{87F9F000-C46D-490B-AE21-B778AF279C5F}" srcOrd="10" destOrd="0" presId="urn:microsoft.com/office/officeart/2005/8/layout/default#1"/>
    <dgm:cxn modelId="{04753D8D-3B56-4879-84F0-23BD718FA674}" type="presParOf" srcId="{3CC1B11F-8F89-40A2-9A58-3F4B66100BD6}" destId="{584B3B39-86F3-4580-98D7-F5B98BB41C49}" srcOrd="11" destOrd="0" presId="urn:microsoft.com/office/officeart/2005/8/layout/default#1"/>
    <dgm:cxn modelId="{E1DF4DBC-99AB-4861-9E7D-B315E8839F64}" type="presParOf" srcId="{3CC1B11F-8F89-40A2-9A58-3F4B66100BD6}" destId="{FA75C51F-82EF-4A1E-BB85-B2464B07AF11}" srcOrd="12" destOrd="0" presId="urn:microsoft.com/office/officeart/2005/8/layout/default#1"/>
    <dgm:cxn modelId="{38935919-8A93-402D-A2EC-0E197281D235}" type="presParOf" srcId="{3CC1B11F-8F89-40A2-9A58-3F4B66100BD6}" destId="{679D1987-8B7E-4CA0-9F6D-424D0E765C3B}" srcOrd="13" destOrd="0" presId="urn:microsoft.com/office/officeart/2005/8/layout/default#1"/>
    <dgm:cxn modelId="{34E51B76-90B2-420F-9AD6-191D8ADD3CC7}" type="presParOf" srcId="{3CC1B11F-8F89-40A2-9A58-3F4B66100BD6}" destId="{5AE1369F-C917-4E78-9C29-298A1534A929}" srcOrd="14" destOrd="0" presId="urn:microsoft.com/office/officeart/2005/8/layout/default#1"/>
    <dgm:cxn modelId="{01DC7F24-2F5A-4FDC-9454-26A673DF08A5}" type="presParOf" srcId="{3CC1B11F-8F89-40A2-9A58-3F4B66100BD6}" destId="{FB13F925-1480-4750-B8B2-C3649779675F}" srcOrd="15" destOrd="0" presId="urn:microsoft.com/office/officeart/2005/8/layout/default#1"/>
    <dgm:cxn modelId="{75147B1F-97AF-44F2-AAF8-FE64FE77B286}" type="presParOf" srcId="{3CC1B11F-8F89-40A2-9A58-3F4B66100BD6}" destId="{AD73F941-5779-43CB-97A7-313DA082F7F8}"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EE57FF-BF2A-4B3D-9768-6C4C75970A63}" type="doc">
      <dgm:prSet loTypeId="urn:microsoft.com/office/officeart/2005/8/layout/chevron1" loCatId="process" qsTypeId="urn:microsoft.com/office/officeart/2005/8/quickstyle/simple2" qsCatId="simple" csTypeId="urn:microsoft.com/office/officeart/2005/8/colors/accent1_2" csCatId="accent1" phldr="1"/>
      <dgm:spPr/>
    </dgm:pt>
    <dgm:pt modelId="{2606FD32-5F21-419B-A2EB-647E6267C47B}">
      <dgm:prSet phldrT="[Texte]" custT="1"/>
      <dgm:spPr/>
      <dgm:t>
        <a:bodyPr/>
        <a:lstStyle/>
        <a:p>
          <a:r>
            <a:rPr lang="fr-FR" sz="1200" dirty="0"/>
            <a:t>Mandat au CDG pour participer à la consultation</a:t>
          </a:r>
        </a:p>
      </dgm:t>
    </dgm:pt>
    <dgm:pt modelId="{DE76B1F5-9183-4A1E-818A-6F292EED2672}" type="parTrans" cxnId="{1E2B8908-3814-4D4B-9455-A5C63FB6E339}">
      <dgm:prSet/>
      <dgm:spPr/>
      <dgm:t>
        <a:bodyPr/>
        <a:lstStyle/>
        <a:p>
          <a:endParaRPr lang="fr-FR"/>
        </a:p>
      </dgm:t>
    </dgm:pt>
    <dgm:pt modelId="{5EC763A2-05EE-4A4B-8FB3-30646F2326FB}" type="sibTrans" cxnId="{1E2B8908-3814-4D4B-9455-A5C63FB6E339}">
      <dgm:prSet/>
      <dgm:spPr/>
      <dgm:t>
        <a:bodyPr/>
        <a:lstStyle/>
        <a:p>
          <a:endParaRPr lang="fr-FR"/>
        </a:p>
      </dgm:t>
    </dgm:pt>
    <dgm:pt modelId="{28274EBD-FED9-400D-960B-868AE6073DCD}">
      <dgm:prSet phldrT="[Texte]" custT="1"/>
      <dgm:spPr/>
      <dgm:t>
        <a:bodyPr/>
        <a:lstStyle/>
        <a:p>
          <a:r>
            <a:rPr lang="fr-FR" sz="1200" dirty="0"/>
            <a:t>Négociation par le CDG et résultats</a:t>
          </a:r>
        </a:p>
      </dgm:t>
    </dgm:pt>
    <dgm:pt modelId="{F69F074D-CA1A-4BC4-BA82-1302F2564B57}" type="parTrans" cxnId="{FFFA9F6F-9BF7-4C14-8217-716AD74DCE5E}">
      <dgm:prSet/>
      <dgm:spPr/>
      <dgm:t>
        <a:bodyPr/>
        <a:lstStyle/>
        <a:p>
          <a:endParaRPr lang="fr-FR"/>
        </a:p>
      </dgm:t>
    </dgm:pt>
    <dgm:pt modelId="{67D0117C-6E8C-407E-8282-210BBE8BB5CC}" type="sibTrans" cxnId="{FFFA9F6F-9BF7-4C14-8217-716AD74DCE5E}">
      <dgm:prSet/>
      <dgm:spPr/>
      <dgm:t>
        <a:bodyPr/>
        <a:lstStyle/>
        <a:p>
          <a:endParaRPr lang="fr-FR"/>
        </a:p>
      </dgm:t>
    </dgm:pt>
    <dgm:pt modelId="{1FEEE6AC-DFAE-45A3-856A-D3C79F70D161}">
      <dgm:prSet phldrT="[Texte]" custT="1"/>
      <dgm:spPr/>
      <dgm:t>
        <a:bodyPr/>
        <a:lstStyle/>
        <a:p>
          <a:r>
            <a:rPr lang="fr-FR" sz="1200" dirty="0"/>
            <a:t>Délibération d’adhésion avant le </a:t>
          </a:r>
        </a:p>
        <a:p>
          <a:r>
            <a:rPr lang="fr-FR" sz="1200" dirty="0">
              <a:solidFill>
                <a:schemeClr val="bg1"/>
              </a:solidFill>
            </a:rPr>
            <a:t>31/12/2022</a:t>
          </a:r>
        </a:p>
      </dgm:t>
    </dgm:pt>
    <dgm:pt modelId="{91B5E4C9-3A77-4D4D-A91B-A5A3ABDBD67F}" type="parTrans" cxnId="{E3F8006C-0146-4B5A-9D7D-20CB54D8772B}">
      <dgm:prSet/>
      <dgm:spPr/>
      <dgm:t>
        <a:bodyPr/>
        <a:lstStyle/>
        <a:p>
          <a:endParaRPr lang="fr-FR"/>
        </a:p>
      </dgm:t>
    </dgm:pt>
    <dgm:pt modelId="{9FEFFA75-4D6D-41BB-924B-C2C656240581}" type="sibTrans" cxnId="{E3F8006C-0146-4B5A-9D7D-20CB54D8772B}">
      <dgm:prSet/>
      <dgm:spPr/>
      <dgm:t>
        <a:bodyPr/>
        <a:lstStyle/>
        <a:p>
          <a:endParaRPr lang="fr-FR"/>
        </a:p>
      </dgm:t>
    </dgm:pt>
    <dgm:pt modelId="{90F66B26-7F51-4454-A7FE-82CA1831F52E}">
      <dgm:prSet phldrT="[Texte]" custT="1"/>
      <dgm:spPr/>
      <dgm:t>
        <a:bodyPr/>
        <a:lstStyle/>
        <a:p>
          <a:r>
            <a:rPr lang="fr-FR" sz="1200" dirty="0"/>
            <a:t>Emission des CONTRATS</a:t>
          </a:r>
        </a:p>
      </dgm:t>
    </dgm:pt>
    <dgm:pt modelId="{ED08A90F-33FE-4527-9EE8-DA7D55C2E9A5}" type="parTrans" cxnId="{1346BFC5-5A90-44A8-8E0D-F757FB36E99A}">
      <dgm:prSet/>
      <dgm:spPr/>
      <dgm:t>
        <a:bodyPr/>
        <a:lstStyle/>
        <a:p>
          <a:endParaRPr lang="fr-FR"/>
        </a:p>
      </dgm:t>
    </dgm:pt>
    <dgm:pt modelId="{E4881AB7-474B-4AAD-8C9E-458DE459F5AB}" type="sibTrans" cxnId="{1346BFC5-5A90-44A8-8E0D-F757FB36E99A}">
      <dgm:prSet/>
      <dgm:spPr/>
      <dgm:t>
        <a:bodyPr/>
        <a:lstStyle/>
        <a:p>
          <a:endParaRPr lang="fr-FR"/>
        </a:p>
      </dgm:t>
    </dgm:pt>
    <dgm:pt modelId="{6C6EF221-D29F-4290-BE0C-6EEFAA52EEDD}" type="pres">
      <dgm:prSet presAssocID="{4EEE57FF-BF2A-4B3D-9768-6C4C75970A63}" presName="Name0" presStyleCnt="0">
        <dgm:presLayoutVars>
          <dgm:dir/>
          <dgm:animLvl val="lvl"/>
          <dgm:resizeHandles val="exact"/>
        </dgm:presLayoutVars>
      </dgm:prSet>
      <dgm:spPr/>
    </dgm:pt>
    <dgm:pt modelId="{9A072866-49B0-4C77-BD2C-F805B384C3F5}" type="pres">
      <dgm:prSet presAssocID="{2606FD32-5F21-419B-A2EB-647E6267C47B}" presName="parTxOnly" presStyleLbl="node1" presStyleIdx="0" presStyleCnt="4">
        <dgm:presLayoutVars>
          <dgm:chMax val="0"/>
          <dgm:chPref val="0"/>
          <dgm:bulletEnabled val="1"/>
        </dgm:presLayoutVars>
      </dgm:prSet>
      <dgm:spPr/>
    </dgm:pt>
    <dgm:pt modelId="{5C5EE497-5E10-4FFF-924A-D60C6C9327DF}" type="pres">
      <dgm:prSet presAssocID="{5EC763A2-05EE-4A4B-8FB3-30646F2326FB}" presName="parTxOnlySpace" presStyleCnt="0"/>
      <dgm:spPr/>
    </dgm:pt>
    <dgm:pt modelId="{2BF20896-14D3-4832-AE64-1CA0C5FF3221}" type="pres">
      <dgm:prSet presAssocID="{28274EBD-FED9-400D-960B-868AE6073DCD}" presName="parTxOnly" presStyleLbl="node1" presStyleIdx="1" presStyleCnt="4">
        <dgm:presLayoutVars>
          <dgm:chMax val="0"/>
          <dgm:chPref val="0"/>
          <dgm:bulletEnabled val="1"/>
        </dgm:presLayoutVars>
      </dgm:prSet>
      <dgm:spPr/>
    </dgm:pt>
    <dgm:pt modelId="{47E2436B-D1AF-416D-97AD-1FABA2366CA0}" type="pres">
      <dgm:prSet presAssocID="{67D0117C-6E8C-407E-8282-210BBE8BB5CC}" presName="parTxOnlySpace" presStyleCnt="0"/>
      <dgm:spPr/>
    </dgm:pt>
    <dgm:pt modelId="{7EE08AB9-E531-44A0-B2A3-855D315D73AA}" type="pres">
      <dgm:prSet presAssocID="{1FEEE6AC-DFAE-45A3-856A-D3C79F70D161}" presName="parTxOnly" presStyleLbl="node1" presStyleIdx="2" presStyleCnt="4">
        <dgm:presLayoutVars>
          <dgm:chMax val="0"/>
          <dgm:chPref val="0"/>
          <dgm:bulletEnabled val="1"/>
        </dgm:presLayoutVars>
      </dgm:prSet>
      <dgm:spPr/>
    </dgm:pt>
    <dgm:pt modelId="{40BC64CC-6639-41DD-A6F3-4DBF56067624}" type="pres">
      <dgm:prSet presAssocID="{9FEFFA75-4D6D-41BB-924B-C2C656240581}" presName="parTxOnlySpace" presStyleCnt="0"/>
      <dgm:spPr/>
    </dgm:pt>
    <dgm:pt modelId="{4CF273A0-859D-4F15-8019-19B9791826F8}" type="pres">
      <dgm:prSet presAssocID="{90F66B26-7F51-4454-A7FE-82CA1831F52E}" presName="parTxOnly" presStyleLbl="node1" presStyleIdx="3" presStyleCnt="4" custScaleX="121227" custScaleY="156255">
        <dgm:presLayoutVars>
          <dgm:chMax val="0"/>
          <dgm:chPref val="0"/>
          <dgm:bulletEnabled val="1"/>
        </dgm:presLayoutVars>
      </dgm:prSet>
      <dgm:spPr/>
    </dgm:pt>
  </dgm:ptLst>
  <dgm:cxnLst>
    <dgm:cxn modelId="{1E2B8908-3814-4D4B-9455-A5C63FB6E339}" srcId="{4EEE57FF-BF2A-4B3D-9768-6C4C75970A63}" destId="{2606FD32-5F21-419B-A2EB-647E6267C47B}" srcOrd="0" destOrd="0" parTransId="{DE76B1F5-9183-4A1E-818A-6F292EED2672}" sibTransId="{5EC763A2-05EE-4A4B-8FB3-30646F2326FB}"/>
    <dgm:cxn modelId="{1743185D-6A6E-40B0-8AC7-5D53B5C433EB}" type="presOf" srcId="{4EEE57FF-BF2A-4B3D-9768-6C4C75970A63}" destId="{6C6EF221-D29F-4290-BE0C-6EEFAA52EEDD}" srcOrd="0" destOrd="0" presId="urn:microsoft.com/office/officeart/2005/8/layout/chevron1"/>
    <dgm:cxn modelId="{E3F8006C-0146-4B5A-9D7D-20CB54D8772B}" srcId="{4EEE57FF-BF2A-4B3D-9768-6C4C75970A63}" destId="{1FEEE6AC-DFAE-45A3-856A-D3C79F70D161}" srcOrd="2" destOrd="0" parTransId="{91B5E4C9-3A77-4D4D-A91B-A5A3ABDBD67F}" sibTransId="{9FEFFA75-4D6D-41BB-924B-C2C656240581}"/>
    <dgm:cxn modelId="{79AEE76D-78DB-43E1-B931-296BAB4A6B1A}" type="presOf" srcId="{1FEEE6AC-DFAE-45A3-856A-D3C79F70D161}" destId="{7EE08AB9-E531-44A0-B2A3-855D315D73AA}" srcOrd="0" destOrd="0" presId="urn:microsoft.com/office/officeart/2005/8/layout/chevron1"/>
    <dgm:cxn modelId="{FFFA9F6F-9BF7-4C14-8217-716AD74DCE5E}" srcId="{4EEE57FF-BF2A-4B3D-9768-6C4C75970A63}" destId="{28274EBD-FED9-400D-960B-868AE6073DCD}" srcOrd="1" destOrd="0" parTransId="{F69F074D-CA1A-4BC4-BA82-1302F2564B57}" sibTransId="{67D0117C-6E8C-407E-8282-210BBE8BB5CC}"/>
    <dgm:cxn modelId="{E89FBC7F-E86C-4AB1-A699-EA6CC06D21E1}" type="presOf" srcId="{2606FD32-5F21-419B-A2EB-647E6267C47B}" destId="{9A072866-49B0-4C77-BD2C-F805B384C3F5}" srcOrd="0" destOrd="0" presId="urn:microsoft.com/office/officeart/2005/8/layout/chevron1"/>
    <dgm:cxn modelId="{1346BFC5-5A90-44A8-8E0D-F757FB36E99A}" srcId="{4EEE57FF-BF2A-4B3D-9768-6C4C75970A63}" destId="{90F66B26-7F51-4454-A7FE-82CA1831F52E}" srcOrd="3" destOrd="0" parTransId="{ED08A90F-33FE-4527-9EE8-DA7D55C2E9A5}" sibTransId="{E4881AB7-474B-4AAD-8C9E-458DE459F5AB}"/>
    <dgm:cxn modelId="{8858A0D0-DCD3-4360-83FF-331CCAC9A980}" type="presOf" srcId="{90F66B26-7F51-4454-A7FE-82CA1831F52E}" destId="{4CF273A0-859D-4F15-8019-19B9791826F8}" srcOrd="0" destOrd="0" presId="urn:microsoft.com/office/officeart/2005/8/layout/chevron1"/>
    <dgm:cxn modelId="{2718CDFE-FA05-47A0-9E17-EE8F8C32ABD7}" type="presOf" srcId="{28274EBD-FED9-400D-960B-868AE6073DCD}" destId="{2BF20896-14D3-4832-AE64-1CA0C5FF3221}" srcOrd="0" destOrd="0" presId="urn:microsoft.com/office/officeart/2005/8/layout/chevron1"/>
    <dgm:cxn modelId="{54087E08-D61B-48D3-949E-265372BFF7A6}" type="presParOf" srcId="{6C6EF221-D29F-4290-BE0C-6EEFAA52EEDD}" destId="{9A072866-49B0-4C77-BD2C-F805B384C3F5}" srcOrd="0" destOrd="0" presId="urn:microsoft.com/office/officeart/2005/8/layout/chevron1"/>
    <dgm:cxn modelId="{F706BC98-4ADF-4C89-A0AC-A87CCA963D91}" type="presParOf" srcId="{6C6EF221-D29F-4290-BE0C-6EEFAA52EEDD}" destId="{5C5EE497-5E10-4FFF-924A-D60C6C9327DF}" srcOrd="1" destOrd="0" presId="urn:microsoft.com/office/officeart/2005/8/layout/chevron1"/>
    <dgm:cxn modelId="{F0B8CAEA-18C3-4139-9C25-0CECAA437245}" type="presParOf" srcId="{6C6EF221-D29F-4290-BE0C-6EEFAA52EEDD}" destId="{2BF20896-14D3-4832-AE64-1CA0C5FF3221}" srcOrd="2" destOrd="0" presId="urn:microsoft.com/office/officeart/2005/8/layout/chevron1"/>
    <dgm:cxn modelId="{9BF64188-44BB-4777-8968-0F3F023B8C70}" type="presParOf" srcId="{6C6EF221-D29F-4290-BE0C-6EEFAA52EEDD}" destId="{47E2436B-D1AF-416D-97AD-1FABA2366CA0}" srcOrd="3" destOrd="0" presId="urn:microsoft.com/office/officeart/2005/8/layout/chevron1"/>
    <dgm:cxn modelId="{65FF77B9-6ABC-44DF-B5F7-ABB5F23DE3B3}" type="presParOf" srcId="{6C6EF221-D29F-4290-BE0C-6EEFAA52EEDD}" destId="{7EE08AB9-E531-44A0-B2A3-855D315D73AA}" srcOrd="4" destOrd="0" presId="urn:microsoft.com/office/officeart/2005/8/layout/chevron1"/>
    <dgm:cxn modelId="{E52A76BF-8F35-4729-886C-B4A18F974779}" type="presParOf" srcId="{6C6EF221-D29F-4290-BE0C-6EEFAA52EEDD}" destId="{40BC64CC-6639-41DD-A6F3-4DBF56067624}" srcOrd="5" destOrd="0" presId="urn:microsoft.com/office/officeart/2005/8/layout/chevron1"/>
    <dgm:cxn modelId="{CE94A0E1-938A-4135-8140-B7E3E330C8C3}" type="presParOf" srcId="{6C6EF221-D29F-4290-BE0C-6EEFAA52EEDD}" destId="{4CF273A0-859D-4F15-8019-19B9791826F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E3ECB4-30AB-41F8-BB52-3660D53259E7}" type="doc">
      <dgm:prSet loTypeId="urn:microsoft.com/office/officeart/2005/8/layout/chevron1" loCatId="process" qsTypeId="urn:microsoft.com/office/officeart/2005/8/quickstyle/simple1" qsCatId="simple" csTypeId="urn:microsoft.com/office/officeart/2005/8/colors/accent1_2" csCatId="accent1" phldr="1"/>
      <dgm:spPr/>
    </dgm:pt>
    <dgm:pt modelId="{D830592B-2516-4663-8019-5D2DF20709C7}">
      <dgm:prSet phldrT="[Texte]" custT="1"/>
      <dgm:spPr>
        <a:solidFill>
          <a:srgbClr val="25387C"/>
        </a:solidFill>
      </dgm:spPr>
      <dgm:t>
        <a:bodyPr/>
        <a:lstStyle/>
        <a:p>
          <a:r>
            <a:rPr lang="fr-FR" sz="1400" dirty="0"/>
            <a:t>Arrêt justifié ? Arrêt injustifié?  </a:t>
          </a:r>
        </a:p>
      </dgm:t>
    </dgm:pt>
    <dgm:pt modelId="{5F320F53-09DD-4B2D-8565-8A67E15805FC}" type="parTrans" cxnId="{AEC248A5-EAE1-4D7B-9D3D-2854803DDF48}">
      <dgm:prSet/>
      <dgm:spPr/>
      <dgm:t>
        <a:bodyPr/>
        <a:lstStyle/>
        <a:p>
          <a:endParaRPr lang="fr-FR"/>
        </a:p>
      </dgm:t>
    </dgm:pt>
    <dgm:pt modelId="{98B5CA0F-AF62-42BA-A9F0-7409B1A38903}" type="sibTrans" cxnId="{AEC248A5-EAE1-4D7B-9D3D-2854803DDF48}">
      <dgm:prSet/>
      <dgm:spPr/>
      <dgm:t>
        <a:bodyPr/>
        <a:lstStyle/>
        <a:p>
          <a:endParaRPr lang="fr-FR"/>
        </a:p>
      </dgm:t>
    </dgm:pt>
    <dgm:pt modelId="{5EFB4F1C-935C-4C00-8B02-4181C88662CC}">
      <dgm:prSet custT="1"/>
      <dgm:spPr>
        <a:solidFill>
          <a:srgbClr val="25387C"/>
        </a:solidFill>
      </dgm:spPr>
      <dgm:t>
        <a:bodyPr/>
        <a:lstStyle/>
        <a:p>
          <a:r>
            <a:rPr lang="fr-FR" sz="1400" dirty="0"/>
            <a:t>La contre-visite médicale</a:t>
          </a:r>
        </a:p>
      </dgm:t>
    </dgm:pt>
    <dgm:pt modelId="{C0BE50B0-3920-4280-85BE-310370204A34}" type="parTrans" cxnId="{1085951B-EF72-40DA-BB86-8C6354116EC2}">
      <dgm:prSet/>
      <dgm:spPr/>
      <dgm:t>
        <a:bodyPr/>
        <a:lstStyle/>
        <a:p>
          <a:endParaRPr lang="fr-FR"/>
        </a:p>
      </dgm:t>
    </dgm:pt>
    <dgm:pt modelId="{DC1DBEA7-91D5-40BA-AE4F-6DA15FB732A5}" type="sibTrans" cxnId="{1085951B-EF72-40DA-BB86-8C6354116EC2}">
      <dgm:prSet/>
      <dgm:spPr/>
      <dgm:t>
        <a:bodyPr/>
        <a:lstStyle/>
        <a:p>
          <a:endParaRPr lang="fr-FR"/>
        </a:p>
      </dgm:t>
    </dgm:pt>
    <dgm:pt modelId="{E8655041-05A4-41C2-B7BF-DBA91FE99FEE}" type="pres">
      <dgm:prSet presAssocID="{F3E3ECB4-30AB-41F8-BB52-3660D53259E7}" presName="Name0" presStyleCnt="0">
        <dgm:presLayoutVars>
          <dgm:dir/>
          <dgm:animLvl val="lvl"/>
          <dgm:resizeHandles val="exact"/>
        </dgm:presLayoutVars>
      </dgm:prSet>
      <dgm:spPr/>
    </dgm:pt>
    <dgm:pt modelId="{5CC88F19-FDA5-462B-8A5E-164C2EC873D6}" type="pres">
      <dgm:prSet presAssocID="{D830592B-2516-4663-8019-5D2DF20709C7}" presName="parTxOnly" presStyleLbl="node1" presStyleIdx="0" presStyleCnt="2" custLinFactNeighborX="-16477" custLinFactNeighborY="-17605">
        <dgm:presLayoutVars>
          <dgm:chMax val="0"/>
          <dgm:chPref val="0"/>
          <dgm:bulletEnabled val="1"/>
        </dgm:presLayoutVars>
      </dgm:prSet>
      <dgm:spPr/>
    </dgm:pt>
    <dgm:pt modelId="{B4F6674E-232B-4B8E-B557-C11A8CD109FE}" type="pres">
      <dgm:prSet presAssocID="{98B5CA0F-AF62-42BA-A9F0-7409B1A38903}" presName="parTxOnlySpace" presStyleCnt="0"/>
      <dgm:spPr/>
    </dgm:pt>
    <dgm:pt modelId="{BEB6B656-7AC9-43F8-B8CB-56842AE5CF33}" type="pres">
      <dgm:prSet presAssocID="{5EFB4F1C-935C-4C00-8B02-4181C88662CC}" presName="parTxOnly" presStyleLbl="node1" presStyleIdx="1" presStyleCnt="2" custLinFactNeighborX="-673" custLinFactNeighborY="-17605">
        <dgm:presLayoutVars>
          <dgm:chMax val="0"/>
          <dgm:chPref val="0"/>
          <dgm:bulletEnabled val="1"/>
        </dgm:presLayoutVars>
      </dgm:prSet>
      <dgm:spPr/>
    </dgm:pt>
  </dgm:ptLst>
  <dgm:cxnLst>
    <dgm:cxn modelId="{1085951B-EF72-40DA-BB86-8C6354116EC2}" srcId="{F3E3ECB4-30AB-41F8-BB52-3660D53259E7}" destId="{5EFB4F1C-935C-4C00-8B02-4181C88662CC}" srcOrd="1" destOrd="0" parTransId="{C0BE50B0-3920-4280-85BE-310370204A34}" sibTransId="{DC1DBEA7-91D5-40BA-AE4F-6DA15FB732A5}"/>
    <dgm:cxn modelId="{48057973-5BA6-40CE-BEFD-6B95E4D3C7B4}" type="presOf" srcId="{D830592B-2516-4663-8019-5D2DF20709C7}" destId="{5CC88F19-FDA5-462B-8A5E-164C2EC873D6}" srcOrd="0" destOrd="0" presId="urn:microsoft.com/office/officeart/2005/8/layout/chevron1"/>
    <dgm:cxn modelId="{CF1E5BA3-DD7E-4E97-97E3-66F4CAD98A5F}" type="presOf" srcId="{F3E3ECB4-30AB-41F8-BB52-3660D53259E7}" destId="{E8655041-05A4-41C2-B7BF-DBA91FE99FEE}" srcOrd="0" destOrd="0" presId="urn:microsoft.com/office/officeart/2005/8/layout/chevron1"/>
    <dgm:cxn modelId="{AEC248A5-EAE1-4D7B-9D3D-2854803DDF48}" srcId="{F3E3ECB4-30AB-41F8-BB52-3660D53259E7}" destId="{D830592B-2516-4663-8019-5D2DF20709C7}" srcOrd="0" destOrd="0" parTransId="{5F320F53-09DD-4B2D-8565-8A67E15805FC}" sibTransId="{98B5CA0F-AF62-42BA-A9F0-7409B1A38903}"/>
    <dgm:cxn modelId="{F7361EE6-2517-4D4B-8960-9B6FD997F886}" type="presOf" srcId="{5EFB4F1C-935C-4C00-8B02-4181C88662CC}" destId="{BEB6B656-7AC9-43F8-B8CB-56842AE5CF33}" srcOrd="0" destOrd="0" presId="urn:microsoft.com/office/officeart/2005/8/layout/chevron1"/>
    <dgm:cxn modelId="{E8168520-DB4E-42F3-88C7-049CAEA31A60}" type="presParOf" srcId="{E8655041-05A4-41C2-B7BF-DBA91FE99FEE}" destId="{5CC88F19-FDA5-462B-8A5E-164C2EC873D6}" srcOrd="0" destOrd="0" presId="urn:microsoft.com/office/officeart/2005/8/layout/chevron1"/>
    <dgm:cxn modelId="{A7EA4BF6-1264-4947-B5CE-18A0DCB9653E}" type="presParOf" srcId="{E8655041-05A4-41C2-B7BF-DBA91FE99FEE}" destId="{B4F6674E-232B-4B8E-B557-C11A8CD109FE}" srcOrd="1" destOrd="0" presId="urn:microsoft.com/office/officeart/2005/8/layout/chevron1"/>
    <dgm:cxn modelId="{9741A7E4-F32F-47CB-8E82-9C6E666EBE9F}" type="presParOf" srcId="{E8655041-05A4-41C2-B7BF-DBA91FE99FEE}" destId="{BEB6B656-7AC9-43F8-B8CB-56842AE5CF33}"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E3ECB4-30AB-41F8-BB52-3660D53259E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fr-FR"/>
        </a:p>
      </dgm:t>
    </dgm:pt>
    <dgm:pt modelId="{2557F0B0-A0DA-44E1-8D90-B8889A187A6D}">
      <dgm:prSet custT="1"/>
      <dgm:spPr>
        <a:solidFill>
          <a:srgbClr val="25387C"/>
        </a:solidFill>
      </dgm:spPr>
      <dgm:t>
        <a:bodyPr/>
        <a:lstStyle/>
        <a:p>
          <a:r>
            <a:rPr lang="fr-FR" sz="1400" b="0" spc="0" dirty="0">
              <a:solidFill>
                <a:schemeClr val="bg1"/>
              </a:solidFill>
              <a:latin typeface="Arial" panose="02020603050405020304" pitchFamily="2"/>
            </a:rPr>
            <a:t>Accident imputable au service? </a:t>
          </a:r>
        </a:p>
      </dgm:t>
    </dgm:pt>
    <dgm:pt modelId="{9C8ED719-FBF1-40B6-BF0A-1CEB420947DB}" type="parTrans" cxnId="{7227798C-4BAD-4CAA-9F65-54C2235BBFE5}">
      <dgm:prSet/>
      <dgm:spPr/>
      <dgm:t>
        <a:bodyPr/>
        <a:lstStyle/>
        <a:p>
          <a:endParaRPr lang="fr-FR" sz="1600" b="0">
            <a:solidFill>
              <a:schemeClr val="bg1"/>
            </a:solidFill>
          </a:endParaRPr>
        </a:p>
      </dgm:t>
    </dgm:pt>
    <dgm:pt modelId="{943F4B6E-1ABE-405D-ADBE-443B52FCA069}" type="sibTrans" cxnId="{7227798C-4BAD-4CAA-9F65-54C2235BBFE5}">
      <dgm:prSet/>
      <dgm:spPr/>
      <dgm:t>
        <a:bodyPr/>
        <a:lstStyle/>
        <a:p>
          <a:endParaRPr lang="fr-FR" sz="1600" b="0">
            <a:solidFill>
              <a:schemeClr val="bg1"/>
            </a:solidFill>
          </a:endParaRPr>
        </a:p>
      </dgm:t>
    </dgm:pt>
    <dgm:pt modelId="{7F505707-22A5-4EBB-BC13-1457D70B5DE3}">
      <dgm:prSet custT="1"/>
      <dgm:spPr>
        <a:solidFill>
          <a:srgbClr val="25387C"/>
        </a:solidFill>
      </dgm:spPr>
      <dgm:t>
        <a:bodyPr/>
        <a:lstStyle/>
        <a:p>
          <a:r>
            <a:rPr lang="fr-FR" sz="1400" b="0" spc="0" dirty="0">
              <a:solidFill>
                <a:schemeClr val="bg1"/>
              </a:solidFill>
              <a:latin typeface="Arial" panose="02020603050405020304" pitchFamily="2"/>
            </a:rPr>
            <a:t>L’expertise médicale </a:t>
          </a:r>
        </a:p>
      </dgm:t>
    </dgm:pt>
    <dgm:pt modelId="{CE60AF0D-A4CD-4BD4-A9D7-B89847BF30CC}" type="parTrans" cxnId="{CAD97A42-74ED-4AE8-837A-F34745901D70}">
      <dgm:prSet/>
      <dgm:spPr/>
      <dgm:t>
        <a:bodyPr/>
        <a:lstStyle/>
        <a:p>
          <a:endParaRPr lang="fr-FR" sz="1600" b="0">
            <a:solidFill>
              <a:schemeClr val="bg1"/>
            </a:solidFill>
          </a:endParaRPr>
        </a:p>
      </dgm:t>
    </dgm:pt>
    <dgm:pt modelId="{1ECA6A27-14D2-4FFF-8D2A-4164753CF2AF}" type="sibTrans" cxnId="{CAD97A42-74ED-4AE8-837A-F34745901D70}">
      <dgm:prSet/>
      <dgm:spPr/>
      <dgm:t>
        <a:bodyPr/>
        <a:lstStyle/>
        <a:p>
          <a:endParaRPr lang="fr-FR" sz="1600" b="0">
            <a:solidFill>
              <a:schemeClr val="bg1"/>
            </a:solidFill>
          </a:endParaRPr>
        </a:p>
      </dgm:t>
    </dgm:pt>
    <dgm:pt modelId="{E8655041-05A4-41C2-B7BF-DBA91FE99FEE}" type="pres">
      <dgm:prSet presAssocID="{F3E3ECB4-30AB-41F8-BB52-3660D53259E7}" presName="Name0" presStyleCnt="0">
        <dgm:presLayoutVars>
          <dgm:dir/>
          <dgm:animLvl val="lvl"/>
          <dgm:resizeHandles val="exact"/>
        </dgm:presLayoutVars>
      </dgm:prSet>
      <dgm:spPr/>
    </dgm:pt>
    <dgm:pt modelId="{A9ED9DCB-B298-4DD4-A77C-2318DB290B5F}" type="pres">
      <dgm:prSet presAssocID="{2557F0B0-A0DA-44E1-8D90-B8889A187A6D}" presName="parTxOnly" presStyleLbl="node1" presStyleIdx="0" presStyleCnt="2">
        <dgm:presLayoutVars>
          <dgm:chMax val="0"/>
          <dgm:chPref val="0"/>
          <dgm:bulletEnabled val="1"/>
        </dgm:presLayoutVars>
      </dgm:prSet>
      <dgm:spPr/>
    </dgm:pt>
    <dgm:pt modelId="{AAC846C4-0BC8-4E49-B8E0-834E8CBB8E68}" type="pres">
      <dgm:prSet presAssocID="{943F4B6E-1ABE-405D-ADBE-443B52FCA069}" presName="parTxOnlySpace" presStyleCnt="0"/>
      <dgm:spPr/>
    </dgm:pt>
    <dgm:pt modelId="{F0027F32-73F4-4E2F-A629-4D0825DE8D8C}" type="pres">
      <dgm:prSet presAssocID="{7F505707-22A5-4EBB-BC13-1457D70B5DE3}" presName="parTxOnly" presStyleLbl="node1" presStyleIdx="1" presStyleCnt="2">
        <dgm:presLayoutVars>
          <dgm:chMax val="0"/>
          <dgm:chPref val="0"/>
          <dgm:bulletEnabled val="1"/>
        </dgm:presLayoutVars>
      </dgm:prSet>
      <dgm:spPr/>
    </dgm:pt>
  </dgm:ptLst>
  <dgm:cxnLst>
    <dgm:cxn modelId="{ADC2F117-0193-427A-80B2-DA43F628A4FE}" type="presOf" srcId="{2557F0B0-A0DA-44E1-8D90-B8889A187A6D}" destId="{A9ED9DCB-B298-4DD4-A77C-2318DB290B5F}" srcOrd="0" destOrd="0" presId="urn:microsoft.com/office/officeart/2005/8/layout/chevron1"/>
    <dgm:cxn modelId="{CAD97A42-74ED-4AE8-837A-F34745901D70}" srcId="{F3E3ECB4-30AB-41F8-BB52-3660D53259E7}" destId="{7F505707-22A5-4EBB-BC13-1457D70B5DE3}" srcOrd="1" destOrd="0" parTransId="{CE60AF0D-A4CD-4BD4-A9D7-B89847BF30CC}" sibTransId="{1ECA6A27-14D2-4FFF-8D2A-4164753CF2AF}"/>
    <dgm:cxn modelId="{A0F1AC6E-35BD-4F0D-AE7F-5F805D1F1219}" type="presOf" srcId="{7F505707-22A5-4EBB-BC13-1457D70B5DE3}" destId="{F0027F32-73F4-4E2F-A629-4D0825DE8D8C}" srcOrd="0" destOrd="0" presId="urn:microsoft.com/office/officeart/2005/8/layout/chevron1"/>
    <dgm:cxn modelId="{D0BBFC57-EC97-4F8E-985D-EC75A4F6E598}" type="presOf" srcId="{F3E3ECB4-30AB-41F8-BB52-3660D53259E7}" destId="{E8655041-05A4-41C2-B7BF-DBA91FE99FEE}" srcOrd="0" destOrd="0" presId="urn:microsoft.com/office/officeart/2005/8/layout/chevron1"/>
    <dgm:cxn modelId="{7227798C-4BAD-4CAA-9F65-54C2235BBFE5}" srcId="{F3E3ECB4-30AB-41F8-BB52-3660D53259E7}" destId="{2557F0B0-A0DA-44E1-8D90-B8889A187A6D}" srcOrd="0" destOrd="0" parTransId="{9C8ED719-FBF1-40B6-BF0A-1CEB420947DB}" sibTransId="{943F4B6E-1ABE-405D-ADBE-443B52FCA069}"/>
    <dgm:cxn modelId="{1C00EF2A-CC14-4B16-AF4D-5EB3D400274A}" type="presParOf" srcId="{E8655041-05A4-41C2-B7BF-DBA91FE99FEE}" destId="{A9ED9DCB-B298-4DD4-A77C-2318DB290B5F}" srcOrd="0" destOrd="0" presId="urn:microsoft.com/office/officeart/2005/8/layout/chevron1"/>
    <dgm:cxn modelId="{EE00F180-5BA2-42D2-BA03-B8D74A8684F8}" type="presParOf" srcId="{E8655041-05A4-41C2-B7BF-DBA91FE99FEE}" destId="{AAC846C4-0BC8-4E49-B8E0-834E8CBB8E68}" srcOrd="1" destOrd="0" presId="urn:microsoft.com/office/officeart/2005/8/layout/chevron1"/>
    <dgm:cxn modelId="{8B3F3214-4C46-4076-98FB-36F793928FD8}" type="presParOf" srcId="{E8655041-05A4-41C2-B7BF-DBA91FE99FEE}" destId="{F0027F32-73F4-4E2F-A629-4D0825DE8D8C}"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E1900-30BC-4F40-B2E0-7577776D834F}">
      <dsp:nvSpPr>
        <dsp:cNvPr id="0" name=""/>
        <dsp:cNvSpPr/>
      </dsp:nvSpPr>
      <dsp:spPr>
        <a:xfrm>
          <a:off x="-5936872" y="-909092"/>
          <a:ext cx="7072214" cy="7072214"/>
        </a:xfrm>
        <a:prstGeom prst="blockArc">
          <a:avLst>
            <a:gd name="adj1" fmla="val 18900000"/>
            <a:gd name="adj2" fmla="val 2700000"/>
            <a:gd name="adj3" fmla="val 395"/>
          </a:avLst>
        </a:prstGeom>
        <a:noFill/>
        <a:ln w="9525" cap="flat" cmpd="sng" algn="ctr">
          <a:solidFill>
            <a:srgbClr val="F79646">
              <a:tint val="9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1B44E1C-39C0-47BC-9763-C9BCEDA0ED55}">
      <dsp:nvSpPr>
        <dsp:cNvPr id="0" name=""/>
        <dsp:cNvSpPr/>
      </dsp:nvSpPr>
      <dsp:spPr>
        <a:xfrm>
          <a:off x="368570" y="238848"/>
          <a:ext cx="7689288" cy="477486"/>
        </a:xfrm>
        <a:prstGeom prst="rect">
          <a:avLst/>
        </a:prstGeom>
        <a:solidFill>
          <a:srgbClr val="25387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9005" tIns="25400" rIns="25400" bIns="25400" numCol="1" spcCol="1270" anchor="t" anchorCtr="0">
          <a:noAutofit/>
        </a:bodyPr>
        <a:lstStyle/>
        <a:p>
          <a:pPr marL="0" lvl="0" indent="0" algn="l" defTabSz="444500">
            <a:lnSpc>
              <a:spcPct val="90000"/>
            </a:lnSpc>
            <a:spcBef>
              <a:spcPct val="0"/>
            </a:spcBef>
            <a:spcAft>
              <a:spcPct val="35000"/>
            </a:spcAft>
            <a:buNone/>
          </a:pPr>
          <a:r>
            <a:rPr lang="fr-FR" sz="1000" b="1" kern="1200" dirty="0">
              <a:solidFill>
                <a:sysClr val="window" lastClr="FFFFFF"/>
              </a:solidFill>
              <a:latin typeface="+mj-lt"/>
              <a:ea typeface="+mn-ea"/>
              <a:cs typeface="+mn-cs"/>
            </a:rPr>
            <a:t>TETRAPLEGIE</a:t>
          </a:r>
        </a:p>
        <a:p>
          <a:pPr marL="57150" lvl="1" indent="-57150" algn="l" defTabSz="355600">
            <a:lnSpc>
              <a:spcPct val="90000"/>
            </a:lnSpc>
            <a:spcBef>
              <a:spcPct val="0"/>
            </a:spcBef>
            <a:spcAft>
              <a:spcPct val="15000"/>
            </a:spcAft>
            <a:buChar char="•"/>
          </a:pPr>
          <a:r>
            <a:rPr lang="fr-FR" sz="800" b="1" kern="1200" dirty="0">
              <a:solidFill>
                <a:sysClr val="window" lastClr="FFFFFF"/>
              </a:solidFill>
              <a:latin typeface="+mj-lt"/>
              <a:ea typeface="+mn-ea"/>
              <a:cs typeface="+mn-cs"/>
            </a:rPr>
            <a:t>2 M€ sur 15 ans</a:t>
          </a:r>
        </a:p>
      </dsp:txBody>
      <dsp:txXfrm>
        <a:off x="368570" y="238848"/>
        <a:ext cx="7689288" cy="477486"/>
      </dsp:txXfrm>
    </dsp:sp>
    <dsp:sp modelId="{4F30C80A-A088-4FEA-9016-4117090375CB}">
      <dsp:nvSpPr>
        <dsp:cNvPr id="0" name=""/>
        <dsp:cNvSpPr/>
      </dsp:nvSpPr>
      <dsp:spPr>
        <a:xfrm>
          <a:off x="70141" y="179162"/>
          <a:ext cx="596857" cy="596857"/>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496DA91A-4D7B-4B87-AB7F-9B1FC5AE6C79}">
      <dsp:nvSpPr>
        <dsp:cNvPr id="0" name=""/>
        <dsp:cNvSpPr/>
      </dsp:nvSpPr>
      <dsp:spPr>
        <a:xfrm>
          <a:off x="800976" y="955497"/>
          <a:ext cx="7256881" cy="477486"/>
        </a:xfrm>
        <a:prstGeom prst="rect">
          <a:avLst/>
        </a:prstGeom>
        <a:solidFill>
          <a:srgbClr val="25387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9005" tIns="25400" rIns="25400" bIns="25400" numCol="1" spcCol="1270" anchor="ctr" anchorCtr="0">
          <a:noAutofit/>
        </a:bodyPr>
        <a:lstStyle/>
        <a:p>
          <a:pPr marL="0" lvl="0" indent="0" algn="l" defTabSz="444500">
            <a:lnSpc>
              <a:spcPct val="90000"/>
            </a:lnSpc>
            <a:spcBef>
              <a:spcPct val="0"/>
            </a:spcBef>
            <a:spcAft>
              <a:spcPct val="35000"/>
            </a:spcAft>
            <a:buNone/>
          </a:pPr>
          <a:r>
            <a:rPr lang="fr-FR" sz="1000" b="1" kern="1200" dirty="0">
              <a:solidFill>
                <a:sysClr val="window" lastClr="FFFFFF"/>
              </a:solidFill>
              <a:latin typeface="+mj-lt"/>
              <a:ea typeface="+mn-ea"/>
              <a:cs typeface="+mn-cs"/>
            </a:rPr>
            <a:t>HEMIPLEGIE</a:t>
          </a:r>
        </a:p>
        <a:p>
          <a:pPr marL="0" lvl="0" indent="0" algn="l" defTabSz="444500">
            <a:lnSpc>
              <a:spcPct val="90000"/>
            </a:lnSpc>
            <a:spcBef>
              <a:spcPct val="0"/>
            </a:spcBef>
            <a:spcAft>
              <a:spcPct val="35000"/>
            </a:spcAft>
            <a:buNone/>
          </a:pPr>
          <a:r>
            <a:rPr lang="fr-FR" sz="1000" b="1" kern="1200" dirty="0">
              <a:solidFill>
                <a:sysClr val="window" lastClr="FFFFFF"/>
              </a:solidFill>
              <a:latin typeface="+mj-lt"/>
              <a:ea typeface="+mn-ea"/>
              <a:cs typeface="+mn-cs"/>
            </a:rPr>
            <a:t>150 000€ sous réserve de rechute</a:t>
          </a:r>
        </a:p>
      </dsp:txBody>
      <dsp:txXfrm>
        <a:off x="800976" y="955497"/>
        <a:ext cx="7256881" cy="477486"/>
      </dsp:txXfrm>
    </dsp:sp>
    <dsp:sp modelId="{028D61E9-FED3-453B-9439-596311A57D3A}">
      <dsp:nvSpPr>
        <dsp:cNvPr id="0" name=""/>
        <dsp:cNvSpPr/>
      </dsp:nvSpPr>
      <dsp:spPr>
        <a:xfrm>
          <a:off x="502547" y="895811"/>
          <a:ext cx="596857" cy="596857"/>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6667"/>
            </a:srgbClr>
          </a:solidFill>
          <a:prstDash val="solid"/>
        </a:ln>
        <a:effectLst/>
      </dsp:spPr>
      <dsp:style>
        <a:lnRef idx="1">
          <a:scrgbClr r="0" g="0" b="0"/>
        </a:lnRef>
        <a:fillRef idx="1">
          <a:scrgbClr r="0" g="0" b="0"/>
        </a:fillRef>
        <a:effectRef idx="0">
          <a:scrgbClr r="0" g="0" b="0"/>
        </a:effectRef>
        <a:fontRef idx="minor"/>
      </dsp:style>
    </dsp:sp>
    <dsp:sp modelId="{E2AD4012-5DF5-44CA-9102-894FD593E4D5}">
      <dsp:nvSpPr>
        <dsp:cNvPr id="0" name=""/>
        <dsp:cNvSpPr/>
      </dsp:nvSpPr>
      <dsp:spPr>
        <a:xfrm>
          <a:off x="1037933" y="1671621"/>
          <a:ext cx="7019925" cy="477486"/>
        </a:xfrm>
        <a:prstGeom prst="rect">
          <a:avLst/>
        </a:prstGeom>
        <a:solidFill>
          <a:srgbClr val="25387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9005" tIns="27940" rIns="27940" bIns="27940" numCol="1" spcCol="1270" anchor="ctr" anchorCtr="0">
          <a:noAutofit/>
        </a:bodyPr>
        <a:lstStyle/>
        <a:p>
          <a:pPr marL="0" lvl="0" indent="0" algn="l" defTabSz="488950">
            <a:lnSpc>
              <a:spcPct val="90000"/>
            </a:lnSpc>
            <a:spcBef>
              <a:spcPct val="0"/>
            </a:spcBef>
            <a:spcAft>
              <a:spcPct val="35000"/>
            </a:spcAft>
            <a:buNone/>
          </a:pPr>
          <a:r>
            <a:rPr lang="fr-FR" sz="1100" b="1" kern="1200" dirty="0">
              <a:solidFill>
                <a:sysClr val="window" lastClr="FFFFFF"/>
              </a:solidFill>
              <a:latin typeface="+mj-lt"/>
              <a:ea typeface="+mn-ea"/>
              <a:cs typeface="+mn-cs"/>
            </a:rPr>
            <a:t>FRATURE DU FEMUR</a:t>
          </a:r>
        </a:p>
        <a:p>
          <a:pPr marL="0" lvl="0" indent="0" algn="l" defTabSz="488950">
            <a:lnSpc>
              <a:spcPct val="90000"/>
            </a:lnSpc>
            <a:spcBef>
              <a:spcPct val="0"/>
            </a:spcBef>
            <a:spcAft>
              <a:spcPct val="35000"/>
            </a:spcAft>
            <a:buNone/>
          </a:pPr>
          <a:r>
            <a:rPr lang="fr-FR" sz="1100" b="1" kern="1200" dirty="0">
              <a:solidFill>
                <a:sysClr val="window" lastClr="FFFFFF"/>
              </a:solidFill>
              <a:latin typeface="+mj-lt"/>
              <a:ea typeface="+mn-ea"/>
              <a:cs typeface="+mn-cs"/>
            </a:rPr>
            <a:t>50 000€ à 75 000€</a:t>
          </a:r>
        </a:p>
      </dsp:txBody>
      <dsp:txXfrm>
        <a:off x="1037933" y="1671621"/>
        <a:ext cx="7019925" cy="477486"/>
      </dsp:txXfrm>
    </dsp:sp>
    <dsp:sp modelId="{78FA38B3-A8A5-48B7-A33C-5E8BE04EFE6A}">
      <dsp:nvSpPr>
        <dsp:cNvPr id="0" name=""/>
        <dsp:cNvSpPr/>
      </dsp:nvSpPr>
      <dsp:spPr>
        <a:xfrm>
          <a:off x="739504" y="1611936"/>
          <a:ext cx="596857" cy="596857"/>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13333"/>
            </a:srgbClr>
          </a:solidFill>
          <a:prstDash val="solid"/>
        </a:ln>
        <a:effectLst/>
      </dsp:spPr>
      <dsp:style>
        <a:lnRef idx="1">
          <a:scrgbClr r="0" g="0" b="0"/>
        </a:lnRef>
        <a:fillRef idx="1">
          <a:scrgbClr r="0" g="0" b="0"/>
        </a:fillRef>
        <a:effectRef idx="0">
          <a:scrgbClr r="0" g="0" b="0"/>
        </a:effectRef>
        <a:fontRef idx="minor"/>
      </dsp:style>
    </dsp:sp>
    <dsp:sp modelId="{BAA46036-BE21-4CC6-A9CB-94C9714353B1}">
      <dsp:nvSpPr>
        <dsp:cNvPr id="0" name=""/>
        <dsp:cNvSpPr/>
      </dsp:nvSpPr>
      <dsp:spPr>
        <a:xfrm>
          <a:off x="1113591" y="2388271"/>
          <a:ext cx="6944267" cy="477486"/>
        </a:xfrm>
        <a:prstGeom prst="rect">
          <a:avLst/>
        </a:prstGeom>
        <a:solidFill>
          <a:srgbClr val="25387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9005" tIns="25400" rIns="25400" bIns="25400" numCol="1" spcCol="1270" anchor="t" anchorCtr="0">
          <a:noAutofit/>
        </a:bodyPr>
        <a:lstStyle/>
        <a:p>
          <a:pPr marL="0" lvl="0" indent="0" algn="l" defTabSz="444500">
            <a:lnSpc>
              <a:spcPct val="90000"/>
            </a:lnSpc>
            <a:spcBef>
              <a:spcPct val="0"/>
            </a:spcBef>
            <a:spcAft>
              <a:spcPct val="35000"/>
            </a:spcAft>
            <a:buNone/>
          </a:pPr>
          <a:r>
            <a:rPr lang="fr-FR" sz="1000" b="1" kern="1200" dirty="0">
              <a:solidFill>
                <a:sysClr val="window" lastClr="FFFFFF"/>
              </a:solidFill>
              <a:latin typeface="+mj-lt"/>
              <a:ea typeface="+mn-ea"/>
              <a:cs typeface="+mn-cs"/>
            </a:rPr>
            <a:t>LOMBALGIE SUR HERNIE DISCALE</a:t>
          </a:r>
        </a:p>
        <a:p>
          <a:pPr marL="57150" lvl="1" indent="-57150" algn="l" defTabSz="355600">
            <a:lnSpc>
              <a:spcPct val="90000"/>
            </a:lnSpc>
            <a:spcBef>
              <a:spcPct val="0"/>
            </a:spcBef>
            <a:spcAft>
              <a:spcPct val="15000"/>
            </a:spcAft>
            <a:buChar char="•"/>
          </a:pPr>
          <a:r>
            <a:rPr lang="fr-FR" sz="800" b="1" kern="1200" dirty="0">
              <a:solidFill>
                <a:sysClr val="window" lastClr="FFFFFF"/>
              </a:solidFill>
              <a:latin typeface="+mj-lt"/>
              <a:ea typeface="+mn-ea"/>
              <a:cs typeface="+mn-cs"/>
            </a:rPr>
            <a:t>25 000€</a:t>
          </a:r>
        </a:p>
      </dsp:txBody>
      <dsp:txXfrm>
        <a:off x="1113591" y="2388271"/>
        <a:ext cx="6944267" cy="477486"/>
      </dsp:txXfrm>
    </dsp:sp>
    <dsp:sp modelId="{6048AB33-918B-46F3-9B31-BE8718867FFA}">
      <dsp:nvSpPr>
        <dsp:cNvPr id="0" name=""/>
        <dsp:cNvSpPr/>
      </dsp:nvSpPr>
      <dsp:spPr>
        <a:xfrm>
          <a:off x="815162" y="2328585"/>
          <a:ext cx="596857" cy="596857"/>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20000"/>
            </a:srgbClr>
          </a:solidFill>
          <a:prstDash val="solid"/>
        </a:ln>
        <a:effectLst/>
      </dsp:spPr>
      <dsp:style>
        <a:lnRef idx="1">
          <a:scrgbClr r="0" g="0" b="0"/>
        </a:lnRef>
        <a:fillRef idx="1">
          <a:scrgbClr r="0" g="0" b="0"/>
        </a:fillRef>
        <a:effectRef idx="0">
          <a:scrgbClr r="0" g="0" b="0"/>
        </a:effectRef>
        <a:fontRef idx="minor"/>
      </dsp:style>
    </dsp:sp>
    <dsp:sp modelId="{ED03A719-8868-49FE-BA87-281D528CB713}">
      <dsp:nvSpPr>
        <dsp:cNvPr id="0" name=""/>
        <dsp:cNvSpPr/>
      </dsp:nvSpPr>
      <dsp:spPr>
        <a:xfrm>
          <a:off x="1037933" y="3104920"/>
          <a:ext cx="7019925" cy="477486"/>
        </a:xfrm>
        <a:prstGeom prst="rect">
          <a:avLst/>
        </a:prstGeom>
        <a:solidFill>
          <a:srgbClr val="25387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9005" tIns="25400" rIns="25400" bIns="25400" numCol="1" spcCol="1270" anchor="ctr" anchorCtr="0">
          <a:noAutofit/>
        </a:bodyPr>
        <a:lstStyle/>
        <a:p>
          <a:pPr marL="0" lvl="0" indent="0" algn="l" defTabSz="444500">
            <a:lnSpc>
              <a:spcPct val="90000"/>
            </a:lnSpc>
            <a:spcBef>
              <a:spcPct val="0"/>
            </a:spcBef>
            <a:spcAft>
              <a:spcPct val="35000"/>
            </a:spcAft>
            <a:buNone/>
          </a:pPr>
          <a:r>
            <a:rPr lang="fr-FR" sz="1000" b="1" kern="1200" dirty="0">
              <a:solidFill>
                <a:sysClr val="window" lastClr="FFFFFF"/>
              </a:solidFill>
              <a:latin typeface="+mj-lt"/>
              <a:ea typeface="+mn-ea"/>
              <a:cs typeface="+mn-cs"/>
            </a:rPr>
            <a:t>AMPUTATION D UN MEMBRE INFERIEUR</a:t>
          </a:r>
        </a:p>
        <a:p>
          <a:pPr marL="0" lvl="0" indent="0" algn="l" defTabSz="444500">
            <a:lnSpc>
              <a:spcPct val="90000"/>
            </a:lnSpc>
            <a:spcBef>
              <a:spcPct val="0"/>
            </a:spcBef>
            <a:spcAft>
              <a:spcPct val="35000"/>
            </a:spcAft>
            <a:buNone/>
          </a:pPr>
          <a:r>
            <a:rPr lang="fr-FR" sz="1000" b="1" kern="1200" dirty="0">
              <a:solidFill>
                <a:sysClr val="window" lastClr="FFFFFF"/>
              </a:solidFill>
              <a:latin typeface="+mj-lt"/>
              <a:ea typeface="+mn-ea"/>
              <a:cs typeface="+mn-cs"/>
            </a:rPr>
            <a:t>200 000€</a:t>
          </a:r>
        </a:p>
      </dsp:txBody>
      <dsp:txXfrm>
        <a:off x="1037933" y="3104920"/>
        <a:ext cx="7019925" cy="477486"/>
      </dsp:txXfrm>
    </dsp:sp>
    <dsp:sp modelId="{529333A5-5244-4FA7-AC89-9825AFD9BB1F}">
      <dsp:nvSpPr>
        <dsp:cNvPr id="0" name=""/>
        <dsp:cNvSpPr/>
      </dsp:nvSpPr>
      <dsp:spPr>
        <a:xfrm>
          <a:off x="739504" y="3045235"/>
          <a:ext cx="596857" cy="596857"/>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26667"/>
            </a:srgbClr>
          </a:solidFill>
          <a:prstDash val="solid"/>
        </a:ln>
        <a:effectLst/>
      </dsp:spPr>
      <dsp:style>
        <a:lnRef idx="1">
          <a:scrgbClr r="0" g="0" b="0"/>
        </a:lnRef>
        <a:fillRef idx="1">
          <a:scrgbClr r="0" g="0" b="0"/>
        </a:fillRef>
        <a:effectRef idx="0">
          <a:scrgbClr r="0" g="0" b="0"/>
        </a:effectRef>
        <a:fontRef idx="minor"/>
      </dsp:style>
    </dsp:sp>
    <dsp:sp modelId="{12DE06F6-16BF-4AAC-AA02-9E9F9A768FD3}">
      <dsp:nvSpPr>
        <dsp:cNvPr id="0" name=""/>
        <dsp:cNvSpPr/>
      </dsp:nvSpPr>
      <dsp:spPr>
        <a:xfrm>
          <a:off x="800976" y="3821045"/>
          <a:ext cx="7256881" cy="477486"/>
        </a:xfrm>
        <a:prstGeom prst="rect">
          <a:avLst/>
        </a:prstGeom>
        <a:solidFill>
          <a:srgbClr val="25387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9005" tIns="25400" rIns="25400" bIns="25400" numCol="1" spcCol="1270" anchor="ctr" anchorCtr="0">
          <a:noAutofit/>
        </a:bodyPr>
        <a:lstStyle/>
        <a:p>
          <a:pPr marL="0" lvl="0" indent="0" algn="l" defTabSz="444500">
            <a:lnSpc>
              <a:spcPct val="90000"/>
            </a:lnSpc>
            <a:spcBef>
              <a:spcPct val="0"/>
            </a:spcBef>
            <a:spcAft>
              <a:spcPct val="35000"/>
            </a:spcAft>
            <a:buNone/>
          </a:pPr>
          <a:r>
            <a:rPr lang="fr-FR" sz="1000" b="1" kern="1200" dirty="0">
              <a:solidFill>
                <a:sysClr val="window" lastClr="FFFFFF"/>
              </a:solidFill>
              <a:latin typeface="+mj-lt"/>
              <a:ea typeface="+mn-ea"/>
              <a:cs typeface="+mn-cs"/>
            </a:rPr>
            <a:t>ENTORSE GRAVE</a:t>
          </a:r>
        </a:p>
        <a:p>
          <a:pPr marL="0" lvl="0" indent="0" algn="l" defTabSz="444500">
            <a:lnSpc>
              <a:spcPct val="90000"/>
            </a:lnSpc>
            <a:spcBef>
              <a:spcPct val="0"/>
            </a:spcBef>
            <a:spcAft>
              <a:spcPct val="35000"/>
            </a:spcAft>
            <a:buNone/>
          </a:pPr>
          <a:r>
            <a:rPr lang="fr-FR" sz="1000" b="1" kern="1200" dirty="0">
              <a:solidFill>
                <a:sysClr val="window" lastClr="FFFFFF"/>
              </a:solidFill>
              <a:latin typeface="+mj-lt"/>
              <a:ea typeface="+mn-ea"/>
              <a:cs typeface="+mn-cs"/>
            </a:rPr>
            <a:t>100 000€</a:t>
          </a:r>
        </a:p>
      </dsp:txBody>
      <dsp:txXfrm>
        <a:off x="800976" y="3821045"/>
        <a:ext cx="7256881" cy="477486"/>
      </dsp:txXfrm>
    </dsp:sp>
    <dsp:sp modelId="{992B7311-0D6B-41E0-9A46-56F586D1A194}">
      <dsp:nvSpPr>
        <dsp:cNvPr id="0" name=""/>
        <dsp:cNvSpPr/>
      </dsp:nvSpPr>
      <dsp:spPr>
        <a:xfrm>
          <a:off x="502547" y="3761359"/>
          <a:ext cx="596857" cy="596857"/>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33333"/>
            </a:srgbClr>
          </a:solidFill>
          <a:prstDash val="solid"/>
        </a:ln>
        <a:effectLst/>
      </dsp:spPr>
      <dsp:style>
        <a:lnRef idx="1">
          <a:scrgbClr r="0" g="0" b="0"/>
        </a:lnRef>
        <a:fillRef idx="1">
          <a:scrgbClr r="0" g="0" b="0"/>
        </a:fillRef>
        <a:effectRef idx="0">
          <a:scrgbClr r="0" g="0" b="0"/>
        </a:effectRef>
        <a:fontRef idx="minor"/>
      </dsp:style>
    </dsp:sp>
    <dsp:sp modelId="{D2E28F96-B2F3-4A9F-8F9B-EA4D7124F47B}">
      <dsp:nvSpPr>
        <dsp:cNvPr id="0" name=""/>
        <dsp:cNvSpPr/>
      </dsp:nvSpPr>
      <dsp:spPr>
        <a:xfrm>
          <a:off x="368570" y="4537694"/>
          <a:ext cx="7689288" cy="477486"/>
        </a:xfrm>
        <a:prstGeom prst="rect">
          <a:avLst/>
        </a:prstGeom>
        <a:solidFill>
          <a:srgbClr val="25387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9005" tIns="25400" rIns="25400" bIns="25400" numCol="1" spcCol="1270" anchor="ctr" anchorCtr="0">
          <a:noAutofit/>
        </a:bodyPr>
        <a:lstStyle/>
        <a:p>
          <a:pPr marL="0" lvl="0" indent="0" algn="l" defTabSz="444500">
            <a:lnSpc>
              <a:spcPct val="90000"/>
            </a:lnSpc>
            <a:spcBef>
              <a:spcPct val="0"/>
            </a:spcBef>
            <a:spcAft>
              <a:spcPct val="35000"/>
            </a:spcAft>
            <a:buNone/>
          </a:pPr>
          <a:r>
            <a:rPr lang="fr-FR" sz="1000" b="1" kern="1200" dirty="0">
              <a:solidFill>
                <a:sysClr val="window" lastClr="FFFFFF"/>
              </a:solidFill>
              <a:latin typeface="+mj-lt"/>
              <a:ea typeface="+mn-ea"/>
              <a:cs typeface="+mn-cs"/>
            </a:rPr>
            <a:t>ACCIDENT CARDIAQUE</a:t>
          </a:r>
        </a:p>
        <a:p>
          <a:pPr marL="0" lvl="0" indent="0" algn="l" defTabSz="444500">
            <a:lnSpc>
              <a:spcPct val="90000"/>
            </a:lnSpc>
            <a:spcBef>
              <a:spcPct val="0"/>
            </a:spcBef>
            <a:spcAft>
              <a:spcPct val="35000"/>
            </a:spcAft>
            <a:buNone/>
          </a:pPr>
          <a:r>
            <a:rPr lang="fr-FR" sz="1000" b="1" kern="1200" dirty="0">
              <a:solidFill>
                <a:sysClr val="window" lastClr="FFFFFF"/>
              </a:solidFill>
              <a:latin typeface="+mj-lt"/>
              <a:ea typeface="+mn-ea"/>
              <a:cs typeface="+mn-cs"/>
            </a:rPr>
            <a:t>Traitement à vie : 50 000€ à 70 000€ (données VIVINTER)</a:t>
          </a:r>
        </a:p>
      </dsp:txBody>
      <dsp:txXfrm>
        <a:off x="368570" y="4537694"/>
        <a:ext cx="7689288" cy="477486"/>
      </dsp:txXfrm>
    </dsp:sp>
    <dsp:sp modelId="{BC7245E1-EA88-4B49-8DA8-EE579818B49A}">
      <dsp:nvSpPr>
        <dsp:cNvPr id="0" name=""/>
        <dsp:cNvSpPr/>
      </dsp:nvSpPr>
      <dsp:spPr>
        <a:xfrm>
          <a:off x="70141" y="4478008"/>
          <a:ext cx="596857" cy="596857"/>
        </a:xfrm>
        <a:prstGeom prst="ellipse">
          <a:avLst/>
        </a:prstGeom>
        <a:solidFill>
          <a:sysClr val="window" lastClr="FFFFFF">
            <a:hueOff val="0"/>
            <a:satOff val="0"/>
            <a:lumOff val="0"/>
            <a:alphaOff val="0"/>
          </a:sysClr>
        </a:solidFill>
        <a:ln w="9525" cap="flat" cmpd="sng" algn="ctr">
          <a:solidFill>
            <a:srgbClr val="F79646">
              <a:alpha val="90000"/>
              <a:hueOff val="0"/>
              <a:satOff val="0"/>
              <a:lumOff val="0"/>
              <a:alphaOff val="-4000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9219C-19CF-4895-920A-DF42CB96270C}">
      <dsp:nvSpPr>
        <dsp:cNvPr id="0" name=""/>
        <dsp:cNvSpPr/>
      </dsp:nvSpPr>
      <dsp:spPr>
        <a:xfrm>
          <a:off x="0" y="169333"/>
          <a:ext cx="2539999" cy="1524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0" kern="1200" dirty="0"/>
            <a:t>Une procédure conforme aux règles de commande publique</a:t>
          </a:r>
        </a:p>
      </dsp:txBody>
      <dsp:txXfrm>
        <a:off x="0" y="169333"/>
        <a:ext cx="2539999" cy="1524000"/>
      </dsp:txXfrm>
    </dsp:sp>
    <dsp:sp modelId="{F9658E7E-8F8D-4A00-B1F7-E821326870A4}">
      <dsp:nvSpPr>
        <dsp:cNvPr id="0" name=""/>
        <dsp:cNvSpPr/>
      </dsp:nvSpPr>
      <dsp:spPr>
        <a:xfrm>
          <a:off x="2794000" y="169333"/>
          <a:ext cx="2539999" cy="1524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0" kern="1200" dirty="0"/>
            <a:t>Un contrat conforme au statut de la FPT</a:t>
          </a:r>
        </a:p>
      </dsp:txBody>
      <dsp:txXfrm>
        <a:off x="2794000" y="169333"/>
        <a:ext cx="2539999" cy="1524000"/>
      </dsp:txXfrm>
    </dsp:sp>
    <dsp:sp modelId="{858A4970-1517-473B-BBAD-AF080251F268}">
      <dsp:nvSpPr>
        <dsp:cNvPr id="0" name=""/>
        <dsp:cNvSpPr/>
      </dsp:nvSpPr>
      <dsp:spPr>
        <a:xfrm>
          <a:off x="5587999" y="169333"/>
          <a:ext cx="2539999" cy="1524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0" kern="1200" dirty="0"/>
            <a:t>Des engagements sur la rapidité des remboursements</a:t>
          </a:r>
        </a:p>
      </dsp:txBody>
      <dsp:txXfrm>
        <a:off x="5587999" y="169333"/>
        <a:ext cx="2539999" cy="1524000"/>
      </dsp:txXfrm>
    </dsp:sp>
    <dsp:sp modelId="{8AE17239-F5D4-4565-B5B4-79DBF7B2DF16}">
      <dsp:nvSpPr>
        <dsp:cNvPr id="0" name=""/>
        <dsp:cNvSpPr/>
      </dsp:nvSpPr>
      <dsp:spPr>
        <a:xfrm>
          <a:off x="0" y="1947333"/>
          <a:ext cx="2539999" cy="1524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0" kern="1200" dirty="0"/>
            <a:t>Des outils simplifiés et personnalisés par le CDG74</a:t>
          </a:r>
        </a:p>
      </dsp:txBody>
      <dsp:txXfrm>
        <a:off x="0" y="1947333"/>
        <a:ext cx="2539999" cy="1524000"/>
      </dsp:txXfrm>
    </dsp:sp>
    <dsp:sp modelId="{9140345D-C836-4873-A5CB-FDD2F4007F10}">
      <dsp:nvSpPr>
        <dsp:cNvPr id="0" name=""/>
        <dsp:cNvSpPr/>
      </dsp:nvSpPr>
      <dsp:spPr>
        <a:xfrm>
          <a:off x="2794000" y="1947333"/>
          <a:ext cx="2539999" cy="1524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kern="1200" dirty="0"/>
            <a:t>Un interlocuteur unique</a:t>
          </a:r>
        </a:p>
        <a:p>
          <a:pPr marL="0" lvl="0" indent="0" algn="ctr" defTabSz="711200">
            <a:lnSpc>
              <a:spcPct val="90000"/>
            </a:lnSpc>
            <a:spcBef>
              <a:spcPct val="0"/>
            </a:spcBef>
            <a:spcAft>
              <a:spcPct val="35000"/>
            </a:spcAft>
            <a:buNone/>
          </a:pPr>
          <a:r>
            <a:rPr lang="fr-FR" sz="1600" b="0" kern="1200" dirty="0"/>
            <a:t>Le CDG74</a:t>
          </a:r>
        </a:p>
      </dsp:txBody>
      <dsp:txXfrm>
        <a:off x="2794000" y="1947333"/>
        <a:ext cx="2539999" cy="1524000"/>
      </dsp:txXfrm>
    </dsp:sp>
    <dsp:sp modelId="{87F9F000-C46D-490B-AE21-B778AF279C5F}">
      <dsp:nvSpPr>
        <dsp:cNvPr id="0" name=""/>
        <dsp:cNvSpPr/>
      </dsp:nvSpPr>
      <dsp:spPr>
        <a:xfrm>
          <a:off x="5587999" y="1947333"/>
          <a:ext cx="2539999" cy="1524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0" kern="1200" dirty="0"/>
            <a:t>Des gestionnaires experts du secteur local et des risques statutaires</a:t>
          </a:r>
        </a:p>
      </dsp:txBody>
      <dsp:txXfrm>
        <a:off x="5587999" y="1947333"/>
        <a:ext cx="2539999" cy="1524000"/>
      </dsp:txXfrm>
    </dsp:sp>
    <dsp:sp modelId="{FA75C51F-82EF-4A1E-BB85-B2464B07AF11}">
      <dsp:nvSpPr>
        <dsp:cNvPr id="0" name=""/>
        <dsp:cNvSpPr/>
      </dsp:nvSpPr>
      <dsp:spPr>
        <a:xfrm>
          <a:off x="0" y="3725333"/>
          <a:ext cx="2539999" cy="1524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0" kern="1200" dirty="0"/>
            <a:t>Des résultats mutualisés qui limitent les hausses de cotisation et une garantie de taux de 2 ans </a:t>
          </a:r>
        </a:p>
      </dsp:txBody>
      <dsp:txXfrm>
        <a:off x="0" y="3725333"/>
        <a:ext cx="2539999" cy="1524000"/>
      </dsp:txXfrm>
    </dsp:sp>
    <dsp:sp modelId="{5AE1369F-C917-4E78-9C29-298A1534A929}">
      <dsp:nvSpPr>
        <dsp:cNvPr id="0" name=""/>
        <dsp:cNvSpPr/>
      </dsp:nvSpPr>
      <dsp:spPr>
        <a:xfrm>
          <a:off x="2794000" y="3725333"/>
          <a:ext cx="2539999" cy="1524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0" kern="1200" dirty="0"/>
            <a:t>Des services associés au contrat</a:t>
          </a:r>
        </a:p>
      </dsp:txBody>
      <dsp:txXfrm>
        <a:off x="2794000" y="3725333"/>
        <a:ext cx="2539999" cy="1524000"/>
      </dsp:txXfrm>
    </dsp:sp>
    <dsp:sp modelId="{AD73F941-5779-43CB-97A7-313DA082F7F8}">
      <dsp:nvSpPr>
        <dsp:cNvPr id="0" name=""/>
        <dsp:cNvSpPr/>
      </dsp:nvSpPr>
      <dsp:spPr>
        <a:xfrm>
          <a:off x="5587999" y="3725333"/>
          <a:ext cx="2539999" cy="1524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0" kern="1200" dirty="0"/>
            <a:t>Des rencontres régulières avec le courtier retenu (Réunions d’informations, visites, mailings)</a:t>
          </a:r>
        </a:p>
      </dsp:txBody>
      <dsp:txXfrm>
        <a:off x="5587999" y="3725333"/>
        <a:ext cx="2539999" cy="152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72866-49B0-4C77-BD2C-F805B384C3F5}">
      <dsp:nvSpPr>
        <dsp:cNvPr id="0" name=""/>
        <dsp:cNvSpPr/>
      </dsp:nvSpPr>
      <dsp:spPr>
        <a:xfrm>
          <a:off x="4641" y="123340"/>
          <a:ext cx="2578894" cy="1031557"/>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Mandat au CDG pour participer à la consultation</a:t>
          </a:r>
        </a:p>
      </dsp:txBody>
      <dsp:txXfrm>
        <a:off x="520420" y="123340"/>
        <a:ext cx="1547337" cy="1031557"/>
      </dsp:txXfrm>
    </dsp:sp>
    <dsp:sp modelId="{2BF20896-14D3-4832-AE64-1CA0C5FF3221}">
      <dsp:nvSpPr>
        <dsp:cNvPr id="0" name=""/>
        <dsp:cNvSpPr/>
      </dsp:nvSpPr>
      <dsp:spPr>
        <a:xfrm>
          <a:off x="2325647" y="123340"/>
          <a:ext cx="2578894" cy="1031557"/>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Négociation par le CDG et résultats</a:t>
          </a:r>
        </a:p>
      </dsp:txBody>
      <dsp:txXfrm>
        <a:off x="2841426" y="123340"/>
        <a:ext cx="1547337" cy="1031557"/>
      </dsp:txXfrm>
    </dsp:sp>
    <dsp:sp modelId="{7EE08AB9-E531-44A0-B2A3-855D315D73AA}">
      <dsp:nvSpPr>
        <dsp:cNvPr id="0" name=""/>
        <dsp:cNvSpPr/>
      </dsp:nvSpPr>
      <dsp:spPr>
        <a:xfrm>
          <a:off x="4646652" y="123340"/>
          <a:ext cx="2578894" cy="1031557"/>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Délibération d’adhésion avant le </a:t>
          </a:r>
        </a:p>
        <a:p>
          <a:pPr marL="0" lvl="0" indent="0" algn="ctr" defTabSz="533400">
            <a:lnSpc>
              <a:spcPct val="90000"/>
            </a:lnSpc>
            <a:spcBef>
              <a:spcPct val="0"/>
            </a:spcBef>
            <a:spcAft>
              <a:spcPct val="35000"/>
            </a:spcAft>
            <a:buNone/>
          </a:pPr>
          <a:r>
            <a:rPr lang="fr-FR" sz="1200" kern="1200" dirty="0">
              <a:solidFill>
                <a:schemeClr val="bg1"/>
              </a:solidFill>
            </a:rPr>
            <a:t>31/12/2022</a:t>
          </a:r>
        </a:p>
      </dsp:txBody>
      <dsp:txXfrm>
        <a:off x="5162431" y="123340"/>
        <a:ext cx="1547337" cy="1031557"/>
      </dsp:txXfrm>
    </dsp:sp>
    <dsp:sp modelId="{4CF273A0-859D-4F15-8019-19B9791826F8}">
      <dsp:nvSpPr>
        <dsp:cNvPr id="0" name=""/>
        <dsp:cNvSpPr/>
      </dsp:nvSpPr>
      <dsp:spPr>
        <a:xfrm>
          <a:off x="6967657" y="-166810"/>
          <a:ext cx="3126316" cy="1611860"/>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fr-FR" sz="1200" kern="1200" dirty="0"/>
            <a:t>Emission des CONTRATS</a:t>
          </a:r>
        </a:p>
      </dsp:txBody>
      <dsp:txXfrm>
        <a:off x="7773587" y="-166810"/>
        <a:ext cx="1514456" cy="1611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88F19-FDA5-462B-8A5E-164C2EC873D6}">
      <dsp:nvSpPr>
        <dsp:cNvPr id="0" name=""/>
        <dsp:cNvSpPr/>
      </dsp:nvSpPr>
      <dsp:spPr>
        <a:xfrm>
          <a:off x="0" y="0"/>
          <a:ext cx="4267550" cy="460448"/>
        </a:xfrm>
        <a:prstGeom prst="chevron">
          <a:avLst/>
        </a:prstGeom>
        <a:solidFill>
          <a:srgbClr val="2538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Arrêt justifié ? Arrêt injustifié?  </a:t>
          </a:r>
        </a:p>
      </dsp:txBody>
      <dsp:txXfrm>
        <a:off x="230224" y="0"/>
        <a:ext cx="3807102" cy="460448"/>
      </dsp:txXfrm>
    </dsp:sp>
    <dsp:sp modelId="{BEB6B656-7AC9-43F8-B8CB-56842AE5CF33}">
      <dsp:nvSpPr>
        <dsp:cNvPr id="0" name=""/>
        <dsp:cNvSpPr/>
      </dsp:nvSpPr>
      <dsp:spPr>
        <a:xfrm>
          <a:off x="3845062" y="0"/>
          <a:ext cx="4267550" cy="460448"/>
        </a:xfrm>
        <a:prstGeom prst="chevron">
          <a:avLst/>
        </a:prstGeom>
        <a:solidFill>
          <a:srgbClr val="2538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kern="1200" dirty="0"/>
            <a:t>La contre-visite médicale</a:t>
          </a:r>
        </a:p>
      </dsp:txBody>
      <dsp:txXfrm>
        <a:off x="4075286" y="0"/>
        <a:ext cx="3807102" cy="460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D9DCB-B298-4DD4-A77C-2318DB290B5F}">
      <dsp:nvSpPr>
        <dsp:cNvPr id="0" name=""/>
        <dsp:cNvSpPr/>
      </dsp:nvSpPr>
      <dsp:spPr>
        <a:xfrm>
          <a:off x="7733" y="0"/>
          <a:ext cx="4623179" cy="507664"/>
        </a:xfrm>
        <a:prstGeom prst="chevron">
          <a:avLst/>
        </a:prstGeom>
        <a:solidFill>
          <a:srgbClr val="2538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spc="0" dirty="0">
              <a:solidFill>
                <a:schemeClr val="bg1"/>
              </a:solidFill>
              <a:latin typeface="Arial" panose="02020603050405020304" pitchFamily="2"/>
            </a:rPr>
            <a:t>Accident imputable au service? </a:t>
          </a:r>
        </a:p>
      </dsp:txBody>
      <dsp:txXfrm>
        <a:off x="261565" y="0"/>
        <a:ext cx="4115515" cy="507664"/>
      </dsp:txXfrm>
    </dsp:sp>
    <dsp:sp modelId="{F0027F32-73F4-4E2F-A629-4D0825DE8D8C}">
      <dsp:nvSpPr>
        <dsp:cNvPr id="0" name=""/>
        <dsp:cNvSpPr/>
      </dsp:nvSpPr>
      <dsp:spPr>
        <a:xfrm>
          <a:off x="4168595" y="0"/>
          <a:ext cx="4623179" cy="507664"/>
        </a:xfrm>
        <a:prstGeom prst="chevron">
          <a:avLst/>
        </a:prstGeom>
        <a:solidFill>
          <a:srgbClr val="2538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0" kern="1200" spc="0" dirty="0">
              <a:solidFill>
                <a:schemeClr val="bg1"/>
              </a:solidFill>
              <a:latin typeface="Arial" panose="02020603050405020304" pitchFamily="2"/>
            </a:rPr>
            <a:t>L’expertise médicale </a:t>
          </a:r>
        </a:p>
      </dsp:txBody>
      <dsp:txXfrm>
        <a:off x="4422427" y="0"/>
        <a:ext cx="4115515" cy="50766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10/10/2022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itchFamily="34" charset="0"/>
        <a:ea typeface="+mn-ea"/>
        <a:cs typeface="+mn-cs"/>
      </a:defRPr>
    </a:lvl1pPr>
    <a:lvl2pPr marL="609585" algn="l" defTabSz="1219170" rtl="0" eaLnBrk="1" latinLnBrk="0" hangingPunct="1">
      <a:defRPr sz="1600" kern="1200">
        <a:solidFill>
          <a:schemeClr val="tx1"/>
        </a:solidFill>
        <a:latin typeface="Arial" pitchFamily="34" charset="0"/>
        <a:ea typeface="+mn-ea"/>
        <a:cs typeface="+mn-cs"/>
      </a:defRPr>
    </a:lvl2pPr>
    <a:lvl3pPr marL="1219170" algn="l" defTabSz="1219170" rtl="0" eaLnBrk="1" latinLnBrk="0" hangingPunct="1">
      <a:defRPr sz="1600" kern="1200">
        <a:solidFill>
          <a:schemeClr val="tx1"/>
        </a:solidFill>
        <a:latin typeface="Arial" pitchFamily="34" charset="0"/>
        <a:ea typeface="+mn-ea"/>
        <a:cs typeface="+mn-cs"/>
      </a:defRPr>
    </a:lvl3pPr>
    <a:lvl4pPr marL="1828754" algn="l" defTabSz="1219170" rtl="0" eaLnBrk="1" latinLnBrk="0" hangingPunct="1">
      <a:defRPr sz="1600" kern="1200">
        <a:solidFill>
          <a:schemeClr val="tx1"/>
        </a:solidFill>
        <a:latin typeface="Arial" pitchFamily="34" charset="0"/>
        <a:ea typeface="+mn-ea"/>
        <a:cs typeface="+mn-cs"/>
      </a:defRPr>
    </a:lvl4pPr>
    <a:lvl5pPr marL="2438339" algn="l" defTabSz="1219170" rtl="0" eaLnBrk="1" latinLnBrk="0" hangingPunct="1">
      <a:defRPr sz="1600" kern="1200">
        <a:solidFill>
          <a:schemeClr val="tx1"/>
        </a:solidFill>
        <a:latin typeface="Arial"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541577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xfrm>
            <a:off x="90488" y="744538"/>
            <a:ext cx="6616700" cy="3722687"/>
          </a:xfrm>
          <a:ln/>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Tree>
    <p:extLst>
      <p:ext uri="{BB962C8B-B14F-4D97-AF65-F5344CB8AC3E}">
        <p14:creationId xmlns:p14="http://schemas.microsoft.com/office/powerpoint/2010/main" val="3776720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42</a:t>
            </a:fld>
            <a:endParaRPr lang="fr-FR" dirty="0"/>
          </a:p>
        </p:txBody>
      </p:sp>
    </p:spTree>
    <p:extLst>
      <p:ext uri="{BB962C8B-B14F-4D97-AF65-F5344CB8AC3E}">
        <p14:creationId xmlns:p14="http://schemas.microsoft.com/office/powerpoint/2010/main" val="180148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158576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75FF2AE-FF4A-42B1-9BD3-B51E6D941A76}" type="slidenum">
              <a:rPr lang="fr-FR" smtClean="0"/>
              <a:pPr/>
              <a:t>3</a:t>
            </a:fld>
            <a:endParaRPr lang="fr-FR" dirty="0"/>
          </a:p>
        </p:txBody>
      </p:sp>
    </p:spTree>
    <p:extLst>
      <p:ext uri="{BB962C8B-B14F-4D97-AF65-F5344CB8AC3E}">
        <p14:creationId xmlns:p14="http://schemas.microsoft.com/office/powerpoint/2010/main" val="322646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75FF2AE-FF4A-42B1-9BD3-B51E6D941A76}" type="slidenum">
              <a:rPr lang="fr-FR" smtClean="0"/>
              <a:pPr/>
              <a:t>4</a:t>
            </a:fld>
            <a:endParaRPr lang="fr-FR" dirty="0"/>
          </a:p>
        </p:txBody>
      </p:sp>
    </p:spTree>
    <p:extLst>
      <p:ext uri="{BB962C8B-B14F-4D97-AF65-F5344CB8AC3E}">
        <p14:creationId xmlns:p14="http://schemas.microsoft.com/office/powerpoint/2010/main" val="237843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75FF2AE-FF4A-42B1-9BD3-B51E6D941A76}" type="slidenum">
              <a:rPr lang="fr-FR" smtClean="0"/>
              <a:pPr/>
              <a:t>7</a:t>
            </a:fld>
            <a:endParaRPr lang="fr-FR" dirty="0"/>
          </a:p>
        </p:txBody>
      </p:sp>
    </p:spTree>
    <p:extLst>
      <p:ext uri="{BB962C8B-B14F-4D97-AF65-F5344CB8AC3E}">
        <p14:creationId xmlns:p14="http://schemas.microsoft.com/office/powerpoint/2010/main" val="103411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75FF2AE-FF4A-42B1-9BD3-B51E6D941A76}" type="slidenum">
              <a:rPr lang="fr-FR" smtClean="0"/>
              <a:pPr/>
              <a:t>16</a:t>
            </a:fld>
            <a:endParaRPr lang="fr-FR" dirty="0"/>
          </a:p>
        </p:txBody>
      </p:sp>
    </p:spTree>
    <p:extLst>
      <p:ext uri="{BB962C8B-B14F-4D97-AF65-F5344CB8AC3E}">
        <p14:creationId xmlns:p14="http://schemas.microsoft.com/office/powerpoint/2010/main" val="6821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75FF2AE-FF4A-42B1-9BD3-B51E6D941A76}" type="slidenum">
              <a:rPr lang="fr-FR" smtClean="0"/>
              <a:pPr/>
              <a:t>21</a:t>
            </a:fld>
            <a:endParaRPr lang="fr-FR" dirty="0"/>
          </a:p>
        </p:txBody>
      </p:sp>
    </p:spTree>
    <p:extLst>
      <p:ext uri="{BB962C8B-B14F-4D97-AF65-F5344CB8AC3E}">
        <p14:creationId xmlns:p14="http://schemas.microsoft.com/office/powerpoint/2010/main" val="264269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75FF2AE-FF4A-42B1-9BD3-B51E6D941A76}" type="slidenum">
              <a:rPr lang="fr-FR" smtClean="0"/>
              <a:pPr/>
              <a:t>28</a:t>
            </a:fld>
            <a:endParaRPr lang="fr-FR" dirty="0"/>
          </a:p>
        </p:txBody>
      </p:sp>
    </p:spTree>
    <p:extLst>
      <p:ext uri="{BB962C8B-B14F-4D97-AF65-F5344CB8AC3E}">
        <p14:creationId xmlns:p14="http://schemas.microsoft.com/office/powerpoint/2010/main" val="119677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75FF2AE-FF4A-42B1-9BD3-B51E6D941A76}" type="slidenum">
              <a:rPr lang="fr-FR" smtClean="0"/>
              <a:pPr/>
              <a:t>38</a:t>
            </a:fld>
            <a:endParaRPr lang="fr-FR" dirty="0"/>
          </a:p>
        </p:txBody>
      </p:sp>
    </p:spTree>
    <p:extLst>
      <p:ext uri="{BB962C8B-B14F-4D97-AF65-F5344CB8AC3E}">
        <p14:creationId xmlns:p14="http://schemas.microsoft.com/office/powerpoint/2010/main" val="2754353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 y="0"/>
            <a:ext cx="12188954" cy="6858000"/>
          </a:xfrm>
          <a:prstGeom prst="rect">
            <a:avLst/>
          </a:prstGeom>
        </p:spPr>
      </p:pic>
      <p:sp>
        <p:nvSpPr>
          <p:cNvPr id="3" name="Sous-titre 2"/>
          <p:cNvSpPr>
            <a:spLocks noGrp="1"/>
          </p:cNvSpPr>
          <p:nvPr>
            <p:ph type="subTitle" idx="1" hasCustomPrompt="1"/>
          </p:nvPr>
        </p:nvSpPr>
        <p:spPr bwMode="gray">
          <a:xfrm>
            <a:off x="432000" y="2518296"/>
            <a:ext cx="11329200" cy="1080000"/>
          </a:xfrm>
        </p:spPr>
        <p:txBody>
          <a:bodyPr/>
          <a:lstStyle>
            <a:lvl1pPr marL="0" indent="0" algn="l">
              <a:buNone/>
              <a:defRPr sz="1900"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JJ Mois AAAA</a:t>
            </a:r>
          </a:p>
        </p:txBody>
      </p:sp>
      <p:sp>
        <p:nvSpPr>
          <p:cNvPr id="4" name="Espace réservé de la date 3"/>
          <p:cNvSpPr>
            <a:spLocks noGrp="1"/>
          </p:cNvSpPr>
          <p:nvPr>
            <p:ph type="dt" sz="half" idx="10"/>
          </p:nvPr>
        </p:nvSpPr>
        <p:spPr bwMode="gray">
          <a:xfrm>
            <a:off x="0" y="6678000"/>
            <a:ext cx="180000" cy="180000"/>
          </a:xfrm>
        </p:spPr>
        <p:txBody>
          <a:bodyPr/>
          <a:lstStyle/>
          <a:p>
            <a:r>
              <a:rPr lang="fr-FR"/>
              <a:t>Date</a:t>
            </a:r>
          </a:p>
        </p:txBody>
      </p:sp>
      <p:sp>
        <p:nvSpPr>
          <p:cNvPr id="5" name="Espace réservé du pied de page 4"/>
          <p:cNvSpPr>
            <a:spLocks noGrp="1"/>
          </p:cNvSpPr>
          <p:nvPr>
            <p:ph type="ftr" sz="quarter" idx="11"/>
          </p:nvPr>
        </p:nvSpPr>
        <p:spPr bwMode="gray">
          <a:xfrm>
            <a:off x="0" y="6678000"/>
            <a:ext cx="180000" cy="180000"/>
          </a:xfrm>
        </p:spPr>
        <p:txBody>
          <a:bodyPr/>
          <a:lstStyle/>
          <a:p>
            <a:r>
              <a:rPr lang="fr-FR"/>
              <a:t>Personnaliser le bas de page avec le menu "Insertion / En-tête et pied de page"</a:t>
            </a:r>
          </a:p>
        </p:txBody>
      </p:sp>
      <p:sp>
        <p:nvSpPr>
          <p:cNvPr id="6" name="Espace réservé du numéro de diapositive 5"/>
          <p:cNvSpPr>
            <a:spLocks noGrp="1"/>
          </p:cNvSpPr>
          <p:nvPr>
            <p:ph type="sldNum" sz="quarter" idx="12"/>
          </p:nvPr>
        </p:nvSpPr>
        <p:spPr bwMode="gray">
          <a:xfrm>
            <a:off x="0" y="6678000"/>
            <a:ext cx="180000" cy="180000"/>
          </a:xfrm>
          <a:ln>
            <a:solidFill>
              <a:schemeClr val="tx1">
                <a:alpha val="0"/>
              </a:schemeClr>
            </a:solidFill>
          </a:ln>
        </p:spPr>
        <p:txBody>
          <a:bodyPr/>
          <a:lstStyle>
            <a:lvl1pPr>
              <a:defRPr>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432000" y="398990"/>
            <a:ext cx="11329200" cy="1517841"/>
          </a:xfrm>
        </p:spPr>
        <p:txBody>
          <a:bodyPr/>
          <a:lstStyle>
            <a:lvl1pPr>
              <a:lnSpc>
                <a:spcPct val="85000"/>
              </a:lnSpc>
              <a:defRPr sz="4200" baseline="0">
                <a:solidFill>
                  <a:schemeClr val="bg1"/>
                </a:solidFill>
              </a:defRPr>
            </a:lvl1pPr>
          </a:lstStyle>
          <a:p>
            <a:r>
              <a:rPr lang="fr-FR" dirty="0"/>
              <a:t>Titre de la présentation </a:t>
            </a:r>
            <a:br>
              <a:rPr lang="fr-FR" dirty="0"/>
            </a:br>
            <a:r>
              <a:rPr lang="fr-FR" dirty="0"/>
              <a:t>sur deux lignes</a:t>
            </a:r>
          </a:p>
        </p:txBody>
      </p:sp>
      <p:cxnSp>
        <p:nvCxnSpPr>
          <p:cNvPr id="8" name="Connecteur droit 7"/>
          <p:cNvCxnSpPr/>
          <p:nvPr userDrawn="1"/>
        </p:nvCxnSpPr>
        <p:spPr bwMode="gray">
          <a:xfrm>
            <a:off x="432000" y="2206960"/>
            <a:ext cx="86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395747" y="5742861"/>
            <a:ext cx="1803051" cy="720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a:t>
            </a:r>
          </a:p>
        </p:txBody>
      </p:sp>
      <p:sp>
        <p:nvSpPr>
          <p:cNvPr id="3" name="Espace réservé de la date 2"/>
          <p:cNvSpPr>
            <a:spLocks noGrp="1"/>
          </p:cNvSpPr>
          <p:nvPr>
            <p:ph type="dt" sz="half" idx="10"/>
          </p:nvPr>
        </p:nvSpPr>
        <p:spPr/>
        <p:txBody>
          <a:bodyPr/>
          <a:lstStyle/>
          <a:p>
            <a:r>
              <a:rPr lang="fr-FR"/>
              <a:t>Date</a:t>
            </a:r>
            <a:endParaRPr lang="fr-FR" dirty="0"/>
          </a:p>
        </p:txBody>
      </p:sp>
      <p:sp>
        <p:nvSpPr>
          <p:cNvPr id="4" name="Espace réservé du pied de page 3"/>
          <p:cNvSpPr>
            <a:spLocks noGrp="1"/>
          </p:cNvSpPr>
          <p:nvPr>
            <p:ph type="ftr" sz="quarter" idx="11"/>
          </p:nvPr>
        </p:nvSpPr>
        <p:spPr/>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
        <p:nvSpPr>
          <p:cNvPr id="7" name="Espace réservé du texte 6"/>
          <p:cNvSpPr>
            <a:spLocks noGrp="1"/>
          </p:cNvSpPr>
          <p:nvPr>
            <p:ph type="body" sz="quarter" idx="13" hasCustomPrompt="1"/>
          </p:nvPr>
        </p:nvSpPr>
        <p:spPr>
          <a:xfrm>
            <a:off x="432000" y="1231200"/>
            <a:ext cx="11329200" cy="4680000"/>
          </a:xfrm>
        </p:spPr>
        <p:txBody>
          <a:bodyPr/>
          <a:lstStyle/>
          <a:p>
            <a:pPr lvl="0"/>
            <a:r>
              <a:rPr lang="fr-FR" noProof="0" dirty="0"/>
              <a:t>Texte de niveau 1</a:t>
            </a:r>
          </a:p>
          <a:p>
            <a:pPr lvl="1"/>
            <a:r>
              <a:rPr lang="fr-FR" noProof="0" dirty="0"/>
              <a:t>Texte de niveau 2</a:t>
            </a:r>
          </a:p>
          <a:p>
            <a:pPr lvl="2"/>
            <a:r>
              <a:rPr lang="fr-FR" noProof="0" dirty="0"/>
              <a:t>Texte de niveau 3</a:t>
            </a:r>
          </a:p>
        </p:txBody>
      </p:sp>
    </p:spTree>
    <p:extLst>
      <p:ext uri="{BB962C8B-B14F-4D97-AF65-F5344CB8AC3E}">
        <p14:creationId xmlns:p14="http://schemas.microsoft.com/office/powerpoint/2010/main" val="390837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 1 visuel droit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8"/>
          <p:cNvSpPr>
            <a:spLocks noGrp="1"/>
          </p:cNvSpPr>
          <p:nvPr>
            <p:ph type="body" sz="quarter" idx="13" hasCustomPrompt="1"/>
          </p:nvPr>
        </p:nvSpPr>
        <p:spPr bwMode="gray">
          <a:xfrm>
            <a:off x="432000" y="1227600"/>
            <a:ext cx="3776400" cy="4680000"/>
          </a:xfrm>
        </p:spPr>
        <p:txBody>
          <a:bodyPr/>
          <a:lstStyle/>
          <a:p>
            <a:pPr lvl="0"/>
            <a:r>
              <a:rPr lang="fr-FR" noProof="0" dirty="0"/>
              <a:t>Texte de niveau 1</a:t>
            </a:r>
          </a:p>
          <a:p>
            <a:pPr lvl="1"/>
            <a:r>
              <a:rPr lang="fr-FR" noProof="0" dirty="0"/>
              <a:t>Texte de niveau 2</a:t>
            </a:r>
          </a:p>
        </p:txBody>
      </p:sp>
      <p:sp>
        <p:nvSpPr>
          <p:cNvPr id="12" name="Espace réservé pour une image  10"/>
          <p:cNvSpPr>
            <a:spLocks noGrp="1"/>
          </p:cNvSpPr>
          <p:nvPr>
            <p:ph type="pic" sz="quarter" idx="14" hasCustomPrompt="1"/>
          </p:nvPr>
        </p:nvSpPr>
        <p:spPr bwMode="gray">
          <a:xfrm>
            <a:off x="4680000" y="1260000"/>
            <a:ext cx="7081200" cy="4626000"/>
          </a:xfrm>
          <a:solidFill>
            <a:schemeClr val="bg1">
              <a:lumMod val="85000"/>
            </a:schemeClr>
          </a:solidFill>
        </p:spPr>
        <p:txBody>
          <a:bodyPr tIns="90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000"/>
            </a:lvl1pPr>
          </a:lstStyle>
          <a:p>
            <a:r>
              <a:rPr lang="fr-FR" noProof="0" dirty="0"/>
              <a:t>Sélectionner l’icône pour insérer une image</a:t>
            </a:r>
          </a:p>
        </p:txBody>
      </p:sp>
      <p:sp>
        <p:nvSpPr>
          <p:cNvPr id="6" name="Titre 5"/>
          <p:cNvSpPr>
            <a:spLocks noGrp="1"/>
          </p:cNvSpPr>
          <p:nvPr>
            <p:ph type="title" hasCustomPrompt="1"/>
          </p:nvPr>
        </p:nvSpPr>
        <p:spPr>
          <a:xfrm>
            <a:off x="432000" y="-1"/>
            <a:ext cx="11329200" cy="666137"/>
          </a:xfrm>
        </p:spPr>
        <p:txBody>
          <a:bodyPr/>
          <a:lstStyle>
            <a:lvl1pPr>
              <a:defRPr/>
            </a:lvl1pPr>
          </a:lstStyle>
          <a:p>
            <a:r>
              <a:rPr lang="fr-FR" dirty="0"/>
              <a:t>Titre</a:t>
            </a:r>
          </a:p>
        </p:txBody>
      </p:sp>
    </p:spTree>
    <p:extLst>
      <p:ext uri="{BB962C8B-B14F-4D97-AF65-F5344CB8AC3E}">
        <p14:creationId xmlns:p14="http://schemas.microsoft.com/office/powerpoint/2010/main" val="305057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 2 colonnes 1 visue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8"/>
          <p:cNvSpPr>
            <a:spLocks noGrp="1"/>
          </p:cNvSpPr>
          <p:nvPr>
            <p:ph type="body" sz="quarter" idx="13" hasCustomPrompt="1"/>
          </p:nvPr>
        </p:nvSpPr>
        <p:spPr bwMode="gray">
          <a:xfrm>
            <a:off x="432000" y="1227600"/>
            <a:ext cx="3096000" cy="3654000"/>
          </a:xfrm>
        </p:spPr>
        <p:txBody>
          <a:bodyPr/>
          <a:lstStyle/>
          <a:p>
            <a:pPr lvl="0"/>
            <a:r>
              <a:rPr lang="fr-FR" noProof="0" dirty="0"/>
              <a:t>Texte de niveau 1</a:t>
            </a:r>
          </a:p>
          <a:p>
            <a:pPr lvl="1"/>
            <a:r>
              <a:rPr lang="fr-FR" noProof="0" dirty="0"/>
              <a:t>Texte de niveau 2</a:t>
            </a:r>
          </a:p>
        </p:txBody>
      </p:sp>
      <p:sp>
        <p:nvSpPr>
          <p:cNvPr id="10" name="Espace réservé du texte 8"/>
          <p:cNvSpPr>
            <a:spLocks noGrp="1"/>
          </p:cNvSpPr>
          <p:nvPr>
            <p:ph type="body" sz="quarter" idx="14" hasCustomPrompt="1"/>
          </p:nvPr>
        </p:nvSpPr>
        <p:spPr bwMode="gray">
          <a:xfrm>
            <a:off x="3943189" y="1227600"/>
            <a:ext cx="3096000" cy="3654000"/>
          </a:xfrm>
        </p:spPr>
        <p:txBody>
          <a:bodyPr/>
          <a:lstStyle/>
          <a:p>
            <a:pPr lvl="0"/>
            <a:r>
              <a:rPr lang="fr-FR" noProof="0" dirty="0"/>
              <a:t>Texte de niveau 1</a:t>
            </a:r>
          </a:p>
          <a:p>
            <a:pPr lvl="1"/>
            <a:r>
              <a:rPr lang="fr-FR" noProof="0" dirty="0"/>
              <a:t>Texte de niveau 2</a:t>
            </a:r>
          </a:p>
        </p:txBody>
      </p:sp>
      <p:sp>
        <p:nvSpPr>
          <p:cNvPr id="12" name="Espace réservé pour une image  10"/>
          <p:cNvSpPr>
            <a:spLocks noGrp="1"/>
          </p:cNvSpPr>
          <p:nvPr>
            <p:ph type="pic" sz="quarter" idx="15" hasCustomPrompt="1"/>
          </p:nvPr>
        </p:nvSpPr>
        <p:spPr bwMode="gray">
          <a:xfrm>
            <a:off x="7513200" y="1260000"/>
            <a:ext cx="4248000" cy="4626000"/>
          </a:xfrm>
          <a:solidFill>
            <a:schemeClr val="bg1">
              <a:lumMod val="85000"/>
            </a:schemeClr>
          </a:solidFill>
        </p:spPr>
        <p:txBody>
          <a:bodyPr tIns="90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000"/>
            </a:lvl1pPr>
          </a:lstStyle>
          <a:p>
            <a:r>
              <a:rPr lang="fr-FR" noProof="0" dirty="0"/>
              <a:t>Sélectionner l’icône pour insérer une image</a:t>
            </a:r>
          </a:p>
        </p:txBody>
      </p:sp>
      <p:sp>
        <p:nvSpPr>
          <p:cNvPr id="7" name="Titre 6"/>
          <p:cNvSpPr>
            <a:spLocks noGrp="1"/>
          </p:cNvSpPr>
          <p:nvPr>
            <p:ph type="title" hasCustomPrompt="1"/>
          </p:nvPr>
        </p:nvSpPr>
        <p:spPr>
          <a:xfrm>
            <a:off x="432000" y="-1"/>
            <a:ext cx="11329200" cy="666137"/>
          </a:xfrm>
        </p:spPr>
        <p:txBody>
          <a:bodyPr/>
          <a:lstStyle>
            <a:lvl1pPr>
              <a:defRPr/>
            </a:lvl1pPr>
          </a:lstStyle>
          <a:p>
            <a:r>
              <a:rPr lang="fr-FR" dirty="0"/>
              <a:t>Titre</a:t>
            </a:r>
          </a:p>
        </p:txBody>
      </p:sp>
    </p:spTree>
    <p:extLst>
      <p:ext uri="{BB962C8B-B14F-4D97-AF65-F5344CB8AC3E}">
        <p14:creationId xmlns:p14="http://schemas.microsoft.com/office/powerpoint/2010/main" val="1588259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exte 1 histogramm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8"/>
          <p:cNvSpPr>
            <a:spLocks noGrp="1"/>
          </p:cNvSpPr>
          <p:nvPr>
            <p:ph type="body" sz="quarter" idx="13" hasCustomPrompt="1"/>
          </p:nvPr>
        </p:nvSpPr>
        <p:spPr bwMode="gray">
          <a:xfrm>
            <a:off x="432000" y="1227600"/>
            <a:ext cx="3776400" cy="3654000"/>
          </a:xfrm>
        </p:spPr>
        <p:txBody>
          <a:bodyPr/>
          <a:lstStyle/>
          <a:p>
            <a:pPr lvl="0"/>
            <a:r>
              <a:rPr lang="fr-FR" noProof="0" dirty="0"/>
              <a:t>Texte de niveau 1</a:t>
            </a:r>
          </a:p>
          <a:p>
            <a:pPr lvl="1"/>
            <a:r>
              <a:rPr lang="fr-FR" noProof="0" dirty="0"/>
              <a:t>Texte de niveau 2</a:t>
            </a:r>
          </a:p>
        </p:txBody>
      </p:sp>
      <p:sp>
        <p:nvSpPr>
          <p:cNvPr id="10" name="Espace réservé du graphique 16"/>
          <p:cNvSpPr>
            <a:spLocks noGrp="1"/>
          </p:cNvSpPr>
          <p:nvPr>
            <p:ph type="chart" sz="quarter" idx="18" hasCustomPrompt="1"/>
          </p:nvPr>
        </p:nvSpPr>
        <p:spPr bwMode="gray">
          <a:xfrm>
            <a:off x="4763852" y="1260000"/>
            <a:ext cx="6557548" cy="3708412"/>
          </a:xfrm>
        </p:spPr>
        <p:txBody>
          <a:bodyPr tIns="900000" anchor="ctr" anchorCtr="0"/>
          <a:lstStyle>
            <a:lvl1pPr marL="0" indent="0" algn="ctr">
              <a:buNone/>
              <a:defRPr sz="1000" baseline="0"/>
            </a:lvl1pPr>
          </a:lstStyle>
          <a:p>
            <a:r>
              <a:rPr lang="fr-FR" noProof="0" dirty="0"/>
              <a:t>Sélectionner l’icône pour insérer un graphique</a:t>
            </a:r>
          </a:p>
        </p:txBody>
      </p:sp>
      <p:sp>
        <p:nvSpPr>
          <p:cNvPr id="6" name="Titre 5"/>
          <p:cNvSpPr>
            <a:spLocks noGrp="1"/>
          </p:cNvSpPr>
          <p:nvPr>
            <p:ph type="title" hasCustomPrompt="1"/>
          </p:nvPr>
        </p:nvSpPr>
        <p:spPr/>
        <p:txBody>
          <a:bodyPr/>
          <a:lstStyle>
            <a:lvl1pPr>
              <a:defRPr/>
            </a:lvl1pPr>
          </a:lstStyle>
          <a:p>
            <a:r>
              <a:rPr lang="fr-FR" dirty="0"/>
              <a:t>Titre</a:t>
            </a:r>
          </a:p>
        </p:txBody>
      </p:sp>
    </p:spTree>
    <p:extLst>
      <p:ext uri="{BB962C8B-B14F-4D97-AF65-F5344CB8AC3E}">
        <p14:creationId xmlns:p14="http://schemas.microsoft.com/office/powerpoint/2010/main" val="2507480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texte 3 camemberts">
    <p:spTree>
      <p:nvGrpSpPr>
        <p:cNvPr id="1" name=""/>
        <p:cNvGrpSpPr/>
        <p:nvPr/>
      </p:nvGrpSpPr>
      <p:grpSpPr>
        <a:xfrm>
          <a:off x="0" y="0"/>
          <a:ext cx="0" cy="0"/>
          <a:chOff x="0" y="0"/>
          <a:chExt cx="0" cy="0"/>
        </a:xfrm>
      </p:grpSpPr>
      <p:sp>
        <p:nvSpPr>
          <p:cNvPr id="11" name="Espace réservé du texte 8"/>
          <p:cNvSpPr>
            <a:spLocks noGrp="1"/>
          </p:cNvSpPr>
          <p:nvPr>
            <p:ph type="body" sz="quarter" idx="19" hasCustomPrompt="1"/>
          </p:nvPr>
        </p:nvSpPr>
        <p:spPr bwMode="gray">
          <a:xfrm>
            <a:off x="1370388" y="2628912"/>
            <a:ext cx="1620180" cy="864096"/>
          </a:xfrm>
        </p:spPr>
        <p:txBody>
          <a:bodyPr anchor="ctr" anchorCtr="0"/>
          <a:lstStyle>
            <a:lvl1pPr algn="ctr">
              <a:defRPr sz="2800">
                <a:solidFill>
                  <a:schemeClr val="accent1"/>
                </a:solidFill>
              </a:defRPr>
            </a:lvl1pPr>
            <a:lvl2pPr algn="ctr">
              <a:defRPr/>
            </a:lvl2pPr>
          </a:lstStyle>
          <a:p>
            <a:pPr lvl="0"/>
            <a:r>
              <a:rPr lang="fr-FR" noProof="0" dirty="0"/>
              <a:t>00%</a:t>
            </a:r>
          </a:p>
        </p:txBody>
      </p:sp>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8"/>
          <p:cNvSpPr>
            <a:spLocks noGrp="1"/>
          </p:cNvSpPr>
          <p:nvPr>
            <p:ph type="body" sz="quarter" idx="13" hasCustomPrompt="1"/>
          </p:nvPr>
        </p:nvSpPr>
        <p:spPr bwMode="gray">
          <a:xfrm>
            <a:off x="871201" y="4669516"/>
            <a:ext cx="2610000" cy="1121292"/>
          </a:xfrm>
        </p:spPr>
        <p:txBody>
          <a:bodyPr/>
          <a:lstStyle>
            <a:lvl1pPr algn="ctr">
              <a:defRPr/>
            </a:lvl1pPr>
            <a:lvl2pPr algn="ctr">
              <a:defRPr/>
            </a:lvl2pPr>
          </a:lstStyle>
          <a:p>
            <a:pPr lvl="0"/>
            <a:r>
              <a:rPr lang="fr-FR" noProof="0" dirty="0"/>
              <a:t>Texte de niveau 1</a:t>
            </a:r>
          </a:p>
          <a:p>
            <a:pPr lvl="1"/>
            <a:r>
              <a:rPr lang="fr-FR" noProof="0" dirty="0"/>
              <a:t>Texte de niveau 2</a:t>
            </a:r>
          </a:p>
        </p:txBody>
      </p:sp>
      <p:sp>
        <p:nvSpPr>
          <p:cNvPr id="12" name="Espace réservé du texte 8"/>
          <p:cNvSpPr>
            <a:spLocks noGrp="1"/>
          </p:cNvSpPr>
          <p:nvPr>
            <p:ph type="body" sz="quarter" idx="20" hasCustomPrompt="1"/>
          </p:nvPr>
        </p:nvSpPr>
        <p:spPr bwMode="gray">
          <a:xfrm>
            <a:off x="5276583" y="2628912"/>
            <a:ext cx="1620180" cy="864096"/>
          </a:xfrm>
        </p:spPr>
        <p:txBody>
          <a:bodyPr anchor="ctr" anchorCtr="0"/>
          <a:lstStyle>
            <a:lvl1pPr algn="ctr">
              <a:defRPr sz="2800">
                <a:solidFill>
                  <a:schemeClr val="accent1"/>
                </a:solidFill>
              </a:defRPr>
            </a:lvl1pPr>
            <a:lvl2pPr algn="ctr">
              <a:defRPr/>
            </a:lvl2pPr>
          </a:lstStyle>
          <a:p>
            <a:pPr lvl="0"/>
            <a:r>
              <a:rPr lang="fr-FR" noProof="0" dirty="0"/>
              <a:t>00%</a:t>
            </a:r>
          </a:p>
        </p:txBody>
      </p:sp>
      <p:sp>
        <p:nvSpPr>
          <p:cNvPr id="13" name="Espace réservé du texte 8"/>
          <p:cNvSpPr>
            <a:spLocks noGrp="1"/>
          </p:cNvSpPr>
          <p:nvPr>
            <p:ph type="body" sz="quarter" idx="21" hasCustomPrompt="1"/>
          </p:nvPr>
        </p:nvSpPr>
        <p:spPr bwMode="gray">
          <a:xfrm>
            <a:off x="4777396" y="4669516"/>
            <a:ext cx="2610000" cy="1121292"/>
          </a:xfrm>
        </p:spPr>
        <p:txBody>
          <a:bodyPr/>
          <a:lstStyle>
            <a:lvl1pPr algn="ctr">
              <a:defRPr/>
            </a:lvl1pPr>
            <a:lvl2pPr algn="ctr">
              <a:defRPr/>
            </a:lvl2pPr>
          </a:lstStyle>
          <a:p>
            <a:pPr lvl="0"/>
            <a:r>
              <a:rPr lang="fr-FR" noProof="0" dirty="0"/>
              <a:t>Texte de niveau 1</a:t>
            </a:r>
          </a:p>
          <a:p>
            <a:pPr lvl="1"/>
            <a:r>
              <a:rPr lang="fr-FR" noProof="0" dirty="0"/>
              <a:t>Texte de niveau 2</a:t>
            </a:r>
          </a:p>
        </p:txBody>
      </p:sp>
      <p:sp>
        <p:nvSpPr>
          <p:cNvPr id="15" name="Espace réservé du texte 8"/>
          <p:cNvSpPr>
            <a:spLocks noGrp="1"/>
          </p:cNvSpPr>
          <p:nvPr>
            <p:ph type="body" sz="quarter" idx="23" hasCustomPrompt="1"/>
          </p:nvPr>
        </p:nvSpPr>
        <p:spPr bwMode="gray">
          <a:xfrm>
            <a:off x="9182778" y="2628912"/>
            <a:ext cx="1620180" cy="864096"/>
          </a:xfrm>
        </p:spPr>
        <p:txBody>
          <a:bodyPr anchor="ctr" anchorCtr="0"/>
          <a:lstStyle>
            <a:lvl1pPr algn="ctr">
              <a:defRPr sz="2800">
                <a:solidFill>
                  <a:schemeClr val="accent1"/>
                </a:solidFill>
              </a:defRPr>
            </a:lvl1pPr>
            <a:lvl2pPr algn="ctr">
              <a:defRPr/>
            </a:lvl2pPr>
          </a:lstStyle>
          <a:p>
            <a:pPr lvl="0"/>
            <a:r>
              <a:rPr lang="fr-FR" noProof="0" dirty="0"/>
              <a:t>00%</a:t>
            </a:r>
          </a:p>
        </p:txBody>
      </p:sp>
      <p:sp>
        <p:nvSpPr>
          <p:cNvPr id="16" name="Espace réservé du texte 8"/>
          <p:cNvSpPr>
            <a:spLocks noGrp="1"/>
          </p:cNvSpPr>
          <p:nvPr>
            <p:ph type="body" sz="quarter" idx="24" hasCustomPrompt="1"/>
          </p:nvPr>
        </p:nvSpPr>
        <p:spPr bwMode="gray">
          <a:xfrm>
            <a:off x="8683591" y="4669516"/>
            <a:ext cx="2610000" cy="1121292"/>
          </a:xfrm>
        </p:spPr>
        <p:txBody>
          <a:bodyPr/>
          <a:lstStyle>
            <a:lvl1pPr algn="ctr">
              <a:defRPr/>
            </a:lvl1pPr>
            <a:lvl2pPr algn="ctr">
              <a:defRPr/>
            </a:lvl2pPr>
          </a:lstStyle>
          <a:p>
            <a:pPr lvl="0"/>
            <a:r>
              <a:rPr lang="fr-FR" noProof="0" dirty="0"/>
              <a:t>Texte de niveau 1</a:t>
            </a:r>
          </a:p>
          <a:p>
            <a:pPr lvl="1"/>
            <a:r>
              <a:rPr lang="fr-FR" noProof="0" dirty="0"/>
              <a:t>Texte de niveau 2</a:t>
            </a:r>
          </a:p>
        </p:txBody>
      </p:sp>
      <p:sp>
        <p:nvSpPr>
          <p:cNvPr id="10" name="Espace réservé du graphique 16"/>
          <p:cNvSpPr>
            <a:spLocks noGrp="1"/>
          </p:cNvSpPr>
          <p:nvPr>
            <p:ph type="chart" sz="quarter" idx="18" hasCustomPrompt="1"/>
          </p:nvPr>
        </p:nvSpPr>
        <p:spPr bwMode="gray">
          <a:xfrm>
            <a:off x="731882" y="1622512"/>
            <a:ext cx="2897192" cy="2876896"/>
          </a:xfrm>
        </p:spPr>
        <p:txBody>
          <a:bodyPr tIns="900000" anchor="ctr" anchorCtr="0"/>
          <a:lstStyle>
            <a:lvl1pPr marL="0" indent="0" algn="ctr">
              <a:buNone/>
              <a:defRPr sz="1000" baseline="0"/>
            </a:lvl1pPr>
          </a:lstStyle>
          <a:p>
            <a:r>
              <a:rPr lang="fr-FR" noProof="0" dirty="0"/>
              <a:t>Sélectionner l’icône pour insérer un graphique</a:t>
            </a:r>
          </a:p>
        </p:txBody>
      </p:sp>
      <p:sp>
        <p:nvSpPr>
          <p:cNvPr id="14" name="Espace réservé du graphique 16"/>
          <p:cNvSpPr>
            <a:spLocks noGrp="1"/>
          </p:cNvSpPr>
          <p:nvPr>
            <p:ph type="chart" sz="quarter" idx="22" hasCustomPrompt="1"/>
          </p:nvPr>
        </p:nvSpPr>
        <p:spPr bwMode="gray">
          <a:xfrm>
            <a:off x="4638077" y="1622512"/>
            <a:ext cx="2897192" cy="2876896"/>
          </a:xfrm>
        </p:spPr>
        <p:txBody>
          <a:bodyPr tIns="900000" anchor="ctr" anchorCtr="0"/>
          <a:lstStyle>
            <a:lvl1pPr marL="0" indent="0" algn="ctr">
              <a:buNone/>
              <a:defRPr sz="1000" baseline="0"/>
            </a:lvl1pPr>
          </a:lstStyle>
          <a:p>
            <a:r>
              <a:rPr lang="fr-FR" noProof="0" dirty="0"/>
              <a:t>Sélectionner l’icône pour insérer un graphique</a:t>
            </a:r>
          </a:p>
        </p:txBody>
      </p:sp>
      <p:sp>
        <p:nvSpPr>
          <p:cNvPr id="17" name="Espace réservé du graphique 16"/>
          <p:cNvSpPr>
            <a:spLocks noGrp="1"/>
          </p:cNvSpPr>
          <p:nvPr>
            <p:ph type="chart" sz="quarter" idx="25" hasCustomPrompt="1"/>
          </p:nvPr>
        </p:nvSpPr>
        <p:spPr bwMode="gray">
          <a:xfrm>
            <a:off x="8544272" y="1622512"/>
            <a:ext cx="2897192" cy="2876896"/>
          </a:xfrm>
        </p:spPr>
        <p:txBody>
          <a:bodyPr tIns="900000" anchor="ctr" anchorCtr="0"/>
          <a:lstStyle>
            <a:lvl1pPr marL="0" indent="0" algn="ctr">
              <a:buNone/>
              <a:defRPr sz="1000" baseline="0"/>
            </a:lvl1pPr>
          </a:lstStyle>
          <a:p>
            <a:r>
              <a:rPr lang="fr-FR" noProof="0" dirty="0"/>
              <a:t>Sélectionner l’icône pour insérer un graphique</a:t>
            </a:r>
          </a:p>
        </p:txBody>
      </p:sp>
      <p:sp>
        <p:nvSpPr>
          <p:cNvPr id="7" name="Titre 6"/>
          <p:cNvSpPr>
            <a:spLocks noGrp="1"/>
          </p:cNvSpPr>
          <p:nvPr>
            <p:ph type="title" hasCustomPrompt="1"/>
          </p:nvPr>
        </p:nvSpPr>
        <p:spPr/>
        <p:txBody>
          <a:bodyPr/>
          <a:lstStyle>
            <a:lvl1pPr>
              <a:defRPr/>
            </a:lvl1pPr>
          </a:lstStyle>
          <a:p>
            <a:r>
              <a:rPr lang="fr-FR" dirty="0"/>
              <a:t>Titre</a:t>
            </a:r>
          </a:p>
        </p:txBody>
      </p:sp>
    </p:spTree>
    <p:extLst>
      <p:ext uri="{BB962C8B-B14F-4D97-AF65-F5344CB8AC3E}">
        <p14:creationId xmlns:p14="http://schemas.microsoft.com/office/powerpoint/2010/main" val="2232215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7" name="Espace réservé du tableau 18"/>
          <p:cNvSpPr>
            <a:spLocks noGrp="1"/>
          </p:cNvSpPr>
          <p:nvPr>
            <p:ph type="tbl" sz="quarter" idx="19" hasCustomPrompt="1"/>
          </p:nvPr>
        </p:nvSpPr>
        <p:spPr bwMode="gray">
          <a:xfrm>
            <a:off x="431400" y="1749192"/>
            <a:ext cx="11329200" cy="3636000"/>
          </a:xfrm>
        </p:spPr>
        <p:txBody>
          <a:bodyPr tIns="90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baseline="0"/>
            </a:lvl1pPr>
          </a:lstStyle>
          <a:p>
            <a:r>
              <a:rPr lang="fr-FR" noProof="0" dirty="0"/>
              <a:t>Sélectionner l’icône pour insérer un tableau</a:t>
            </a:r>
          </a:p>
        </p:txBody>
      </p:sp>
      <p:sp>
        <p:nvSpPr>
          <p:cNvPr id="6" name="Titre 5"/>
          <p:cNvSpPr>
            <a:spLocks noGrp="1"/>
          </p:cNvSpPr>
          <p:nvPr>
            <p:ph type="title" hasCustomPrompt="1"/>
          </p:nvPr>
        </p:nvSpPr>
        <p:spPr/>
        <p:txBody>
          <a:bodyPr/>
          <a:lstStyle>
            <a:lvl1pPr>
              <a:defRPr/>
            </a:lvl1pPr>
          </a:lstStyle>
          <a:p>
            <a:r>
              <a:rPr lang="fr-FR" dirty="0"/>
              <a:t>Titre</a:t>
            </a:r>
          </a:p>
        </p:txBody>
      </p:sp>
    </p:spTree>
    <p:extLst>
      <p:ext uri="{BB962C8B-B14F-4D97-AF65-F5344CB8AC3E}">
        <p14:creationId xmlns:p14="http://schemas.microsoft.com/office/powerpoint/2010/main" val="3935721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ion importante sur fond de couleur">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00" y="0"/>
            <a:ext cx="12193200" cy="6858000"/>
          </a:xfrm>
          <a:solidFill>
            <a:schemeClr val="accent2"/>
          </a:solidFill>
        </p:spPr>
        <p:txBody>
          <a:bodyPr lIns="432000" tIns="72000" rIns="432000" anchor="ctr" anchorCtr="0"/>
          <a:lstStyle>
            <a:lvl1pPr>
              <a:lnSpc>
                <a:spcPct val="83000"/>
              </a:lnSpc>
              <a:defRPr sz="4200">
                <a:solidFill>
                  <a:schemeClr val="bg1"/>
                </a:solidFill>
              </a:defRPr>
            </a:lvl1pPr>
          </a:lstStyle>
          <a:p>
            <a:r>
              <a:rPr lang="fr-FR" dirty="0"/>
              <a:t>Texte citation importante</a:t>
            </a:r>
          </a:p>
        </p:txBody>
      </p:sp>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a:xfrm>
            <a:off x="0" y="6678000"/>
            <a:ext cx="180000" cy="180000"/>
          </a:xfrm>
          <a:ln>
            <a:solidFill>
              <a:schemeClr val="tx1">
                <a:alpha val="0"/>
              </a:schemeClr>
            </a:solidFill>
          </a:ln>
        </p:spPr>
        <p:txBody>
          <a:bodyPr/>
          <a:lstStyle>
            <a:lvl1pPr>
              <a:defRPr>
                <a:solidFill>
                  <a:schemeClr val="accent1">
                    <a:alpha val="0"/>
                  </a:schemeClr>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33832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ion important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00" y="0"/>
            <a:ext cx="12193200" cy="6858000"/>
          </a:xfrm>
          <a:solidFill>
            <a:schemeClr val="bg1"/>
          </a:solidFill>
        </p:spPr>
        <p:txBody>
          <a:bodyPr lIns="432000" tIns="72000" rIns="432000" anchor="ctr" anchorCtr="0"/>
          <a:lstStyle>
            <a:lvl1pPr>
              <a:lnSpc>
                <a:spcPct val="83000"/>
              </a:lnSpc>
              <a:defRPr sz="4200">
                <a:gradFill flip="none" rotWithShape="1">
                  <a:gsLst>
                    <a:gs pos="86000">
                      <a:schemeClr val="accent4"/>
                    </a:gs>
                    <a:gs pos="30000">
                      <a:schemeClr val="accent2"/>
                    </a:gs>
                    <a:gs pos="0">
                      <a:schemeClr val="accent1"/>
                    </a:gs>
                    <a:gs pos="61000">
                      <a:schemeClr val="accent3"/>
                    </a:gs>
                    <a:gs pos="100000">
                      <a:schemeClr val="accent5"/>
                    </a:gs>
                  </a:gsLst>
                  <a:lin ang="0" scaled="1"/>
                  <a:tileRect/>
                </a:gradFill>
              </a:defRPr>
            </a:lvl1pPr>
          </a:lstStyle>
          <a:p>
            <a:r>
              <a:rPr lang="fr-FR" dirty="0"/>
              <a:t>Texte citation importante</a:t>
            </a:r>
          </a:p>
        </p:txBody>
      </p:sp>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a:xfrm>
            <a:off x="0" y="6678000"/>
            <a:ext cx="180000" cy="180000"/>
          </a:xfrm>
          <a:ln>
            <a:solidFill>
              <a:schemeClr val="tx1">
                <a:alpha val="0"/>
              </a:schemeClr>
            </a:solidFill>
          </a:ln>
        </p:spPr>
        <p:txBody>
          <a:bodyPr/>
          <a:lstStyle>
            <a:lvl1pPr>
              <a:defRPr>
                <a:solidFill>
                  <a:schemeClr val="accent1">
                    <a:alpha val="0"/>
                  </a:schemeClr>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3534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merciement">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 y="0"/>
            <a:ext cx="12188954" cy="6858000"/>
          </a:xfrm>
          <a:prstGeom prst="rect">
            <a:avLst/>
          </a:prstGeom>
        </p:spPr>
      </p:pic>
      <p:sp>
        <p:nvSpPr>
          <p:cNvPr id="2" name="Titre 1"/>
          <p:cNvSpPr>
            <a:spLocks noGrp="1"/>
          </p:cNvSpPr>
          <p:nvPr>
            <p:ph type="title" hasCustomPrompt="1"/>
          </p:nvPr>
        </p:nvSpPr>
        <p:spPr bwMode="gray">
          <a:xfrm>
            <a:off x="431400" y="411690"/>
            <a:ext cx="11329200" cy="2885993"/>
          </a:xfrm>
        </p:spPr>
        <p:txBody>
          <a:bodyPr/>
          <a:lstStyle>
            <a:lvl1pPr algn="r">
              <a:defRPr sz="2800">
                <a:solidFill>
                  <a:schemeClr val="bg1"/>
                </a:solidFill>
              </a:defRPr>
            </a:lvl1pPr>
          </a:lstStyle>
          <a:p>
            <a:r>
              <a:rPr lang="fr-FR" dirty="0"/>
              <a:t>Merci pour votre attention</a:t>
            </a:r>
          </a:p>
        </p:txBody>
      </p:sp>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a:xfrm>
            <a:off x="0" y="6678000"/>
            <a:ext cx="180000" cy="180000"/>
          </a:xfrm>
          <a:ln>
            <a:solidFill>
              <a:schemeClr val="accent1">
                <a:alpha val="0"/>
              </a:schemeClr>
            </a:solidFill>
          </a:ln>
        </p:spPr>
        <p:txBody>
          <a:bodyPr/>
          <a:lstStyle>
            <a:lvl1pPr>
              <a:defRPr>
                <a:solidFill>
                  <a:schemeClr val="accent1">
                    <a:alpha val="0"/>
                  </a:schemeClr>
                </a:solidFill>
              </a:defRPr>
            </a:lvl1pPr>
          </a:lstStyle>
          <a:p>
            <a:fld id="{733122C9-A0B9-462F-8757-0847AD287B63}" type="slidenum">
              <a:rPr lang="fr-FR" smtClean="0"/>
              <a:pPr/>
              <a:t>‹N°›</a:t>
            </a:fld>
            <a:endParaRPr lang="fr-FR" dirty="0"/>
          </a:p>
        </p:txBody>
      </p:sp>
      <p:cxnSp>
        <p:nvCxnSpPr>
          <p:cNvPr id="7" name="Connecteur droit 6"/>
          <p:cNvCxnSpPr/>
          <p:nvPr userDrawn="1"/>
        </p:nvCxnSpPr>
        <p:spPr bwMode="gray">
          <a:xfrm>
            <a:off x="10896600" y="3490404"/>
            <a:ext cx="86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8"/>
          <p:cNvSpPr>
            <a:spLocks noGrp="1"/>
          </p:cNvSpPr>
          <p:nvPr>
            <p:ph type="body" sz="quarter" idx="13" hasCustomPrompt="1"/>
          </p:nvPr>
        </p:nvSpPr>
        <p:spPr bwMode="gray">
          <a:xfrm>
            <a:off x="6072588" y="3736516"/>
            <a:ext cx="5688012" cy="1276660"/>
          </a:xfrm>
        </p:spPr>
        <p:txBody>
          <a:bodyPr/>
          <a:lstStyle>
            <a:lvl1pPr algn="r">
              <a:defRPr sz="1400" b="0">
                <a:solidFill>
                  <a:schemeClr val="bg1"/>
                </a:solidFill>
              </a:defRPr>
            </a:lvl1pPr>
          </a:lstStyle>
          <a:p>
            <a:pPr lvl="0"/>
            <a:r>
              <a:rPr lang="fr-FR" dirty="0"/>
              <a:t>adresse.mail@info.diot-siaci.com</a:t>
            </a: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991106" y="5742000"/>
            <a:ext cx="1803051" cy="720000"/>
          </a:xfrm>
          <a:prstGeom prst="rect">
            <a:avLst/>
          </a:prstGeom>
        </p:spPr>
      </p:pic>
    </p:spTree>
    <p:extLst>
      <p:ext uri="{BB962C8B-B14F-4D97-AF65-F5344CB8AC3E}">
        <p14:creationId xmlns:p14="http://schemas.microsoft.com/office/powerpoint/2010/main" val="86251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 Méthodologi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3pPr>
              <a:defRPr/>
            </a:lvl3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p:txBody>
      </p:sp>
      <p:sp>
        <p:nvSpPr>
          <p:cNvPr id="7" name="Titre 6"/>
          <p:cNvSpPr>
            <a:spLocks noGrp="1"/>
          </p:cNvSpPr>
          <p:nvPr>
            <p:ph type="title" hasCustomPrompt="1"/>
          </p:nvPr>
        </p:nvSpPr>
        <p:spPr bwMode="gray"/>
        <p:txBody>
          <a:bodyPr/>
          <a:lstStyle>
            <a:lvl1pPr>
              <a:defRPr/>
            </a:lvl1pPr>
          </a:lstStyle>
          <a:p>
            <a:r>
              <a:rPr lang="fr-FR" dirty="0"/>
              <a:t>Titre</a:t>
            </a:r>
          </a:p>
        </p:txBody>
      </p:sp>
      <p:sp>
        <p:nvSpPr>
          <p:cNvPr id="8" name="Espace réservé de la date 7"/>
          <p:cNvSpPr>
            <a:spLocks noGrp="1"/>
          </p:cNvSpPr>
          <p:nvPr>
            <p:ph type="dt" sz="half" idx="10"/>
          </p:nvPr>
        </p:nvSpPr>
        <p:spPr bwMode="gray"/>
        <p:txBody>
          <a:bodyPr/>
          <a:lstStyle/>
          <a:p>
            <a:r>
              <a:rPr lang="fr-FR" noProof="0"/>
              <a:t>Date</a:t>
            </a:r>
          </a:p>
        </p:txBody>
      </p:sp>
      <p:sp>
        <p:nvSpPr>
          <p:cNvPr id="9" name="Espace réservé du pied de page 8"/>
          <p:cNvSpPr>
            <a:spLocks noGrp="1"/>
          </p:cNvSpPr>
          <p:nvPr>
            <p:ph type="ftr" sz="quarter" idx="11"/>
          </p:nvPr>
        </p:nvSpPr>
        <p:spPr bwMode="gray"/>
        <p:txBody>
          <a:bodyPr/>
          <a:lstStyle/>
          <a:p>
            <a:r>
              <a:rPr lang="fr-FR" noProof="0"/>
              <a:t>Personnaliser le bas de page avec le menu "Insertion / En-tête et pied de page"</a:t>
            </a:r>
          </a:p>
        </p:txBody>
      </p:sp>
      <p:sp>
        <p:nvSpPr>
          <p:cNvPr id="10" name="Espace réservé du numéro de diapositive 9"/>
          <p:cNvSpPr>
            <a:spLocks noGrp="1"/>
          </p:cNvSpPr>
          <p:nvPr>
            <p:ph type="sldNum" sz="quarter" idx="12"/>
          </p:nvPr>
        </p:nvSpPr>
        <p:spPr bwMode="gray"/>
        <p:txBody>
          <a:bodyPr/>
          <a:lstStyle/>
          <a:p>
            <a:fld id="{733122C9-A0B9-462F-8757-0847AD287B63}" type="slidenum">
              <a:rPr lang="fr-FR" noProof="0" smtClean="0"/>
              <a:pPr/>
              <a:t>‹N°›</a:t>
            </a:fld>
            <a:endParaRPr lang="fr-FR" noProof="0"/>
          </a:p>
        </p:txBody>
      </p:sp>
    </p:spTree>
    <p:extLst>
      <p:ext uri="{BB962C8B-B14F-4D97-AF65-F5344CB8AC3E}">
        <p14:creationId xmlns:p14="http://schemas.microsoft.com/office/powerpoint/2010/main" val="118875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 y="0"/>
            <a:ext cx="12188954" cy="6858000"/>
          </a:xfrm>
          <a:prstGeom prst="rect">
            <a:avLst/>
          </a:prstGeom>
        </p:spPr>
      </p:pic>
      <p:sp>
        <p:nvSpPr>
          <p:cNvPr id="2" name="Titre 1"/>
          <p:cNvSpPr>
            <a:spLocks noGrp="1"/>
          </p:cNvSpPr>
          <p:nvPr>
            <p:ph type="title" hasCustomPrompt="1"/>
          </p:nvPr>
        </p:nvSpPr>
        <p:spPr bwMode="gray">
          <a:xfrm>
            <a:off x="432000" y="487891"/>
            <a:ext cx="11329200" cy="720000"/>
          </a:xfrm>
        </p:spPr>
        <p:txBody>
          <a:bodyPr/>
          <a:lstStyle>
            <a:lvl1pPr>
              <a:defRPr sz="2800">
                <a:solidFill>
                  <a:schemeClr val="bg1"/>
                </a:solidFill>
              </a:defRPr>
            </a:lvl1pPr>
          </a:lstStyle>
          <a:p>
            <a:r>
              <a:rPr lang="fr-FR" dirty="0"/>
              <a:t>Introduction</a:t>
            </a:r>
          </a:p>
        </p:txBody>
      </p:sp>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cxnSp>
        <p:nvCxnSpPr>
          <p:cNvPr id="7" name="Connecteur droit 6"/>
          <p:cNvCxnSpPr/>
          <p:nvPr userDrawn="1"/>
        </p:nvCxnSpPr>
        <p:spPr bwMode="gray">
          <a:xfrm>
            <a:off x="432000" y="1410680"/>
            <a:ext cx="86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3" hasCustomPrompt="1"/>
          </p:nvPr>
        </p:nvSpPr>
        <p:spPr bwMode="gray">
          <a:xfrm>
            <a:off x="2597150" y="2505074"/>
            <a:ext cx="7020000" cy="2520000"/>
          </a:xfrm>
        </p:spPr>
        <p:txBody>
          <a:bodyPr/>
          <a:lstStyle>
            <a:lvl1pPr>
              <a:defRPr sz="1000" b="0">
                <a:solidFill>
                  <a:schemeClr val="bg1"/>
                </a:solidFill>
              </a:defRPr>
            </a:lvl1pPr>
            <a:lvl2pPr>
              <a:defRPr sz="1000" b="0"/>
            </a:lvl2pPr>
          </a:lstStyle>
          <a:p>
            <a:pPr lvl="0"/>
            <a:r>
              <a:rPr lang="fr-FR" noProof="0" dirty="0"/>
              <a:t>Texte de niveau 1</a:t>
            </a:r>
          </a:p>
        </p:txBody>
      </p:sp>
      <p:cxnSp>
        <p:nvCxnSpPr>
          <p:cNvPr id="12" name="Connecteur droit 11"/>
          <p:cNvCxnSpPr/>
          <p:nvPr userDrawn="1"/>
        </p:nvCxnSpPr>
        <p:spPr bwMode="gray">
          <a:xfrm>
            <a:off x="432000" y="6300000"/>
            <a:ext cx="11329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67600" y="6436800"/>
            <a:ext cx="594457" cy="216000"/>
          </a:xfrm>
          <a:prstGeom prst="rect">
            <a:avLst/>
          </a:prstGeom>
        </p:spPr>
      </p:pic>
    </p:spTree>
    <p:extLst>
      <p:ext uri="{BB962C8B-B14F-4D97-AF65-F5344CB8AC3E}">
        <p14:creationId xmlns:p14="http://schemas.microsoft.com/office/powerpoint/2010/main" val="722366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artie">
    <p:spTree>
      <p:nvGrpSpPr>
        <p:cNvPr id="1" name=""/>
        <p:cNvGrpSpPr/>
        <p:nvPr/>
      </p:nvGrpSpPr>
      <p:grpSpPr>
        <a:xfrm>
          <a:off x="0" y="0"/>
          <a:ext cx="0" cy="0"/>
          <a:chOff x="0" y="0"/>
          <a:chExt cx="0" cy="0"/>
        </a:xfrm>
      </p:grpSpPr>
      <p:pic>
        <p:nvPicPr>
          <p:cNvPr id="22" name="Imag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 y="0"/>
            <a:ext cx="12205177" cy="6858000"/>
          </a:xfrm>
          <a:prstGeom prst="rect">
            <a:avLst/>
          </a:prstGeom>
        </p:spPr>
      </p:pic>
      <p:sp>
        <p:nvSpPr>
          <p:cNvPr id="30" name="Titre 2"/>
          <p:cNvSpPr>
            <a:spLocks noGrp="1"/>
          </p:cNvSpPr>
          <p:nvPr>
            <p:ph type="title" hasCustomPrompt="1"/>
          </p:nvPr>
        </p:nvSpPr>
        <p:spPr bwMode="gray">
          <a:xfrm>
            <a:off x="527381" y="2387172"/>
            <a:ext cx="7565280" cy="2036249"/>
          </a:xfrm>
        </p:spPr>
        <p:txBody>
          <a:bodyPr>
            <a:normAutofit/>
          </a:bodyPr>
          <a:lstStyle>
            <a:lvl1pPr marL="829713" indent="-829713">
              <a:lnSpc>
                <a:spcPct val="90000"/>
              </a:lnSpc>
              <a:tabLst>
                <a:tab pos="829713" algn="l"/>
              </a:tabLst>
              <a:defRPr sz="2800" baseline="0">
                <a:solidFill>
                  <a:srgbClr val="25387C"/>
                </a:solidFill>
              </a:defRPr>
            </a:lvl1pPr>
          </a:lstStyle>
          <a:p>
            <a:r>
              <a:rPr lang="fr-FR" noProof="0" dirty="0"/>
              <a:t>01.	Titre du chapitre</a:t>
            </a:r>
            <a:endParaRPr lang="fr-FR" dirty="0"/>
          </a:p>
        </p:txBody>
      </p:sp>
      <p:cxnSp>
        <p:nvCxnSpPr>
          <p:cNvPr id="34" name="Connecteur droit 33"/>
          <p:cNvCxnSpPr/>
          <p:nvPr userDrawn="1"/>
        </p:nvCxnSpPr>
        <p:spPr bwMode="gray">
          <a:xfrm>
            <a:off x="527381" y="1988840"/>
            <a:ext cx="86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840416" y="5925277"/>
            <a:ext cx="1056931" cy="384043"/>
          </a:xfrm>
          <a:prstGeom prst="rect">
            <a:avLst/>
          </a:prstGeom>
        </p:spPr>
      </p:pic>
    </p:spTree>
    <p:extLst>
      <p:ext uri="{BB962C8B-B14F-4D97-AF65-F5344CB8AC3E}">
        <p14:creationId xmlns:p14="http://schemas.microsoft.com/office/powerpoint/2010/main" val="313569325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 de texte">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lvl1pPr>
              <a:defRPr>
                <a:solidFill>
                  <a:srgbClr val="25387C"/>
                </a:solidFill>
              </a:defRPr>
            </a:lvl1pPr>
          </a:lstStyle>
          <a:p>
            <a:r>
              <a:rPr lang="fr-FR"/>
              <a:t>Personnaliser le bas de page avec le menu "Insertion / En-tête et pied de page"</a:t>
            </a:r>
            <a:endParaRPr lang="fr-FR" dirty="0"/>
          </a:p>
        </p:txBody>
      </p:sp>
      <p:sp>
        <p:nvSpPr>
          <p:cNvPr id="5" name="Espace réservé du numéro de diapositive 4"/>
          <p:cNvSpPr>
            <a:spLocks noGrp="1"/>
          </p:cNvSpPr>
          <p:nvPr>
            <p:ph type="sldNum" sz="quarter" idx="12"/>
          </p:nvPr>
        </p:nvSpPr>
        <p:spPr/>
        <p:txBody>
          <a:bodyPr/>
          <a:lstStyle>
            <a:lvl1pPr>
              <a:defRPr>
                <a:solidFill>
                  <a:srgbClr val="25387C"/>
                </a:solidFill>
              </a:defRPr>
            </a:lvl1pPr>
          </a:lstStyle>
          <a:p>
            <a:r>
              <a:rPr lang="fr-FR" dirty="0"/>
              <a:t>P.</a:t>
            </a:r>
            <a:fld id="{646E7B68-C406-4B5C-B79D-A1CDE10CB85D}" type="slidenum">
              <a:rPr lang="fr-FR" smtClean="0"/>
              <a:pPr/>
              <a:t>‹N°›</a:t>
            </a:fld>
            <a:endParaRPr lang="fr-FR" dirty="0"/>
          </a:p>
        </p:txBody>
      </p:sp>
      <p:sp>
        <p:nvSpPr>
          <p:cNvPr id="7" name="Espace réservé du contenu 6"/>
          <p:cNvSpPr>
            <a:spLocks noGrp="1"/>
          </p:cNvSpPr>
          <p:nvPr>
            <p:ph sz="quarter" idx="13"/>
          </p:nvPr>
        </p:nvSpPr>
        <p:spPr/>
        <p:txBody>
          <a:bodyPr/>
          <a:lstStyle>
            <a:lvl1pPr>
              <a:defRPr>
                <a:solidFill>
                  <a:srgbClr val="25387C"/>
                </a:solidFill>
              </a:defRPr>
            </a:lvl1pPr>
            <a:lvl2pPr>
              <a:defRPr>
                <a:solidFill>
                  <a:srgbClr val="25387C"/>
                </a:solidFill>
              </a:defRPr>
            </a:lvl2pPr>
            <a:lvl3pPr>
              <a:defRPr>
                <a:solidFill>
                  <a:srgbClr val="25387C"/>
                </a:solidFill>
              </a:defRPr>
            </a:lvl3pPr>
            <a:lvl4pPr>
              <a:defRPr>
                <a:solidFill>
                  <a:srgbClr val="25387C"/>
                </a:solidFill>
              </a:defRPr>
            </a:lvl4pPr>
            <a:lvl5pPr>
              <a:defRPr>
                <a:solidFill>
                  <a:srgbClr val="25387C"/>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2" name="Connecteur droit 11"/>
          <p:cNvCxnSpPr/>
          <p:nvPr userDrawn="1"/>
        </p:nvCxnSpPr>
        <p:spPr>
          <a:xfrm>
            <a:off x="1200151" y="740701"/>
            <a:ext cx="105542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re 2"/>
          <p:cNvSpPr>
            <a:spLocks noGrp="1"/>
          </p:cNvSpPr>
          <p:nvPr>
            <p:ph type="title" hasCustomPrompt="1"/>
          </p:nvPr>
        </p:nvSpPr>
        <p:spPr bwMode="gray">
          <a:xfrm>
            <a:off x="431372" y="360017"/>
            <a:ext cx="11279795" cy="761369"/>
          </a:xfrm>
        </p:spPr>
        <p:txBody>
          <a:bodyPr/>
          <a:lstStyle>
            <a:lvl1pPr marL="829713" indent="-829713">
              <a:lnSpc>
                <a:spcPct val="90000"/>
              </a:lnSpc>
              <a:tabLst>
                <a:tab pos="829713" algn="l"/>
              </a:tabLst>
              <a:defRPr sz="2133" baseline="0">
                <a:solidFill>
                  <a:srgbClr val="25387C"/>
                </a:solidFill>
              </a:defRPr>
            </a:lvl1pPr>
          </a:lstStyle>
          <a:p>
            <a:r>
              <a:rPr lang="fr-FR" noProof="0" dirty="0"/>
              <a:t>Titre</a:t>
            </a:r>
            <a:endParaRPr lang="fr-FR" dirty="0"/>
          </a:p>
        </p:txBody>
      </p:sp>
    </p:spTree>
    <p:extLst>
      <p:ext uri="{BB962C8B-B14F-4D97-AF65-F5344CB8AC3E}">
        <p14:creationId xmlns:p14="http://schemas.microsoft.com/office/powerpoint/2010/main" val="36483094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 y="0"/>
            <a:ext cx="12188954" cy="6858000"/>
          </a:xfrm>
          <a:prstGeom prst="rect">
            <a:avLst/>
          </a:prstGeom>
        </p:spPr>
      </p:pic>
      <p:sp>
        <p:nvSpPr>
          <p:cNvPr id="2" name="Titre 1"/>
          <p:cNvSpPr>
            <a:spLocks noGrp="1"/>
          </p:cNvSpPr>
          <p:nvPr>
            <p:ph type="title" hasCustomPrompt="1"/>
          </p:nvPr>
        </p:nvSpPr>
        <p:spPr bwMode="gray">
          <a:xfrm>
            <a:off x="432000" y="487891"/>
            <a:ext cx="11329200" cy="720000"/>
          </a:xfrm>
        </p:spPr>
        <p:txBody>
          <a:bodyPr/>
          <a:lstStyle>
            <a:lvl1pPr>
              <a:defRPr sz="2800">
                <a:solidFill>
                  <a:schemeClr val="bg1"/>
                </a:solidFill>
              </a:defRPr>
            </a:lvl1pPr>
          </a:lstStyle>
          <a:p>
            <a:r>
              <a:rPr lang="fr-FR" dirty="0"/>
              <a:t>Sommaire</a:t>
            </a:r>
          </a:p>
        </p:txBody>
      </p:sp>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cxnSp>
        <p:nvCxnSpPr>
          <p:cNvPr id="7" name="Connecteur droit 6"/>
          <p:cNvCxnSpPr/>
          <p:nvPr userDrawn="1"/>
        </p:nvCxnSpPr>
        <p:spPr bwMode="gray">
          <a:xfrm>
            <a:off x="432000" y="1410680"/>
            <a:ext cx="86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3" hasCustomPrompt="1"/>
          </p:nvPr>
        </p:nvSpPr>
        <p:spPr bwMode="gray">
          <a:xfrm>
            <a:off x="1733029" y="1655279"/>
            <a:ext cx="3924000" cy="292795"/>
          </a:xfrm>
          <a:custGeom>
            <a:avLst/>
            <a:gdLst>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4763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Lst>
            <a:ahLst/>
            <a:cxnLst>
              <a:cxn ang="0">
                <a:pos x="connsiteX0" y="connsiteY0"/>
              </a:cxn>
              <a:cxn ang="0">
                <a:pos x="connsiteX1" y="connsiteY1"/>
              </a:cxn>
            </a:cxnLst>
            <a:rect l="l" t="t" r="r" b="b"/>
            <a:pathLst>
              <a:path w="3930923" h="393668" stroke="0" extrusionOk="0">
                <a:moveTo>
                  <a:pt x="3930923" y="393668"/>
                </a:moveTo>
                <a:lnTo>
                  <a:pt x="0" y="393664"/>
                </a:lnTo>
                <a:lnTo>
                  <a:pt x="0" y="4"/>
                </a:lnTo>
                <a:cubicBezTo>
                  <a:pt x="0" y="2"/>
                  <a:pt x="1759934" y="0"/>
                  <a:pt x="3930923" y="0"/>
                </a:cubicBezTo>
                <a:lnTo>
                  <a:pt x="3930923" y="393668"/>
                </a:lnTo>
                <a:close/>
              </a:path>
              <a:path w="3930923" h="393668" fill="none">
                <a:moveTo>
                  <a:pt x="3930923" y="393668"/>
                </a:moveTo>
                <a:lnTo>
                  <a:pt x="0" y="393664"/>
                </a:lnTo>
              </a:path>
            </a:pathLst>
          </a:custGeom>
          <a:ln w="6350">
            <a:solidFill>
              <a:schemeClr val="bg1"/>
            </a:solidFill>
          </a:ln>
        </p:spPr>
        <p:txBody>
          <a:bodyPr bIns="72000" anchor="b" anchorCtr="0"/>
          <a:lstStyle>
            <a:lvl1pPr>
              <a:tabLst>
                <a:tab pos="3924300" algn="r"/>
              </a:tabLst>
              <a:defRPr sz="1000" b="1">
                <a:solidFill>
                  <a:schemeClr val="bg1"/>
                </a:solidFill>
              </a:defRPr>
            </a:lvl1pPr>
            <a:lvl2pPr>
              <a:defRPr sz="1000" b="0"/>
            </a:lvl2pPr>
          </a:lstStyle>
          <a:p>
            <a:pPr lvl="0"/>
            <a:r>
              <a:rPr lang="fr-FR" noProof="0" dirty="0"/>
              <a:t>Titre du chapitre</a:t>
            </a:r>
          </a:p>
        </p:txBody>
      </p:sp>
      <p:cxnSp>
        <p:nvCxnSpPr>
          <p:cNvPr id="12" name="Connecteur droit 11"/>
          <p:cNvCxnSpPr/>
          <p:nvPr userDrawn="1"/>
        </p:nvCxnSpPr>
        <p:spPr bwMode="gray">
          <a:xfrm>
            <a:off x="432000" y="6300000"/>
            <a:ext cx="11329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space réservé du texte 10"/>
          <p:cNvSpPr>
            <a:spLocks noGrp="1"/>
          </p:cNvSpPr>
          <p:nvPr>
            <p:ph type="body" sz="quarter" idx="14" hasCustomPrompt="1"/>
          </p:nvPr>
        </p:nvSpPr>
        <p:spPr bwMode="gray">
          <a:xfrm>
            <a:off x="1733029" y="2032835"/>
            <a:ext cx="3924000" cy="1062605"/>
          </a:xfrm>
        </p:spPr>
        <p:txBody>
          <a:bodyPr/>
          <a:lstStyle>
            <a:lvl1pPr marL="0" marR="0" indent="0" algn="l" defTabSz="1219170" rtl="0" eaLnBrk="1" fontAlgn="auto" latinLnBrk="0" hangingPunct="1">
              <a:lnSpc>
                <a:spcPct val="100000"/>
              </a:lnSpc>
              <a:spcBef>
                <a:spcPts val="0"/>
              </a:spcBef>
              <a:spcAft>
                <a:spcPts val="500"/>
              </a:spcAft>
              <a:buClrTx/>
              <a:buSzTx/>
              <a:buFont typeface="Arial" pitchFamily="34" charset="0"/>
              <a:buNone/>
              <a:tabLst>
                <a:tab pos="3924300" algn="r"/>
              </a:tabLst>
              <a:defRPr sz="1000" b="0">
                <a:solidFill>
                  <a:schemeClr val="bg1"/>
                </a:solidFill>
              </a:defRPr>
            </a:lvl1pPr>
            <a:lvl2pPr>
              <a:defRPr sz="1000" b="0"/>
            </a:lvl2pPr>
          </a:lstStyle>
          <a:p>
            <a:pPr lvl="0"/>
            <a:r>
              <a:rPr lang="fr-FR" noProof="0" dirty="0"/>
              <a:t>Sous-titre du chapitre</a:t>
            </a:r>
          </a:p>
        </p:txBody>
      </p:sp>
      <p:sp>
        <p:nvSpPr>
          <p:cNvPr id="13" name="Espace réservé du texte 10"/>
          <p:cNvSpPr>
            <a:spLocks noGrp="1"/>
          </p:cNvSpPr>
          <p:nvPr>
            <p:ph type="body" sz="quarter" idx="15" hasCustomPrompt="1"/>
          </p:nvPr>
        </p:nvSpPr>
        <p:spPr bwMode="gray">
          <a:xfrm>
            <a:off x="6528048" y="1655279"/>
            <a:ext cx="3924000" cy="292795"/>
          </a:xfrm>
          <a:custGeom>
            <a:avLst/>
            <a:gdLst>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4763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Lst>
            <a:ahLst/>
            <a:cxnLst>
              <a:cxn ang="0">
                <a:pos x="connsiteX0" y="connsiteY0"/>
              </a:cxn>
              <a:cxn ang="0">
                <a:pos x="connsiteX1" y="connsiteY1"/>
              </a:cxn>
            </a:cxnLst>
            <a:rect l="l" t="t" r="r" b="b"/>
            <a:pathLst>
              <a:path w="3930923" h="393668" stroke="0" extrusionOk="0">
                <a:moveTo>
                  <a:pt x="3930923" y="393668"/>
                </a:moveTo>
                <a:lnTo>
                  <a:pt x="0" y="393664"/>
                </a:lnTo>
                <a:lnTo>
                  <a:pt x="0" y="4"/>
                </a:lnTo>
                <a:cubicBezTo>
                  <a:pt x="0" y="2"/>
                  <a:pt x="1759934" y="0"/>
                  <a:pt x="3930923" y="0"/>
                </a:cubicBezTo>
                <a:lnTo>
                  <a:pt x="3930923" y="393668"/>
                </a:lnTo>
                <a:close/>
              </a:path>
              <a:path w="3930923" h="393668" fill="none">
                <a:moveTo>
                  <a:pt x="3930923" y="393668"/>
                </a:moveTo>
                <a:lnTo>
                  <a:pt x="0" y="393664"/>
                </a:lnTo>
              </a:path>
            </a:pathLst>
          </a:custGeom>
          <a:ln w="6350">
            <a:solidFill>
              <a:schemeClr val="bg1"/>
            </a:solidFill>
          </a:ln>
        </p:spPr>
        <p:txBody>
          <a:bodyPr bIns="72000" anchor="b" anchorCtr="0"/>
          <a:lstStyle>
            <a:lvl1pPr>
              <a:tabLst>
                <a:tab pos="3924300" algn="r"/>
              </a:tabLst>
              <a:defRPr sz="1000" b="1">
                <a:solidFill>
                  <a:schemeClr val="bg1"/>
                </a:solidFill>
              </a:defRPr>
            </a:lvl1pPr>
            <a:lvl2pPr>
              <a:defRPr sz="1000" b="0"/>
            </a:lvl2pPr>
          </a:lstStyle>
          <a:p>
            <a:pPr lvl="0"/>
            <a:r>
              <a:rPr lang="fr-FR" noProof="0" dirty="0"/>
              <a:t>Titre du chapitre</a:t>
            </a:r>
          </a:p>
        </p:txBody>
      </p:sp>
      <p:sp>
        <p:nvSpPr>
          <p:cNvPr id="14" name="Espace réservé du texte 10"/>
          <p:cNvSpPr>
            <a:spLocks noGrp="1"/>
          </p:cNvSpPr>
          <p:nvPr>
            <p:ph type="body" sz="quarter" idx="16" hasCustomPrompt="1"/>
          </p:nvPr>
        </p:nvSpPr>
        <p:spPr bwMode="gray">
          <a:xfrm>
            <a:off x="6528048" y="2032835"/>
            <a:ext cx="3924000" cy="1062000"/>
          </a:xfrm>
        </p:spPr>
        <p:txBody>
          <a:bodyPr/>
          <a:lstStyle>
            <a:lvl1pPr marL="0" marR="0" indent="0" algn="l" defTabSz="1219170" rtl="0" eaLnBrk="1" fontAlgn="auto" latinLnBrk="0" hangingPunct="1">
              <a:lnSpc>
                <a:spcPct val="100000"/>
              </a:lnSpc>
              <a:spcBef>
                <a:spcPts val="0"/>
              </a:spcBef>
              <a:spcAft>
                <a:spcPts val="500"/>
              </a:spcAft>
              <a:buClrTx/>
              <a:buSzTx/>
              <a:buFont typeface="Arial" pitchFamily="34" charset="0"/>
              <a:buNone/>
              <a:tabLst>
                <a:tab pos="3924300" algn="r"/>
              </a:tabLst>
              <a:defRPr sz="1000" b="0">
                <a:solidFill>
                  <a:schemeClr val="bg1"/>
                </a:solidFill>
              </a:defRPr>
            </a:lvl1pPr>
            <a:lvl2pPr>
              <a:defRPr sz="1000" b="0"/>
            </a:lvl2pPr>
          </a:lstStyle>
          <a:p>
            <a:pPr lvl="0"/>
            <a:r>
              <a:rPr lang="fr-FR" noProof="0" dirty="0"/>
              <a:t>Sous-titre du chapitre</a:t>
            </a:r>
          </a:p>
        </p:txBody>
      </p:sp>
      <p:sp>
        <p:nvSpPr>
          <p:cNvPr id="15" name="Espace réservé du texte 10"/>
          <p:cNvSpPr>
            <a:spLocks noGrp="1"/>
          </p:cNvSpPr>
          <p:nvPr>
            <p:ph type="body" sz="quarter" idx="17" hasCustomPrompt="1"/>
          </p:nvPr>
        </p:nvSpPr>
        <p:spPr bwMode="gray">
          <a:xfrm>
            <a:off x="1733029" y="3157922"/>
            <a:ext cx="3924000" cy="292795"/>
          </a:xfrm>
          <a:custGeom>
            <a:avLst/>
            <a:gdLst>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4763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Lst>
            <a:ahLst/>
            <a:cxnLst>
              <a:cxn ang="0">
                <a:pos x="connsiteX0" y="connsiteY0"/>
              </a:cxn>
              <a:cxn ang="0">
                <a:pos x="connsiteX1" y="connsiteY1"/>
              </a:cxn>
            </a:cxnLst>
            <a:rect l="l" t="t" r="r" b="b"/>
            <a:pathLst>
              <a:path w="3930923" h="393668" stroke="0" extrusionOk="0">
                <a:moveTo>
                  <a:pt x="3930923" y="393668"/>
                </a:moveTo>
                <a:lnTo>
                  <a:pt x="0" y="393664"/>
                </a:lnTo>
                <a:lnTo>
                  <a:pt x="0" y="4"/>
                </a:lnTo>
                <a:cubicBezTo>
                  <a:pt x="0" y="2"/>
                  <a:pt x="1759934" y="0"/>
                  <a:pt x="3930923" y="0"/>
                </a:cubicBezTo>
                <a:lnTo>
                  <a:pt x="3930923" y="393668"/>
                </a:lnTo>
                <a:close/>
              </a:path>
              <a:path w="3930923" h="393668" fill="none">
                <a:moveTo>
                  <a:pt x="3930923" y="393668"/>
                </a:moveTo>
                <a:lnTo>
                  <a:pt x="0" y="393664"/>
                </a:lnTo>
              </a:path>
            </a:pathLst>
          </a:custGeom>
          <a:ln w="6350">
            <a:solidFill>
              <a:schemeClr val="bg1"/>
            </a:solidFill>
          </a:ln>
        </p:spPr>
        <p:txBody>
          <a:bodyPr bIns="72000" anchor="b" anchorCtr="0"/>
          <a:lstStyle>
            <a:lvl1pPr>
              <a:tabLst>
                <a:tab pos="3924300" algn="r"/>
              </a:tabLst>
              <a:defRPr sz="1000" b="1">
                <a:solidFill>
                  <a:schemeClr val="bg1"/>
                </a:solidFill>
              </a:defRPr>
            </a:lvl1pPr>
            <a:lvl2pPr>
              <a:defRPr sz="1000" b="0"/>
            </a:lvl2pPr>
          </a:lstStyle>
          <a:p>
            <a:pPr lvl="0"/>
            <a:r>
              <a:rPr lang="fr-FR" noProof="0" dirty="0"/>
              <a:t>Titre du chapitre</a:t>
            </a:r>
          </a:p>
        </p:txBody>
      </p:sp>
      <p:sp>
        <p:nvSpPr>
          <p:cNvPr id="16" name="Espace réservé du texte 10"/>
          <p:cNvSpPr>
            <a:spLocks noGrp="1"/>
          </p:cNvSpPr>
          <p:nvPr>
            <p:ph type="body" sz="quarter" idx="18" hasCustomPrompt="1"/>
          </p:nvPr>
        </p:nvSpPr>
        <p:spPr bwMode="gray">
          <a:xfrm>
            <a:off x="1733029" y="3535478"/>
            <a:ext cx="3924000" cy="864000"/>
          </a:xfrm>
        </p:spPr>
        <p:txBody>
          <a:bodyPr/>
          <a:lstStyle>
            <a:lvl1pPr marL="0" marR="0" indent="0" algn="l" defTabSz="1219170" rtl="0" eaLnBrk="1" fontAlgn="auto" latinLnBrk="0" hangingPunct="1">
              <a:lnSpc>
                <a:spcPct val="100000"/>
              </a:lnSpc>
              <a:spcBef>
                <a:spcPts val="0"/>
              </a:spcBef>
              <a:spcAft>
                <a:spcPts val="500"/>
              </a:spcAft>
              <a:buClrTx/>
              <a:buSzTx/>
              <a:buFont typeface="Arial" pitchFamily="34" charset="0"/>
              <a:buNone/>
              <a:tabLst>
                <a:tab pos="3924300" algn="r"/>
              </a:tabLst>
              <a:defRPr sz="1000" b="0">
                <a:solidFill>
                  <a:schemeClr val="bg1"/>
                </a:solidFill>
              </a:defRPr>
            </a:lvl1pPr>
            <a:lvl2pPr>
              <a:defRPr sz="1000" b="0"/>
            </a:lvl2pPr>
          </a:lstStyle>
          <a:p>
            <a:pPr lvl="0"/>
            <a:r>
              <a:rPr lang="fr-FR" noProof="0" dirty="0"/>
              <a:t>Sous-titre du chapitre</a:t>
            </a:r>
          </a:p>
        </p:txBody>
      </p:sp>
      <p:sp>
        <p:nvSpPr>
          <p:cNvPr id="17" name="Espace réservé du texte 10"/>
          <p:cNvSpPr>
            <a:spLocks noGrp="1"/>
          </p:cNvSpPr>
          <p:nvPr>
            <p:ph type="body" sz="quarter" idx="19" hasCustomPrompt="1"/>
          </p:nvPr>
        </p:nvSpPr>
        <p:spPr bwMode="gray">
          <a:xfrm>
            <a:off x="6528048" y="3157922"/>
            <a:ext cx="3924000" cy="292795"/>
          </a:xfrm>
          <a:custGeom>
            <a:avLst/>
            <a:gdLst>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4763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Lst>
            <a:ahLst/>
            <a:cxnLst>
              <a:cxn ang="0">
                <a:pos x="connsiteX0" y="connsiteY0"/>
              </a:cxn>
              <a:cxn ang="0">
                <a:pos x="connsiteX1" y="connsiteY1"/>
              </a:cxn>
            </a:cxnLst>
            <a:rect l="l" t="t" r="r" b="b"/>
            <a:pathLst>
              <a:path w="3930923" h="393668" stroke="0" extrusionOk="0">
                <a:moveTo>
                  <a:pt x="3930923" y="393668"/>
                </a:moveTo>
                <a:lnTo>
                  <a:pt x="0" y="393664"/>
                </a:lnTo>
                <a:lnTo>
                  <a:pt x="0" y="4"/>
                </a:lnTo>
                <a:cubicBezTo>
                  <a:pt x="0" y="2"/>
                  <a:pt x="1759934" y="0"/>
                  <a:pt x="3930923" y="0"/>
                </a:cubicBezTo>
                <a:lnTo>
                  <a:pt x="3930923" y="393668"/>
                </a:lnTo>
                <a:close/>
              </a:path>
              <a:path w="3930923" h="393668" fill="none">
                <a:moveTo>
                  <a:pt x="3930923" y="393668"/>
                </a:moveTo>
                <a:lnTo>
                  <a:pt x="0" y="393664"/>
                </a:lnTo>
              </a:path>
            </a:pathLst>
          </a:custGeom>
          <a:ln w="6350">
            <a:solidFill>
              <a:schemeClr val="bg1"/>
            </a:solidFill>
          </a:ln>
        </p:spPr>
        <p:txBody>
          <a:bodyPr bIns="72000" anchor="b" anchorCtr="0"/>
          <a:lstStyle>
            <a:lvl1pPr>
              <a:tabLst>
                <a:tab pos="3924300" algn="r"/>
              </a:tabLst>
              <a:defRPr sz="1000" b="1">
                <a:solidFill>
                  <a:schemeClr val="bg1"/>
                </a:solidFill>
              </a:defRPr>
            </a:lvl1pPr>
            <a:lvl2pPr>
              <a:defRPr sz="1000" b="0"/>
            </a:lvl2pPr>
          </a:lstStyle>
          <a:p>
            <a:pPr lvl="0"/>
            <a:r>
              <a:rPr lang="fr-FR" noProof="0" dirty="0"/>
              <a:t>Titre du chapitre</a:t>
            </a:r>
          </a:p>
        </p:txBody>
      </p:sp>
      <p:sp>
        <p:nvSpPr>
          <p:cNvPr id="18" name="Espace réservé du texte 10"/>
          <p:cNvSpPr>
            <a:spLocks noGrp="1"/>
          </p:cNvSpPr>
          <p:nvPr>
            <p:ph type="body" sz="quarter" idx="20" hasCustomPrompt="1"/>
          </p:nvPr>
        </p:nvSpPr>
        <p:spPr bwMode="gray">
          <a:xfrm>
            <a:off x="6528048" y="3535478"/>
            <a:ext cx="3924000" cy="864000"/>
          </a:xfrm>
        </p:spPr>
        <p:txBody>
          <a:bodyPr/>
          <a:lstStyle>
            <a:lvl1pPr marL="0" marR="0" indent="0" algn="l" defTabSz="1219170" rtl="0" eaLnBrk="1" fontAlgn="auto" latinLnBrk="0" hangingPunct="1">
              <a:lnSpc>
                <a:spcPct val="100000"/>
              </a:lnSpc>
              <a:spcBef>
                <a:spcPts val="0"/>
              </a:spcBef>
              <a:spcAft>
                <a:spcPts val="500"/>
              </a:spcAft>
              <a:buClrTx/>
              <a:buSzTx/>
              <a:buFont typeface="Arial" pitchFamily="34" charset="0"/>
              <a:buNone/>
              <a:tabLst>
                <a:tab pos="3924300" algn="r"/>
              </a:tabLst>
              <a:defRPr sz="1000" b="0">
                <a:solidFill>
                  <a:schemeClr val="bg1"/>
                </a:solidFill>
              </a:defRPr>
            </a:lvl1pPr>
            <a:lvl2pPr>
              <a:defRPr sz="1000" b="0"/>
            </a:lvl2pPr>
          </a:lstStyle>
          <a:p>
            <a:pPr lvl="0"/>
            <a:r>
              <a:rPr lang="fr-FR" noProof="0" dirty="0"/>
              <a:t>Sous-titre du chapitre</a:t>
            </a:r>
          </a:p>
        </p:txBody>
      </p:sp>
      <p:sp>
        <p:nvSpPr>
          <p:cNvPr id="19" name="Espace réservé du texte 10"/>
          <p:cNvSpPr>
            <a:spLocks noGrp="1"/>
          </p:cNvSpPr>
          <p:nvPr>
            <p:ph type="body" sz="quarter" idx="21" hasCustomPrompt="1"/>
          </p:nvPr>
        </p:nvSpPr>
        <p:spPr bwMode="gray">
          <a:xfrm>
            <a:off x="1733029" y="4463592"/>
            <a:ext cx="3924000" cy="292795"/>
          </a:xfrm>
          <a:custGeom>
            <a:avLst/>
            <a:gdLst>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4763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Lst>
            <a:ahLst/>
            <a:cxnLst>
              <a:cxn ang="0">
                <a:pos x="connsiteX0" y="connsiteY0"/>
              </a:cxn>
              <a:cxn ang="0">
                <a:pos x="connsiteX1" y="connsiteY1"/>
              </a:cxn>
            </a:cxnLst>
            <a:rect l="l" t="t" r="r" b="b"/>
            <a:pathLst>
              <a:path w="3930923" h="393668" stroke="0" extrusionOk="0">
                <a:moveTo>
                  <a:pt x="3930923" y="393668"/>
                </a:moveTo>
                <a:lnTo>
                  <a:pt x="0" y="393664"/>
                </a:lnTo>
                <a:lnTo>
                  <a:pt x="0" y="4"/>
                </a:lnTo>
                <a:cubicBezTo>
                  <a:pt x="0" y="2"/>
                  <a:pt x="1759934" y="0"/>
                  <a:pt x="3930923" y="0"/>
                </a:cubicBezTo>
                <a:lnTo>
                  <a:pt x="3930923" y="393668"/>
                </a:lnTo>
                <a:close/>
              </a:path>
              <a:path w="3930923" h="393668" fill="none">
                <a:moveTo>
                  <a:pt x="3930923" y="393668"/>
                </a:moveTo>
                <a:lnTo>
                  <a:pt x="0" y="393664"/>
                </a:lnTo>
              </a:path>
            </a:pathLst>
          </a:custGeom>
          <a:ln w="6350">
            <a:solidFill>
              <a:schemeClr val="bg1"/>
            </a:solidFill>
          </a:ln>
        </p:spPr>
        <p:txBody>
          <a:bodyPr bIns="72000" anchor="b" anchorCtr="0"/>
          <a:lstStyle>
            <a:lvl1pPr>
              <a:tabLst>
                <a:tab pos="3924300" algn="r"/>
              </a:tabLst>
              <a:defRPr sz="1000" b="1">
                <a:solidFill>
                  <a:schemeClr val="bg1"/>
                </a:solidFill>
              </a:defRPr>
            </a:lvl1pPr>
            <a:lvl2pPr>
              <a:defRPr sz="1000" b="0"/>
            </a:lvl2pPr>
          </a:lstStyle>
          <a:p>
            <a:pPr lvl="0"/>
            <a:r>
              <a:rPr lang="fr-FR" noProof="0" dirty="0"/>
              <a:t>Titre du chapitre</a:t>
            </a:r>
          </a:p>
        </p:txBody>
      </p:sp>
      <p:sp>
        <p:nvSpPr>
          <p:cNvPr id="20" name="Espace réservé du texte 10"/>
          <p:cNvSpPr>
            <a:spLocks noGrp="1"/>
          </p:cNvSpPr>
          <p:nvPr>
            <p:ph type="body" sz="quarter" idx="22" hasCustomPrompt="1"/>
          </p:nvPr>
        </p:nvSpPr>
        <p:spPr bwMode="gray">
          <a:xfrm>
            <a:off x="1733029" y="4841148"/>
            <a:ext cx="3924000" cy="864000"/>
          </a:xfrm>
        </p:spPr>
        <p:txBody>
          <a:bodyPr/>
          <a:lstStyle>
            <a:lvl1pPr marL="0" marR="0" indent="0" algn="l" defTabSz="1219170" rtl="0" eaLnBrk="1" fontAlgn="auto" latinLnBrk="0" hangingPunct="1">
              <a:lnSpc>
                <a:spcPct val="100000"/>
              </a:lnSpc>
              <a:spcBef>
                <a:spcPts val="0"/>
              </a:spcBef>
              <a:spcAft>
                <a:spcPts val="500"/>
              </a:spcAft>
              <a:buClrTx/>
              <a:buSzTx/>
              <a:buFont typeface="Arial" pitchFamily="34" charset="0"/>
              <a:buNone/>
              <a:tabLst>
                <a:tab pos="3924300" algn="r"/>
              </a:tabLst>
              <a:defRPr sz="1000" b="0">
                <a:solidFill>
                  <a:schemeClr val="bg1"/>
                </a:solidFill>
              </a:defRPr>
            </a:lvl1pPr>
            <a:lvl2pPr>
              <a:defRPr sz="1000" b="0"/>
            </a:lvl2pPr>
          </a:lstStyle>
          <a:p>
            <a:pPr lvl="0"/>
            <a:r>
              <a:rPr lang="fr-FR" noProof="0" dirty="0"/>
              <a:t>Sous-titre du chapitre</a:t>
            </a:r>
          </a:p>
        </p:txBody>
      </p:sp>
      <p:sp>
        <p:nvSpPr>
          <p:cNvPr id="21" name="Espace réservé du texte 10"/>
          <p:cNvSpPr>
            <a:spLocks noGrp="1"/>
          </p:cNvSpPr>
          <p:nvPr>
            <p:ph type="body" sz="quarter" idx="23" hasCustomPrompt="1"/>
          </p:nvPr>
        </p:nvSpPr>
        <p:spPr bwMode="gray">
          <a:xfrm>
            <a:off x="6528048" y="4463593"/>
            <a:ext cx="3924000" cy="292795"/>
          </a:xfrm>
          <a:custGeom>
            <a:avLst/>
            <a:gdLst>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0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 name="connsiteX2" fmla="*/ 4763 w 3930923"/>
              <a:gd name="connsiteY2" fmla="*/ 4 h 393668"/>
              <a:gd name="connsiteX0" fmla="*/ 3930923 w 3930923"/>
              <a:gd name="connsiteY0" fmla="*/ 393668 h 393668"/>
              <a:gd name="connsiteX1" fmla="*/ 0 w 3930923"/>
              <a:gd name="connsiteY1" fmla="*/ 393664 h 393668"/>
              <a:gd name="connsiteX2" fmla="*/ 0 w 3930923"/>
              <a:gd name="connsiteY2" fmla="*/ 4 h 393668"/>
              <a:gd name="connsiteX3" fmla="*/ 3930923 w 3930923"/>
              <a:gd name="connsiteY3" fmla="*/ 0 h 393668"/>
              <a:gd name="connsiteX4" fmla="*/ 3930923 w 3930923"/>
              <a:gd name="connsiteY4" fmla="*/ 393668 h 393668"/>
              <a:gd name="connsiteX0" fmla="*/ 3930923 w 3930923"/>
              <a:gd name="connsiteY0" fmla="*/ 393668 h 393668"/>
              <a:gd name="connsiteX1" fmla="*/ 0 w 3930923"/>
              <a:gd name="connsiteY1" fmla="*/ 393664 h 393668"/>
            </a:gdLst>
            <a:ahLst/>
            <a:cxnLst>
              <a:cxn ang="0">
                <a:pos x="connsiteX0" y="connsiteY0"/>
              </a:cxn>
              <a:cxn ang="0">
                <a:pos x="connsiteX1" y="connsiteY1"/>
              </a:cxn>
            </a:cxnLst>
            <a:rect l="l" t="t" r="r" b="b"/>
            <a:pathLst>
              <a:path w="3930923" h="393668" stroke="0" extrusionOk="0">
                <a:moveTo>
                  <a:pt x="3930923" y="393668"/>
                </a:moveTo>
                <a:lnTo>
                  <a:pt x="0" y="393664"/>
                </a:lnTo>
                <a:lnTo>
                  <a:pt x="0" y="4"/>
                </a:lnTo>
                <a:cubicBezTo>
                  <a:pt x="0" y="2"/>
                  <a:pt x="1759934" y="0"/>
                  <a:pt x="3930923" y="0"/>
                </a:cubicBezTo>
                <a:lnTo>
                  <a:pt x="3930923" y="393668"/>
                </a:lnTo>
                <a:close/>
              </a:path>
              <a:path w="3930923" h="393668" fill="none">
                <a:moveTo>
                  <a:pt x="3930923" y="393668"/>
                </a:moveTo>
                <a:lnTo>
                  <a:pt x="0" y="393664"/>
                </a:lnTo>
              </a:path>
            </a:pathLst>
          </a:custGeom>
          <a:ln w="6350">
            <a:solidFill>
              <a:schemeClr val="bg1"/>
            </a:solidFill>
          </a:ln>
        </p:spPr>
        <p:txBody>
          <a:bodyPr bIns="72000" anchor="b" anchorCtr="0"/>
          <a:lstStyle>
            <a:lvl1pPr>
              <a:tabLst>
                <a:tab pos="3924300" algn="r"/>
              </a:tabLst>
              <a:defRPr sz="1000" b="1">
                <a:solidFill>
                  <a:schemeClr val="bg1"/>
                </a:solidFill>
              </a:defRPr>
            </a:lvl1pPr>
            <a:lvl2pPr>
              <a:defRPr sz="1000" b="0"/>
            </a:lvl2pPr>
          </a:lstStyle>
          <a:p>
            <a:pPr lvl="0"/>
            <a:r>
              <a:rPr lang="fr-FR" noProof="0" dirty="0"/>
              <a:t>Titre du chapitre</a:t>
            </a:r>
          </a:p>
        </p:txBody>
      </p:sp>
      <p:sp>
        <p:nvSpPr>
          <p:cNvPr id="22" name="Espace réservé du texte 10"/>
          <p:cNvSpPr>
            <a:spLocks noGrp="1"/>
          </p:cNvSpPr>
          <p:nvPr>
            <p:ph type="body" sz="quarter" idx="24" hasCustomPrompt="1"/>
          </p:nvPr>
        </p:nvSpPr>
        <p:spPr bwMode="gray">
          <a:xfrm>
            <a:off x="6528048" y="4841149"/>
            <a:ext cx="3924000" cy="864000"/>
          </a:xfrm>
        </p:spPr>
        <p:txBody>
          <a:bodyPr/>
          <a:lstStyle>
            <a:lvl1pPr marL="0" marR="0" indent="0" algn="l" defTabSz="1219170" rtl="0" eaLnBrk="1" fontAlgn="auto" latinLnBrk="0" hangingPunct="1">
              <a:lnSpc>
                <a:spcPct val="100000"/>
              </a:lnSpc>
              <a:spcBef>
                <a:spcPts val="0"/>
              </a:spcBef>
              <a:spcAft>
                <a:spcPts val="500"/>
              </a:spcAft>
              <a:buClrTx/>
              <a:buSzTx/>
              <a:buFont typeface="Arial" pitchFamily="34" charset="0"/>
              <a:buNone/>
              <a:tabLst>
                <a:tab pos="3924300" algn="r"/>
              </a:tabLst>
              <a:defRPr sz="1000" b="0">
                <a:solidFill>
                  <a:schemeClr val="bg1"/>
                </a:solidFill>
              </a:defRPr>
            </a:lvl1pPr>
            <a:lvl2pPr>
              <a:defRPr sz="1000" b="0"/>
            </a:lvl2pPr>
          </a:lstStyle>
          <a:p>
            <a:pPr lvl="0"/>
            <a:r>
              <a:rPr lang="fr-FR" noProof="0" dirty="0"/>
              <a:t>Sous-titre du chapitre</a:t>
            </a:r>
          </a:p>
        </p:txBody>
      </p:sp>
      <p:pic>
        <p:nvPicPr>
          <p:cNvPr id="25" name="Imag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67600" y="6436800"/>
            <a:ext cx="594457" cy="216000"/>
          </a:xfrm>
          <a:prstGeom prst="rect">
            <a:avLst/>
          </a:prstGeom>
        </p:spPr>
      </p:pic>
    </p:spTree>
    <p:extLst>
      <p:ext uri="{BB962C8B-B14F-4D97-AF65-F5344CB8AC3E}">
        <p14:creationId xmlns:p14="http://schemas.microsoft.com/office/powerpoint/2010/main" val="253161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itre 1">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 y="0"/>
            <a:ext cx="12188954" cy="6858000"/>
          </a:xfrm>
          <a:prstGeom prst="rect">
            <a:avLst/>
          </a:prstGeom>
        </p:spPr>
      </p:pic>
      <p:sp>
        <p:nvSpPr>
          <p:cNvPr id="8" name="Espace réservé de la date 7"/>
          <p:cNvSpPr>
            <a:spLocks noGrp="1"/>
          </p:cNvSpPr>
          <p:nvPr>
            <p:ph type="dt" sz="half" idx="10"/>
          </p:nvPr>
        </p:nvSpPr>
        <p:spPr bwMode="gray"/>
        <p:txBody>
          <a:bodyPr/>
          <a:lstStyle/>
          <a:p>
            <a:r>
              <a:rPr lang="fr-FR" noProof="0"/>
              <a:t>Date</a:t>
            </a:r>
          </a:p>
        </p:txBody>
      </p:sp>
      <p:sp>
        <p:nvSpPr>
          <p:cNvPr id="11" name="Espace réservé du numéro de diapositive 10"/>
          <p:cNvSpPr>
            <a:spLocks noGrp="1"/>
          </p:cNvSpPr>
          <p:nvPr>
            <p:ph type="sldNum" sz="quarter" idx="11"/>
          </p:nvPr>
        </p:nvSpPr>
        <p:spPr bwMode="gray">
          <a:xfrm>
            <a:off x="0" y="6678000"/>
            <a:ext cx="180000" cy="180000"/>
          </a:xfrm>
          <a:ln>
            <a:solidFill>
              <a:schemeClr val="tx1">
                <a:alpha val="0"/>
              </a:schemeClr>
            </a:solidFill>
          </a:ln>
        </p:spPr>
        <p:txBody>
          <a:bodyPr/>
          <a:lstStyle>
            <a:lvl1pPr>
              <a:defRPr>
                <a:solidFill>
                  <a:schemeClr val="tx1">
                    <a:alpha val="0"/>
                  </a:schemeClr>
                </a:solidFill>
              </a:defRPr>
            </a:lvl1pPr>
          </a:lstStyle>
          <a:p>
            <a:fld id="{733122C9-A0B9-462F-8757-0847AD287B63}" type="slidenum">
              <a:rPr lang="fr-FR" smtClean="0"/>
              <a:pPr/>
              <a:t>‹N°›</a:t>
            </a:fld>
            <a:endParaRPr lang="fr-FR" dirty="0"/>
          </a:p>
        </p:txBody>
      </p:sp>
      <p:sp>
        <p:nvSpPr>
          <p:cNvPr id="12" name="Espace réservé du pied de page 11"/>
          <p:cNvSpPr>
            <a:spLocks noGrp="1"/>
          </p:cNvSpPr>
          <p:nvPr>
            <p:ph type="ftr" sz="quarter" idx="12"/>
          </p:nvPr>
        </p:nvSpPr>
        <p:spPr bwMode="gray"/>
        <p:txBody>
          <a:bodyPr/>
          <a:lstStyle/>
          <a:p>
            <a:r>
              <a:rPr lang="fr-FR" noProof="0"/>
              <a:t>Personnaliser le bas de page avec le menu "Insertion / En-tête et pied de page"</a:t>
            </a:r>
          </a:p>
        </p:txBody>
      </p:sp>
      <p:sp>
        <p:nvSpPr>
          <p:cNvPr id="3" name="Titre 2"/>
          <p:cNvSpPr>
            <a:spLocks noGrp="1"/>
          </p:cNvSpPr>
          <p:nvPr>
            <p:ph type="title" hasCustomPrompt="1"/>
          </p:nvPr>
        </p:nvSpPr>
        <p:spPr bwMode="gray">
          <a:xfrm>
            <a:off x="432000" y="1484784"/>
            <a:ext cx="7637668" cy="2033543"/>
          </a:xfrm>
        </p:spPr>
        <p:txBody>
          <a:bodyPr/>
          <a:lstStyle>
            <a:lvl1pPr marL="622300" indent="-622300">
              <a:lnSpc>
                <a:spcPct val="90000"/>
              </a:lnSpc>
              <a:tabLst>
                <a:tab pos="622300" algn="l"/>
              </a:tabLst>
              <a:defRPr sz="2800" baseline="0"/>
            </a:lvl1pPr>
          </a:lstStyle>
          <a:p>
            <a:r>
              <a:rPr lang="fr-FR" noProof="0" dirty="0"/>
              <a:t>01.	Titre du chapitre</a:t>
            </a:r>
            <a:endParaRPr lang="fr-FR" dirty="0"/>
          </a:p>
        </p:txBody>
      </p:sp>
      <p:cxnSp>
        <p:nvCxnSpPr>
          <p:cNvPr id="9" name="Connecteur droit 8"/>
          <p:cNvCxnSpPr/>
          <p:nvPr userDrawn="1"/>
        </p:nvCxnSpPr>
        <p:spPr bwMode="gray">
          <a:xfrm>
            <a:off x="432000" y="3704332"/>
            <a:ext cx="86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itre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 y="0"/>
            <a:ext cx="12188954" cy="6858000"/>
          </a:xfrm>
          <a:prstGeom prst="rect">
            <a:avLst/>
          </a:prstGeom>
        </p:spPr>
      </p:pic>
      <p:sp>
        <p:nvSpPr>
          <p:cNvPr id="8" name="Espace réservé de la date 7"/>
          <p:cNvSpPr>
            <a:spLocks noGrp="1"/>
          </p:cNvSpPr>
          <p:nvPr>
            <p:ph type="dt" sz="half" idx="10"/>
          </p:nvPr>
        </p:nvSpPr>
        <p:spPr bwMode="gray"/>
        <p:txBody>
          <a:bodyPr/>
          <a:lstStyle/>
          <a:p>
            <a:r>
              <a:rPr lang="fr-FR" noProof="0"/>
              <a:t>Date</a:t>
            </a:r>
          </a:p>
        </p:txBody>
      </p:sp>
      <p:sp>
        <p:nvSpPr>
          <p:cNvPr id="11" name="Espace réservé du numéro de diapositive 10"/>
          <p:cNvSpPr>
            <a:spLocks noGrp="1"/>
          </p:cNvSpPr>
          <p:nvPr>
            <p:ph type="sldNum" sz="quarter" idx="11"/>
          </p:nvPr>
        </p:nvSpPr>
        <p:spPr bwMode="gray">
          <a:xfrm>
            <a:off x="0" y="6678000"/>
            <a:ext cx="180000" cy="180000"/>
          </a:xfrm>
          <a:ln>
            <a:solidFill>
              <a:schemeClr val="tx1">
                <a:alpha val="0"/>
              </a:schemeClr>
            </a:solidFill>
          </a:ln>
        </p:spPr>
        <p:txBody>
          <a:bodyPr/>
          <a:lstStyle>
            <a:lvl1pPr>
              <a:defRPr>
                <a:solidFill>
                  <a:schemeClr val="tx1">
                    <a:alpha val="0"/>
                  </a:schemeClr>
                </a:solidFill>
              </a:defRPr>
            </a:lvl1pPr>
          </a:lstStyle>
          <a:p>
            <a:fld id="{733122C9-A0B9-462F-8757-0847AD287B63}" type="slidenum">
              <a:rPr lang="fr-FR" smtClean="0"/>
              <a:pPr/>
              <a:t>‹N°›</a:t>
            </a:fld>
            <a:endParaRPr lang="fr-FR" dirty="0"/>
          </a:p>
        </p:txBody>
      </p:sp>
      <p:sp>
        <p:nvSpPr>
          <p:cNvPr id="12" name="Espace réservé du pied de page 11"/>
          <p:cNvSpPr>
            <a:spLocks noGrp="1"/>
          </p:cNvSpPr>
          <p:nvPr>
            <p:ph type="ftr" sz="quarter" idx="12"/>
          </p:nvPr>
        </p:nvSpPr>
        <p:spPr bwMode="gray"/>
        <p:txBody>
          <a:bodyPr/>
          <a:lstStyle/>
          <a:p>
            <a:r>
              <a:rPr lang="fr-FR" noProof="0"/>
              <a:t>Personnaliser le bas de page avec le menu "Insertion / En-tête et pied de page"</a:t>
            </a:r>
          </a:p>
        </p:txBody>
      </p:sp>
      <p:sp>
        <p:nvSpPr>
          <p:cNvPr id="3" name="Titre 2"/>
          <p:cNvSpPr>
            <a:spLocks noGrp="1"/>
          </p:cNvSpPr>
          <p:nvPr>
            <p:ph type="title" hasCustomPrompt="1"/>
          </p:nvPr>
        </p:nvSpPr>
        <p:spPr bwMode="gray">
          <a:xfrm>
            <a:off x="432000" y="1484784"/>
            <a:ext cx="7637668" cy="2033543"/>
          </a:xfrm>
        </p:spPr>
        <p:txBody>
          <a:bodyPr/>
          <a:lstStyle>
            <a:lvl1pPr marL="622300" indent="-622300">
              <a:lnSpc>
                <a:spcPct val="90000"/>
              </a:lnSpc>
              <a:tabLst>
                <a:tab pos="622300" algn="l"/>
              </a:tabLst>
              <a:defRPr sz="2800" baseline="0"/>
            </a:lvl1pPr>
          </a:lstStyle>
          <a:p>
            <a:r>
              <a:rPr lang="fr-FR" noProof="0" dirty="0"/>
              <a:t>02.	Titre du chapitre</a:t>
            </a:r>
            <a:endParaRPr lang="fr-FR" dirty="0"/>
          </a:p>
        </p:txBody>
      </p:sp>
      <p:cxnSp>
        <p:nvCxnSpPr>
          <p:cNvPr id="9" name="Connecteur droit 8"/>
          <p:cNvCxnSpPr/>
          <p:nvPr userDrawn="1"/>
        </p:nvCxnSpPr>
        <p:spPr bwMode="gray">
          <a:xfrm>
            <a:off x="432000" y="3704332"/>
            <a:ext cx="86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62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itre 3">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 y="0"/>
            <a:ext cx="12188954" cy="6858000"/>
          </a:xfrm>
          <a:prstGeom prst="rect">
            <a:avLst/>
          </a:prstGeom>
        </p:spPr>
      </p:pic>
      <p:sp>
        <p:nvSpPr>
          <p:cNvPr id="8" name="Espace réservé de la date 7"/>
          <p:cNvSpPr>
            <a:spLocks noGrp="1"/>
          </p:cNvSpPr>
          <p:nvPr>
            <p:ph type="dt" sz="half" idx="10"/>
          </p:nvPr>
        </p:nvSpPr>
        <p:spPr bwMode="gray"/>
        <p:txBody>
          <a:bodyPr/>
          <a:lstStyle/>
          <a:p>
            <a:r>
              <a:rPr lang="fr-FR" noProof="0"/>
              <a:t>Date</a:t>
            </a:r>
          </a:p>
        </p:txBody>
      </p:sp>
      <p:sp>
        <p:nvSpPr>
          <p:cNvPr id="11" name="Espace réservé du numéro de diapositive 10"/>
          <p:cNvSpPr>
            <a:spLocks noGrp="1"/>
          </p:cNvSpPr>
          <p:nvPr>
            <p:ph type="sldNum" sz="quarter" idx="11"/>
          </p:nvPr>
        </p:nvSpPr>
        <p:spPr bwMode="gray">
          <a:xfrm>
            <a:off x="0" y="6678000"/>
            <a:ext cx="180000" cy="180000"/>
          </a:xfrm>
          <a:ln>
            <a:solidFill>
              <a:schemeClr val="tx1">
                <a:alpha val="0"/>
              </a:schemeClr>
            </a:solidFill>
          </a:ln>
        </p:spPr>
        <p:txBody>
          <a:bodyPr/>
          <a:lstStyle>
            <a:lvl1pPr>
              <a:defRPr>
                <a:solidFill>
                  <a:schemeClr val="tx1">
                    <a:alpha val="0"/>
                  </a:schemeClr>
                </a:solidFill>
              </a:defRPr>
            </a:lvl1pPr>
          </a:lstStyle>
          <a:p>
            <a:fld id="{733122C9-A0B9-462F-8757-0847AD287B63}" type="slidenum">
              <a:rPr lang="fr-FR" smtClean="0"/>
              <a:pPr/>
              <a:t>‹N°›</a:t>
            </a:fld>
            <a:endParaRPr lang="fr-FR" dirty="0"/>
          </a:p>
        </p:txBody>
      </p:sp>
      <p:sp>
        <p:nvSpPr>
          <p:cNvPr id="12" name="Espace réservé du pied de page 11"/>
          <p:cNvSpPr>
            <a:spLocks noGrp="1"/>
          </p:cNvSpPr>
          <p:nvPr>
            <p:ph type="ftr" sz="quarter" idx="12"/>
          </p:nvPr>
        </p:nvSpPr>
        <p:spPr bwMode="gray"/>
        <p:txBody>
          <a:bodyPr/>
          <a:lstStyle/>
          <a:p>
            <a:r>
              <a:rPr lang="fr-FR" noProof="0"/>
              <a:t>Personnaliser le bas de page avec le menu "Insertion / En-tête et pied de page"</a:t>
            </a:r>
          </a:p>
        </p:txBody>
      </p:sp>
      <p:sp>
        <p:nvSpPr>
          <p:cNvPr id="3" name="Titre 2"/>
          <p:cNvSpPr>
            <a:spLocks noGrp="1"/>
          </p:cNvSpPr>
          <p:nvPr>
            <p:ph type="title" hasCustomPrompt="1"/>
          </p:nvPr>
        </p:nvSpPr>
        <p:spPr bwMode="gray">
          <a:xfrm>
            <a:off x="432000" y="1484784"/>
            <a:ext cx="7637668" cy="2033543"/>
          </a:xfrm>
        </p:spPr>
        <p:txBody>
          <a:bodyPr/>
          <a:lstStyle>
            <a:lvl1pPr marL="622300" indent="-622300">
              <a:lnSpc>
                <a:spcPct val="90000"/>
              </a:lnSpc>
              <a:tabLst>
                <a:tab pos="622300" algn="l"/>
              </a:tabLst>
              <a:defRPr sz="2800" baseline="0"/>
            </a:lvl1pPr>
          </a:lstStyle>
          <a:p>
            <a:r>
              <a:rPr lang="fr-FR" noProof="0" dirty="0"/>
              <a:t>03.	Titre du chapitre</a:t>
            </a:r>
            <a:endParaRPr lang="fr-FR" dirty="0"/>
          </a:p>
        </p:txBody>
      </p:sp>
      <p:cxnSp>
        <p:nvCxnSpPr>
          <p:cNvPr id="9" name="Connecteur droit 8"/>
          <p:cNvCxnSpPr/>
          <p:nvPr userDrawn="1"/>
        </p:nvCxnSpPr>
        <p:spPr bwMode="gray">
          <a:xfrm>
            <a:off x="432000" y="3704332"/>
            <a:ext cx="86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3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itre 4">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524" y="0"/>
            <a:ext cx="12214547" cy="6872400"/>
          </a:xfrm>
          <a:prstGeom prst="rect">
            <a:avLst/>
          </a:prstGeom>
        </p:spPr>
      </p:pic>
      <p:sp>
        <p:nvSpPr>
          <p:cNvPr id="8" name="Espace réservé de la date 7"/>
          <p:cNvSpPr>
            <a:spLocks noGrp="1"/>
          </p:cNvSpPr>
          <p:nvPr>
            <p:ph type="dt" sz="half" idx="10"/>
          </p:nvPr>
        </p:nvSpPr>
        <p:spPr bwMode="gray"/>
        <p:txBody>
          <a:bodyPr/>
          <a:lstStyle/>
          <a:p>
            <a:r>
              <a:rPr lang="fr-FR" noProof="0"/>
              <a:t>Date</a:t>
            </a:r>
          </a:p>
        </p:txBody>
      </p:sp>
      <p:sp>
        <p:nvSpPr>
          <p:cNvPr id="11" name="Espace réservé du numéro de diapositive 10"/>
          <p:cNvSpPr>
            <a:spLocks noGrp="1"/>
          </p:cNvSpPr>
          <p:nvPr>
            <p:ph type="sldNum" sz="quarter" idx="11"/>
          </p:nvPr>
        </p:nvSpPr>
        <p:spPr bwMode="gray">
          <a:xfrm>
            <a:off x="0" y="6678000"/>
            <a:ext cx="180000" cy="180000"/>
          </a:xfrm>
          <a:ln>
            <a:solidFill>
              <a:schemeClr val="tx1">
                <a:alpha val="0"/>
              </a:schemeClr>
            </a:solidFill>
          </a:ln>
        </p:spPr>
        <p:txBody>
          <a:bodyPr/>
          <a:lstStyle>
            <a:lvl1pPr>
              <a:defRPr>
                <a:solidFill>
                  <a:schemeClr val="tx1">
                    <a:alpha val="0"/>
                  </a:schemeClr>
                </a:solidFill>
              </a:defRPr>
            </a:lvl1pPr>
          </a:lstStyle>
          <a:p>
            <a:fld id="{733122C9-A0B9-462F-8757-0847AD287B63}" type="slidenum">
              <a:rPr lang="fr-FR" smtClean="0"/>
              <a:pPr/>
              <a:t>‹N°›</a:t>
            </a:fld>
            <a:endParaRPr lang="fr-FR" dirty="0"/>
          </a:p>
        </p:txBody>
      </p:sp>
      <p:sp>
        <p:nvSpPr>
          <p:cNvPr id="12" name="Espace réservé du pied de page 11"/>
          <p:cNvSpPr>
            <a:spLocks noGrp="1"/>
          </p:cNvSpPr>
          <p:nvPr>
            <p:ph type="ftr" sz="quarter" idx="12"/>
          </p:nvPr>
        </p:nvSpPr>
        <p:spPr bwMode="gray"/>
        <p:txBody>
          <a:bodyPr/>
          <a:lstStyle/>
          <a:p>
            <a:r>
              <a:rPr lang="fr-FR" noProof="0"/>
              <a:t>Personnaliser le bas de page avec le menu "Insertion / En-tête et pied de page"</a:t>
            </a:r>
          </a:p>
        </p:txBody>
      </p:sp>
      <p:sp>
        <p:nvSpPr>
          <p:cNvPr id="3" name="Titre 2"/>
          <p:cNvSpPr>
            <a:spLocks noGrp="1"/>
          </p:cNvSpPr>
          <p:nvPr>
            <p:ph type="title" hasCustomPrompt="1"/>
          </p:nvPr>
        </p:nvSpPr>
        <p:spPr bwMode="gray">
          <a:xfrm>
            <a:off x="432000" y="1484784"/>
            <a:ext cx="7637668" cy="2033543"/>
          </a:xfrm>
        </p:spPr>
        <p:txBody>
          <a:bodyPr/>
          <a:lstStyle>
            <a:lvl1pPr marL="622300" indent="-622300">
              <a:lnSpc>
                <a:spcPct val="90000"/>
              </a:lnSpc>
              <a:tabLst>
                <a:tab pos="622300" algn="l"/>
              </a:tabLst>
              <a:defRPr sz="2800" baseline="0"/>
            </a:lvl1pPr>
          </a:lstStyle>
          <a:p>
            <a:r>
              <a:rPr lang="fr-FR" noProof="0" dirty="0"/>
              <a:t>04.	Titre du chapitre</a:t>
            </a:r>
            <a:endParaRPr lang="fr-FR" dirty="0"/>
          </a:p>
        </p:txBody>
      </p:sp>
      <p:cxnSp>
        <p:nvCxnSpPr>
          <p:cNvPr id="9" name="Connecteur droit 8"/>
          <p:cNvCxnSpPr/>
          <p:nvPr userDrawn="1"/>
        </p:nvCxnSpPr>
        <p:spPr bwMode="gray">
          <a:xfrm>
            <a:off x="432000" y="3704332"/>
            <a:ext cx="86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8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texte 1 visuel gauch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8"/>
          <p:cNvSpPr>
            <a:spLocks noGrp="1"/>
          </p:cNvSpPr>
          <p:nvPr>
            <p:ph type="body" sz="quarter" idx="13" hasCustomPrompt="1"/>
          </p:nvPr>
        </p:nvSpPr>
        <p:spPr bwMode="gray">
          <a:xfrm>
            <a:off x="7984800" y="1227600"/>
            <a:ext cx="3776400" cy="4680000"/>
          </a:xfrm>
        </p:spPr>
        <p:txBody>
          <a:bodyPr/>
          <a:lstStyle/>
          <a:p>
            <a:pPr lvl="0"/>
            <a:r>
              <a:rPr lang="fr-FR" noProof="0" dirty="0"/>
              <a:t>Texte de niveau 1</a:t>
            </a:r>
          </a:p>
          <a:p>
            <a:pPr lvl="1"/>
            <a:r>
              <a:rPr lang="fr-FR" noProof="0" dirty="0"/>
              <a:t>Texte de niveau 2</a:t>
            </a:r>
          </a:p>
        </p:txBody>
      </p:sp>
      <p:sp>
        <p:nvSpPr>
          <p:cNvPr id="12" name="Espace réservé pour une image  10"/>
          <p:cNvSpPr>
            <a:spLocks noGrp="1"/>
          </p:cNvSpPr>
          <p:nvPr>
            <p:ph type="pic" sz="quarter" idx="14" hasCustomPrompt="1"/>
          </p:nvPr>
        </p:nvSpPr>
        <p:spPr bwMode="gray">
          <a:xfrm>
            <a:off x="432000" y="1260000"/>
            <a:ext cx="7081200" cy="4626000"/>
          </a:xfrm>
          <a:solidFill>
            <a:schemeClr val="bg1">
              <a:lumMod val="85000"/>
            </a:schemeClr>
          </a:solidFill>
        </p:spPr>
        <p:txBody>
          <a:bodyPr tIns="90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000"/>
            </a:lvl1pPr>
          </a:lstStyle>
          <a:p>
            <a:r>
              <a:rPr lang="fr-FR" noProof="0" dirty="0"/>
              <a:t>Sélectionner l’icône pour insérer une image</a:t>
            </a:r>
          </a:p>
        </p:txBody>
      </p:sp>
      <p:sp>
        <p:nvSpPr>
          <p:cNvPr id="6" name="Titre 5"/>
          <p:cNvSpPr>
            <a:spLocks noGrp="1"/>
          </p:cNvSpPr>
          <p:nvPr>
            <p:ph type="title" hasCustomPrompt="1"/>
          </p:nvPr>
        </p:nvSpPr>
        <p:spPr>
          <a:xfrm>
            <a:off x="432000" y="-1"/>
            <a:ext cx="11329200" cy="666137"/>
          </a:xfrm>
        </p:spPr>
        <p:txBody>
          <a:bodyPr/>
          <a:lstStyle>
            <a:lvl1pPr>
              <a:defRPr/>
            </a:lvl1pPr>
          </a:lstStyle>
          <a:p>
            <a:r>
              <a:rPr lang="fr-FR" dirty="0"/>
              <a:t>Titre</a:t>
            </a:r>
          </a:p>
        </p:txBody>
      </p:sp>
    </p:spTree>
    <p:extLst>
      <p:ext uri="{BB962C8B-B14F-4D97-AF65-F5344CB8AC3E}">
        <p14:creationId xmlns:p14="http://schemas.microsoft.com/office/powerpoint/2010/main" val="46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texte 3 colonne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r>
              <a:rPr lang="fr-FR"/>
              <a:t>Date</a:t>
            </a:r>
            <a:endParaRPr lang="fr-FR" dirty="0"/>
          </a:p>
        </p:txBody>
      </p:sp>
      <p:sp>
        <p:nvSpPr>
          <p:cNvPr id="4" name="Espace réservé du pied de page 3"/>
          <p:cNvSpPr>
            <a:spLocks noGrp="1"/>
          </p:cNvSpPr>
          <p:nvPr>
            <p:ph type="ftr" sz="quarter" idx="11"/>
          </p:nvPr>
        </p:nvSpPr>
        <p:spPr bwMode="gray"/>
        <p:txBody>
          <a:bodyPr/>
          <a:lstStyle/>
          <a:p>
            <a:r>
              <a:rPr lang="fr-FR"/>
              <a:t>Personnaliser le bas de page avec le menu "Insertion / En-tête et pied de page"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texte 8"/>
          <p:cNvSpPr>
            <a:spLocks noGrp="1"/>
          </p:cNvSpPr>
          <p:nvPr>
            <p:ph type="body" sz="quarter" idx="13" hasCustomPrompt="1"/>
          </p:nvPr>
        </p:nvSpPr>
        <p:spPr bwMode="gray">
          <a:xfrm>
            <a:off x="432000" y="1230660"/>
            <a:ext cx="3492000" cy="4680000"/>
          </a:xfrm>
        </p:spPr>
        <p:txBody>
          <a:bodyPr/>
          <a:lstStyle>
            <a:lvl2pPr>
              <a:defRPr baseline="0"/>
            </a:lvl2pPr>
          </a:lstStyle>
          <a:p>
            <a:pPr lvl="0"/>
            <a:r>
              <a:rPr lang="fr-FR" noProof="0" dirty="0"/>
              <a:t>Texte de niveau 1</a:t>
            </a:r>
          </a:p>
          <a:p>
            <a:pPr lvl="1"/>
            <a:r>
              <a:rPr lang="fr-FR" noProof="0" dirty="0"/>
              <a:t>Texte de niveau 2</a:t>
            </a:r>
          </a:p>
          <a:p>
            <a:pPr lvl="2"/>
            <a:r>
              <a:rPr lang="fr-FR" noProof="0" dirty="0"/>
              <a:t>Texte de niveau 3</a:t>
            </a:r>
          </a:p>
        </p:txBody>
      </p:sp>
      <p:sp>
        <p:nvSpPr>
          <p:cNvPr id="10" name="Espace réservé du texte 8"/>
          <p:cNvSpPr>
            <a:spLocks noGrp="1"/>
          </p:cNvSpPr>
          <p:nvPr>
            <p:ph type="body" sz="quarter" idx="14" hasCustomPrompt="1"/>
          </p:nvPr>
        </p:nvSpPr>
        <p:spPr bwMode="gray">
          <a:xfrm>
            <a:off x="4350600" y="1230660"/>
            <a:ext cx="3492000" cy="4680000"/>
          </a:xfrm>
        </p:spPr>
        <p:txBody>
          <a:bodyPr/>
          <a:lstStyle/>
          <a:p>
            <a:pPr lvl="0"/>
            <a:r>
              <a:rPr lang="fr-FR" noProof="0" dirty="0"/>
              <a:t>Texte de niveau 1</a:t>
            </a:r>
          </a:p>
          <a:p>
            <a:pPr lvl="1"/>
            <a:r>
              <a:rPr lang="fr-FR" noProof="0" dirty="0"/>
              <a:t>Texte de niveau 2</a:t>
            </a:r>
          </a:p>
          <a:p>
            <a:pPr lvl="2"/>
            <a:r>
              <a:rPr lang="fr-FR" noProof="0" dirty="0"/>
              <a:t>Texte de niveau 3</a:t>
            </a:r>
          </a:p>
        </p:txBody>
      </p:sp>
      <p:sp>
        <p:nvSpPr>
          <p:cNvPr id="11" name="Espace réservé du texte 8"/>
          <p:cNvSpPr>
            <a:spLocks noGrp="1"/>
          </p:cNvSpPr>
          <p:nvPr>
            <p:ph type="body" sz="quarter" idx="15" hasCustomPrompt="1"/>
          </p:nvPr>
        </p:nvSpPr>
        <p:spPr bwMode="gray">
          <a:xfrm>
            <a:off x="8269200" y="1230660"/>
            <a:ext cx="3492000" cy="4680000"/>
          </a:xfrm>
        </p:spPr>
        <p:txBody>
          <a:bodyPr/>
          <a:lstStyle/>
          <a:p>
            <a:pPr lvl="0"/>
            <a:r>
              <a:rPr lang="fr-FR" noProof="0" dirty="0"/>
              <a:t>Texte de niveau 1</a:t>
            </a:r>
          </a:p>
          <a:p>
            <a:pPr lvl="1"/>
            <a:r>
              <a:rPr lang="fr-FR" noProof="0" dirty="0"/>
              <a:t>Texte de niveau 2</a:t>
            </a:r>
          </a:p>
          <a:p>
            <a:pPr lvl="2"/>
            <a:r>
              <a:rPr lang="fr-FR" noProof="0" dirty="0"/>
              <a:t>Texte de niveau 3</a:t>
            </a:r>
          </a:p>
        </p:txBody>
      </p:sp>
      <p:sp>
        <p:nvSpPr>
          <p:cNvPr id="7" name="Titre 6"/>
          <p:cNvSpPr>
            <a:spLocks noGrp="1"/>
          </p:cNvSpPr>
          <p:nvPr>
            <p:ph type="title" hasCustomPrompt="1"/>
          </p:nvPr>
        </p:nvSpPr>
        <p:spPr>
          <a:xfrm>
            <a:off x="432000" y="-1"/>
            <a:ext cx="11329200" cy="666137"/>
          </a:xfrm>
        </p:spPr>
        <p:txBody>
          <a:bodyPr/>
          <a:lstStyle>
            <a:lvl1pPr>
              <a:defRPr/>
            </a:lvl1pPr>
          </a:lstStyle>
          <a:p>
            <a:r>
              <a:rPr lang="fr-FR" dirty="0"/>
              <a:t>Titre</a:t>
            </a:r>
          </a:p>
        </p:txBody>
      </p:sp>
    </p:spTree>
    <p:extLst>
      <p:ext uri="{BB962C8B-B14F-4D97-AF65-F5344CB8AC3E}">
        <p14:creationId xmlns:p14="http://schemas.microsoft.com/office/powerpoint/2010/main" val="366867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32000" y="-1"/>
            <a:ext cx="11329200" cy="666137"/>
          </a:xfrm>
          <a:prstGeom prst="rect">
            <a:avLst/>
          </a:prstGeom>
        </p:spPr>
        <p:txBody>
          <a:bodyPr vert="horz" lIns="0" tIns="0" rIns="0" bIns="0" rtlCol="0" anchor="b" anchorCtr="0">
            <a:noAutofit/>
          </a:bodyPr>
          <a:lstStyle/>
          <a:p>
            <a:r>
              <a:rPr lang="fr-FR" noProof="0" dirty="0"/>
              <a:t>Titre</a:t>
            </a:r>
          </a:p>
        </p:txBody>
      </p:sp>
      <p:sp>
        <p:nvSpPr>
          <p:cNvPr id="3" name="Espace réservé du texte 2"/>
          <p:cNvSpPr>
            <a:spLocks noGrp="1"/>
          </p:cNvSpPr>
          <p:nvPr>
            <p:ph type="body" idx="1"/>
          </p:nvPr>
        </p:nvSpPr>
        <p:spPr bwMode="gray">
          <a:xfrm>
            <a:off x="432000" y="1228564"/>
            <a:ext cx="11329200" cy="4680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p:txBody>
      </p:sp>
      <p:sp>
        <p:nvSpPr>
          <p:cNvPr id="4" name="Espace réservé de la date 3"/>
          <p:cNvSpPr>
            <a:spLocks noGrp="1"/>
          </p:cNvSpPr>
          <p:nvPr>
            <p:ph type="dt" sz="half" idx="2"/>
          </p:nvPr>
        </p:nvSpPr>
        <p:spPr bwMode="gray">
          <a:xfrm>
            <a:off x="0" y="6678000"/>
            <a:ext cx="180000" cy="180000"/>
          </a:xfrm>
          <a:prstGeom prst="rect">
            <a:avLst/>
          </a:prstGeom>
          <a:ln>
            <a:solidFill>
              <a:schemeClr val="tx1">
                <a:alpha val="0"/>
              </a:schemeClr>
            </a:solidFill>
          </a:ln>
        </p:spPr>
        <p:txBody>
          <a:bodyPr vert="horz" lIns="0" tIns="0" rIns="0" bIns="0" rtlCol="0" anchor="ctr" anchorCtr="0">
            <a:noAutofit/>
          </a:bodyPr>
          <a:lstStyle>
            <a:lvl1pPr algn="ctr">
              <a:defRPr sz="100">
                <a:solidFill>
                  <a:schemeClr val="tx1">
                    <a:alpha val="0"/>
                  </a:schemeClr>
                </a:solidFill>
              </a:defRPr>
            </a:lvl1pPr>
          </a:lstStyle>
          <a:p>
            <a:r>
              <a:rPr lang="fr-FR"/>
              <a:t>Date</a:t>
            </a:r>
            <a:endParaRPr lang="fr-FR" dirty="0"/>
          </a:p>
        </p:txBody>
      </p:sp>
      <p:sp>
        <p:nvSpPr>
          <p:cNvPr id="5" name="Espace réservé du pied de page 4"/>
          <p:cNvSpPr>
            <a:spLocks noGrp="1"/>
          </p:cNvSpPr>
          <p:nvPr>
            <p:ph type="ftr" sz="quarter" idx="3"/>
          </p:nvPr>
        </p:nvSpPr>
        <p:spPr bwMode="gray">
          <a:xfrm>
            <a:off x="0" y="6678000"/>
            <a:ext cx="180000" cy="180000"/>
          </a:xfrm>
          <a:prstGeom prst="rect">
            <a:avLst/>
          </a:prstGeom>
          <a:ln>
            <a:solidFill>
              <a:schemeClr val="tx1">
                <a:alpha val="0"/>
              </a:schemeClr>
            </a:solidFill>
          </a:ln>
        </p:spPr>
        <p:txBody>
          <a:bodyPr vert="horz" lIns="0" tIns="0" rIns="0" bIns="0" rtlCol="0" anchor="ctr" anchorCtr="0">
            <a:noAutofit/>
          </a:bodyPr>
          <a:lstStyle>
            <a:lvl1pPr algn="ctr">
              <a:defRPr sz="100">
                <a:solidFill>
                  <a:schemeClr val="tx1">
                    <a:alpha val="0"/>
                  </a:schemeClr>
                </a:solidFill>
              </a:defRPr>
            </a:lvl1pPr>
          </a:lstStyle>
          <a:p>
            <a:r>
              <a:rPr lang="fr-FR"/>
              <a:t>Personnaliser le bas de page avec le menu "Insertion / En-tête et pied de page"</a:t>
            </a:r>
          </a:p>
        </p:txBody>
      </p:sp>
      <p:sp>
        <p:nvSpPr>
          <p:cNvPr id="6" name="Espace réservé du numéro de diapositive 5"/>
          <p:cNvSpPr>
            <a:spLocks noGrp="1"/>
          </p:cNvSpPr>
          <p:nvPr>
            <p:ph type="sldNum" sz="quarter" idx="4"/>
          </p:nvPr>
        </p:nvSpPr>
        <p:spPr bwMode="gray">
          <a:xfrm>
            <a:off x="11407680" y="6540604"/>
            <a:ext cx="360000" cy="180000"/>
          </a:xfrm>
          <a:prstGeom prst="rect">
            <a:avLst/>
          </a:prstGeom>
        </p:spPr>
        <p:txBody>
          <a:bodyPr vert="horz" lIns="0" tIns="0" rIns="0" bIns="0" rtlCol="0" anchor="t" anchorCtr="0">
            <a:noAutofit/>
          </a:bodyPr>
          <a:lstStyle>
            <a:lvl1pPr algn="r">
              <a:defRPr sz="800" b="1">
                <a:solidFill>
                  <a:schemeClr val="accent1"/>
                </a:solidFill>
              </a:defRPr>
            </a:lvl1pPr>
          </a:lstStyle>
          <a:p>
            <a:fld id="{733122C9-A0B9-462F-8757-0847AD287B63}" type="slidenum">
              <a:rPr lang="fr-FR" smtClean="0"/>
              <a:pPr/>
              <a:t>‹N°›</a:t>
            </a:fld>
            <a:r>
              <a:rPr lang="fr-FR" dirty="0"/>
              <a:t>11</a:t>
            </a:r>
          </a:p>
        </p:txBody>
      </p:sp>
      <p:cxnSp>
        <p:nvCxnSpPr>
          <p:cNvPr id="9" name="Connecteur droit 8"/>
          <p:cNvCxnSpPr/>
          <p:nvPr userDrawn="1"/>
        </p:nvCxnSpPr>
        <p:spPr bwMode="gray">
          <a:xfrm>
            <a:off x="432000" y="6300000"/>
            <a:ext cx="113292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bwMode="gray">
          <a:xfrm>
            <a:off x="432000" y="817535"/>
            <a:ext cx="864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bwMode="gray">
          <a:xfrm>
            <a:off x="10767388" y="6438035"/>
            <a:ext cx="594459" cy="216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1" r:id="rId2"/>
    <p:sldLayoutId id="2147483818" r:id="rId3"/>
    <p:sldLayoutId id="2147483799" r:id="rId4"/>
    <p:sldLayoutId id="2147483812" r:id="rId5"/>
    <p:sldLayoutId id="2147483813" r:id="rId6"/>
    <p:sldLayoutId id="2147483814" r:id="rId7"/>
    <p:sldLayoutId id="2147483817" r:id="rId8"/>
    <p:sldLayoutId id="2147483810" r:id="rId9"/>
    <p:sldLayoutId id="2147483825" r:id="rId10"/>
    <p:sldLayoutId id="2147483815" r:id="rId11"/>
    <p:sldLayoutId id="2147483816" r:id="rId12"/>
    <p:sldLayoutId id="2147483819" r:id="rId13"/>
    <p:sldLayoutId id="2147483822" r:id="rId14"/>
    <p:sldLayoutId id="2147483823" r:id="rId15"/>
    <p:sldLayoutId id="2147483820" r:id="rId16"/>
    <p:sldLayoutId id="2147483821" r:id="rId17"/>
    <p:sldLayoutId id="2147483824" r:id="rId18"/>
    <p:sldLayoutId id="2147483809" r:id="rId19"/>
    <p:sldLayoutId id="2147483826" r:id="rId20"/>
    <p:sldLayoutId id="2147483827" r:id="rId21"/>
  </p:sldLayoutIdLst>
  <p:hf hdr="0" ftr="0" dt="0"/>
  <p:txStyles>
    <p:titleStyle>
      <a:lvl1pPr algn="l" defTabSz="1219170" rtl="0" eaLnBrk="1" latinLnBrk="0" hangingPunct="1">
        <a:lnSpc>
          <a:spcPct val="100000"/>
        </a:lnSpc>
        <a:spcBef>
          <a:spcPct val="0"/>
        </a:spcBef>
        <a:buNone/>
        <a:defRPr sz="2000" b="1" kern="1200">
          <a:solidFill>
            <a:schemeClr val="accent1"/>
          </a:solidFill>
          <a:latin typeface="+mj-lt"/>
          <a:ea typeface="+mj-ea"/>
          <a:cs typeface="+mj-cs"/>
        </a:defRPr>
      </a:lvl1pPr>
    </p:titleStyle>
    <p:bodyStyle>
      <a:lvl1pPr marL="0" indent="0" algn="l" defTabSz="1219170" rtl="0" eaLnBrk="1" latinLnBrk="0" hangingPunct="1">
        <a:lnSpc>
          <a:spcPct val="100000"/>
        </a:lnSpc>
        <a:spcBef>
          <a:spcPts val="0"/>
        </a:spcBef>
        <a:buFont typeface="Arial" pitchFamily="34" charset="0"/>
        <a:buNone/>
        <a:defRPr sz="1000" b="1" kern="1200">
          <a:solidFill>
            <a:schemeClr val="tx1"/>
          </a:solidFill>
          <a:latin typeface="+mn-lt"/>
          <a:ea typeface="+mn-ea"/>
          <a:cs typeface="+mn-cs"/>
        </a:defRPr>
      </a:lvl1pPr>
      <a:lvl2pPr marL="0" indent="0" algn="l" defTabSz="1219170" rtl="0" eaLnBrk="1" latinLnBrk="0" hangingPunct="1">
        <a:lnSpc>
          <a:spcPct val="100000"/>
        </a:lnSpc>
        <a:spcBef>
          <a:spcPts val="0"/>
        </a:spcBef>
        <a:buFont typeface="Arial" pitchFamily="34" charset="0"/>
        <a:buNone/>
        <a:defRPr sz="1000" kern="1200">
          <a:solidFill>
            <a:schemeClr val="tx1"/>
          </a:solidFill>
          <a:latin typeface="+mn-lt"/>
          <a:ea typeface="+mn-ea"/>
          <a:cs typeface="+mn-cs"/>
        </a:defRPr>
      </a:lvl2pPr>
      <a:lvl3pPr marL="0" indent="0" algn="l" defTabSz="1219170" rtl="0" eaLnBrk="1" latinLnBrk="0" hangingPunct="1">
        <a:lnSpc>
          <a:spcPct val="100000"/>
        </a:lnSpc>
        <a:spcBef>
          <a:spcPts val="0"/>
        </a:spcBef>
        <a:buSzPct val="100000"/>
        <a:buFont typeface="Arial" pitchFamily="34" charset="0"/>
        <a:buNone/>
        <a:defRPr sz="1300" b="1" kern="1200" baseline="0">
          <a:solidFill>
            <a:schemeClr val="tx1"/>
          </a:solidFill>
          <a:latin typeface="+mn-lt"/>
          <a:ea typeface="+mn-ea"/>
          <a:cs typeface="+mn-cs"/>
        </a:defRPr>
      </a:lvl3pPr>
      <a:lvl4pPr marL="171450" indent="-171450" algn="l" defTabSz="1219170" rtl="0" eaLnBrk="1" latinLnBrk="0" hangingPunct="1">
        <a:lnSpc>
          <a:spcPct val="100000"/>
        </a:lnSpc>
        <a:spcBef>
          <a:spcPts val="0"/>
        </a:spcBef>
        <a:buSzPct val="100000"/>
        <a:buFont typeface="Arial" pitchFamily="34" charset="0"/>
        <a:buChar char="•"/>
        <a:defRPr sz="1000" kern="1200">
          <a:solidFill>
            <a:schemeClr val="tx1"/>
          </a:solidFill>
          <a:latin typeface="+mn-lt"/>
          <a:ea typeface="+mn-ea"/>
          <a:cs typeface="+mn-cs"/>
        </a:defRPr>
      </a:lvl4pPr>
      <a:lvl5pPr marL="0" indent="0" algn="l" defTabSz="1219170" rtl="0" eaLnBrk="1" latinLnBrk="0" hangingPunct="1">
        <a:lnSpc>
          <a:spcPct val="100000"/>
        </a:lnSpc>
        <a:spcBef>
          <a:spcPts val="0"/>
        </a:spcBef>
        <a:buSzPct val="100000"/>
        <a:buFont typeface="Arial" pitchFamily="34" charset="0"/>
        <a:buNone/>
        <a:defRPr sz="10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V89KjuuLaAhWpT98KHaUlBO0QjRx6BAgBEAU&amp;url=https://www.ccirezo-normandie.fr/actualite/133465-accelerez-vos-projets-par-l-innovation-et-decouvrez-les-methodes-des-entrepreneurs-&amp;psig=AOvVaw0mWE7xY68nvHI0kt3pBxU8&amp;ust=152519338622352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21.tmp"/></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23.JP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23.JP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6.jpe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bwMode="gray"/>
        <p:txBody>
          <a:bodyPr/>
          <a:lstStyle/>
          <a:p>
            <a:r>
              <a:rPr lang="fr-FR" dirty="0"/>
              <a:t>septembre  2022</a:t>
            </a:r>
          </a:p>
        </p:txBody>
      </p:sp>
      <p:sp>
        <p:nvSpPr>
          <p:cNvPr id="4" name="Titre 3"/>
          <p:cNvSpPr>
            <a:spLocks noGrp="1"/>
          </p:cNvSpPr>
          <p:nvPr>
            <p:ph type="title"/>
          </p:nvPr>
        </p:nvSpPr>
        <p:spPr bwMode="gray"/>
        <p:txBody>
          <a:bodyPr/>
          <a:lstStyle/>
          <a:p>
            <a:r>
              <a:rPr lang="fr-FR" dirty="0"/>
              <a:t>Réunion d’Information Contrat Groupe </a:t>
            </a:r>
            <a:br>
              <a:rPr lang="fr-FR" dirty="0"/>
            </a:br>
            <a:r>
              <a:rPr lang="fr-FR" dirty="0"/>
              <a:t>2023-2026</a:t>
            </a:r>
            <a:br>
              <a:rPr lang="fr-FR" dirty="0"/>
            </a:br>
            <a:br>
              <a:rPr lang="fr-FR" sz="1200" dirty="0"/>
            </a:br>
            <a:r>
              <a:rPr lang="fr-FR" sz="2800" dirty="0"/>
              <a:t>Centre de Gestion de la HAUTE-SAVOIE</a:t>
            </a:r>
          </a:p>
        </p:txBody>
      </p:sp>
      <p:pic>
        <p:nvPicPr>
          <p:cNvPr id="6" name="Picture 2" descr="Résultat de recherche d'images pour &quot;groupama rhone alpes auvergne&quo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672" y="5865487"/>
            <a:ext cx="1899247" cy="50567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992" y="5607832"/>
            <a:ext cx="1246006" cy="989818"/>
          </a:xfrm>
          <a:prstGeom prst="rect">
            <a:avLst/>
          </a:prstGeom>
        </p:spPr>
      </p:pic>
    </p:spTree>
    <p:extLst>
      <p:ext uri="{BB962C8B-B14F-4D97-AF65-F5344CB8AC3E}">
        <p14:creationId xmlns:p14="http://schemas.microsoft.com/office/powerpoint/2010/main" val="299665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type="body" sz="quarter" idx="13"/>
          </p:nvPr>
        </p:nvSpPr>
        <p:spPr>
          <a:xfrm>
            <a:off x="1415480" y="1000899"/>
            <a:ext cx="11329200" cy="4680000"/>
          </a:xfrm>
        </p:spPr>
        <p:txBody>
          <a:bodyPr/>
          <a:lstStyle/>
          <a:p>
            <a:pPr lvl="2">
              <a:spcBef>
                <a:spcPts val="480"/>
              </a:spcBef>
            </a:pPr>
            <a:r>
              <a:rPr lang="fr-FR" altLang="fr-FR" sz="1467" dirty="0">
                <a:solidFill>
                  <a:srgbClr val="002060"/>
                </a:solidFill>
              </a:rPr>
              <a:t> Agents CNRACL uniquement :</a:t>
            </a:r>
          </a:p>
          <a:p>
            <a:pPr marL="285750" lvl="2" indent="-285750">
              <a:spcBef>
                <a:spcPts val="480"/>
              </a:spcBef>
              <a:buClr>
                <a:srgbClr val="002060"/>
              </a:buClr>
              <a:buFont typeface="Wingdings" panose="05000000000000000000" pitchFamily="2" charset="2"/>
              <a:buChar char="Ø"/>
            </a:pPr>
            <a:r>
              <a:rPr lang="fr-FR" altLang="fr-FR" sz="1400" dirty="0">
                <a:solidFill>
                  <a:srgbClr val="002060"/>
                </a:solidFill>
              </a:rPr>
              <a:t>1 fois la dernière rémunération brute annuelle</a:t>
            </a:r>
          </a:p>
          <a:p>
            <a:pPr lvl="2">
              <a:spcBef>
                <a:spcPts val="480"/>
              </a:spcBef>
              <a:buClr>
                <a:srgbClr val="002060"/>
              </a:buClr>
            </a:pPr>
            <a:r>
              <a:rPr lang="fr-FR" altLang="fr-FR" sz="1400" dirty="0">
                <a:solidFill>
                  <a:srgbClr val="002060"/>
                </a:solidFill>
              </a:rPr>
              <a:t>ou</a:t>
            </a:r>
          </a:p>
          <a:p>
            <a:pPr marL="285750" lvl="2" indent="-285750">
              <a:spcBef>
                <a:spcPts val="480"/>
              </a:spcBef>
              <a:buClr>
                <a:srgbClr val="000000"/>
              </a:buClr>
              <a:buFont typeface="Wingdings" panose="05000000000000000000" pitchFamily="2" charset="2"/>
              <a:buChar char="Ø"/>
            </a:pPr>
            <a:r>
              <a:rPr lang="fr-FR" altLang="fr-FR" sz="1400" dirty="0">
                <a:solidFill>
                  <a:srgbClr val="002060"/>
                </a:solidFill>
              </a:rPr>
              <a:t>Quart de la dernière rémunération brute annuelle</a:t>
            </a:r>
          </a:p>
          <a:p>
            <a:pPr lvl="2">
              <a:spcBef>
                <a:spcPct val="50000"/>
              </a:spcBef>
            </a:pPr>
            <a:endParaRPr lang="fr-FR" altLang="fr-FR" sz="1467" dirty="0">
              <a:solidFill>
                <a:srgbClr val="002060"/>
              </a:solidFill>
            </a:endParaRPr>
          </a:p>
          <a:p>
            <a:pPr lvl="2">
              <a:spcBef>
                <a:spcPct val="50000"/>
              </a:spcBef>
            </a:pPr>
            <a:endParaRPr lang="fr-FR" altLang="fr-FR" sz="1467" dirty="0">
              <a:solidFill>
                <a:srgbClr val="002060"/>
              </a:solidFill>
            </a:endParaRPr>
          </a:p>
          <a:p>
            <a:endParaRPr lang="fr-FR" dirty="0"/>
          </a:p>
        </p:txBody>
      </p:sp>
      <p:sp>
        <p:nvSpPr>
          <p:cNvPr id="2" name="Titre 1"/>
          <p:cNvSpPr>
            <a:spLocks noGrp="1"/>
          </p:cNvSpPr>
          <p:nvPr>
            <p:ph type="title"/>
          </p:nvPr>
        </p:nvSpPr>
        <p:spPr/>
        <p:txBody>
          <a:bodyPr/>
          <a:lstStyle/>
          <a:p>
            <a:r>
              <a:rPr lang="fr-FR" dirty="0"/>
              <a:t>Le capital décès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480" y="2636912"/>
            <a:ext cx="8378891" cy="347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152" y="666136"/>
            <a:ext cx="3021666" cy="1713315"/>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345498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1867" dirty="0"/>
              <a:t>Agents titulaires ou stagiaires IRCANTEC (moins de 28h/semaine)</a:t>
            </a:r>
          </a:p>
        </p:txBody>
      </p:sp>
      <p:cxnSp>
        <p:nvCxnSpPr>
          <p:cNvPr id="5" name="Connecteur droit 4"/>
          <p:cNvCxnSpPr/>
          <p:nvPr/>
        </p:nvCxnSpPr>
        <p:spPr bwMode="auto">
          <a:xfrm>
            <a:off x="5993540" y="1052736"/>
            <a:ext cx="0" cy="2446867"/>
          </a:xfrm>
          <a:prstGeom prst="line">
            <a:avLst/>
          </a:prstGeom>
          <a:noFill/>
          <a:ln w="9525" cap="flat" cmpd="sng" algn="ctr">
            <a:solidFill>
              <a:schemeClr val="bg1">
                <a:lumMod val="85000"/>
              </a:schemeClr>
            </a:solidFill>
            <a:prstDash val="solid"/>
            <a:round/>
            <a:headEnd type="none" w="med" len="med"/>
            <a:tailEnd type="none" w="med" len="med"/>
          </a:ln>
          <a:effectLst/>
        </p:spPr>
      </p:cxnSp>
      <p:grpSp>
        <p:nvGrpSpPr>
          <p:cNvPr id="6" name="Groupe 5"/>
          <p:cNvGrpSpPr>
            <a:grpSpLocks/>
          </p:cNvGrpSpPr>
          <p:nvPr/>
        </p:nvGrpSpPr>
        <p:grpSpPr bwMode="auto">
          <a:xfrm>
            <a:off x="1188707" y="1103537"/>
            <a:ext cx="3964516" cy="5015293"/>
            <a:chOff x="1220787" y="1944688"/>
            <a:chExt cx="2972893" cy="3761470"/>
          </a:xfrm>
        </p:grpSpPr>
        <p:grpSp>
          <p:nvGrpSpPr>
            <p:cNvPr id="7" name="Groupe 2"/>
            <p:cNvGrpSpPr>
              <a:grpSpLocks/>
            </p:cNvGrpSpPr>
            <p:nvPr/>
          </p:nvGrpSpPr>
          <p:grpSpPr bwMode="auto">
            <a:xfrm>
              <a:off x="1220787" y="2462213"/>
              <a:ext cx="2335885" cy="980163"/>
              <a:chOff x="1220787" y="2462213"/>
              <a:chExt cx="2335885" cy="980163"/>
            </a:xfrm>
          </p:grpSpPr>
          <p:sp>
            <p:nvSpPr>
              <p:cNvPr id="47" name="ZoneTexte 46"/>
              <p:cNvSpPr txBox="1"/>
              <p:nvPr/>
            </p:nvSpPr>
            <p:spPr bwMode="auto">
              <a:xfrm>
                <a:off x="1220787" y="2730500"/>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48" name="ZoneTexte 47"/>
              <p:cNvSpPr txBox="1"/>
              <p:nvPr/>
            </p:nvSpPr>
            <p:spPr bwMode="auto">
              <a:xfrm>
                <a:off x="1220787" y="3008242"/>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50%</a:t>
                </a:r>
              </a:p>
            </p:txBody>
          </p:sp>
          <p:sp>
            <p:nvSpPr>
              <p:cNvPr id="49" name="ZoneTexte 48"/>
              <p:cNvSpPr txBox="1"/>
              <p:nvPr/>
            </p:nvSpPr>
            <p:spPr bwMode="auto">
              <a:xfrm>
                <a:off x="1220787" y="3265452"/>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0%</a:t>
                </a:r>
              </a:p>
            </p:txBody>
          </p:sp>
          <p:grpSp>
            <p:nvGrpSpPr>
              <p:cNvPr id="50" name="Groupe 6"/>
              <p:cNvGrpSpPr>
                <a:grpSpLocks/>
              </p:cNvGrpSpPr>
              <p:nvPr/>
            </p:nvGrpSpPr>
            <p:grpSpPr bwMode="auto">
              <a:xfrm>
                <a:off x="1521118" y="2859106"/>
                <a:ext cx="1726906" cy="555484"/>
                <a:chOff x="1521118" y="2859106"/>
                <a:chExt cx="1726906" cy="555484"/>
              </a:xfrm>
            </p:grpSpPr>
            <p:sp>
              <p:nvSpPr>
                <p:cNvPr id="52" name="Rectangle 51"/>
                <p:cNvSpPr/>
                <p:nvPr/>
              </p:nvSpPr>
              <p:spPr bwMode="auto">
                <a:xfrm>
                  <a:off x="1671284" y="2859106"/>
                  <a:ext cx="600663" cy="555484"/>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fr-FR" altLang="fr-FR" sz="1467" dirty="0">
                      <a:solidFill>
                        <a:srgbClr val="FFFFFF"/>
                      </a:solidFill>
                      <a:latin typeface="Calibri" pitchFamily="34" charset="0"/>
                    </a:rPr>
                    <a:t>3 mois </a:t>
                  </a:r>
                </a:p>
                <a:p>
                  <a:pPr algn="ctr" eaLnBrk="1" hangingPunct="1">
                    <a:defRPr/>
                  </a:pPr>
                  <a:endParaRPr lang="fr-FR" altLang="fr-FR" sz="3200" b="0" dirty="0">
                    <a:solidFill>
                      <a:srgbClr val="FFFFFF"/>
                    </a:solidFill>
                    <a:latin typeface="Calibri" pitchFamily="34" charset="0"/>
                  </a:endParaRPr>
                </a:p>
              </p:txBody>
            </p:sp>
            <p:sp>
              <p:nvSpPr>
                <p:cNvPr id="53" name="Rectangle 52"/>
                <p:cNvSpPr/>
                <p:nvPr/>
              </p:nvSpPr>
              <p:spPr bwMode="auto">
                <a:xfrm>
                  <a:off x="2271947" y="3136848"/>
                  <a:ext cx="976077" cy="277742"/>
                </a:xfrm>
                <a:prstGeom prst="rect">
                  <a:avLst/>
                </a:prstGeom>
                <a:solidFill>
                  <a:schemeClr val="accent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467" kern="0" dirty="0">
                      <a:solidFill>
                        <a:sysClr val="window" lastClr="FFFFFF"/>
                      </a:solidFill>
                      <a:latin typeface="Calibri"/>
                    </a:rPr>
                    <a:t>9 mois</a:t>
                  </a:r>
                </a:p>
              </p:txBody>
            </p:sp>
            <p:grpSp>
              <p:nvGrpSpPr>
                <p:cNvPr id="54" name="Groupe 53"/>
                <p:cNvGrpSpPr/>
                <p:nvPr/>
              </p:nvGrpSpPr>
              <p:grpSpPr bwMode="auto">
                <a:xfrm>
                  <a:off x="1521118" y="2859106"/>
                  <a:ext cx="75083" cy="555484"/>
                  <a:chOff x="5292080" y="1772816"/>
                  <a:chExt cx="72008" cy="432048"/>
                </a:xfrm>
                <a:scene3d>
                  <a:camera prst="orthographicFront">
                    <a:rot lat="0" lon="0" rev="0"/>
                  </a:camera>
                  <a:lightRig rig="soft" dir="t"/>
                </a:scene3d>
              </p:grpSpPr>
              <p:cxnSp>
                <p:nvCxnSpPr>
                  <p:cNvPr id="59" name="Connecteur droit 58"/>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60" name="Connecteur droit 59"/>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61" name="Connecteur droit 60"/>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62" name="Connecteur droit 61"/>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cxnSp>
              <p:nvCxnSpPr>
                <p:cNvPr id="55" name="Connecteur droit 30"/>
                <p:cNvCxnSpPr>
                  <a:cxnSpLocks noChangeShapeType="1"/>
                </p:cNvCxnSpPr>
                <p:nvPr/>
              </p:nvCxnSpPr>
              <p:spPr bwMode="auto">
                <a:xfrm>
                  <a:off x="1607314" y="2859106"/>
                  <a:ext cx="0" cy="555484"/>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6" name="Connecteur droit 31"/>
                <p:cNvCxnSpPr>
                  <a:cxnSpLocks noChangeShapeType="1"/>
                </p:cNvCxnSpPr>
                <p:nvPr/>
              </p:nvCxnSpPr>
              <p:spPr bwMode="auto">
                <a:xfrm flipH="1">
                  <a:off x="1538799" y="2859106"/>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7" name="Connecteur droit 32"/>
                <p:cNvCxnSpPr>
                  <a:cxnSpLocks noChangeShapeType="1"/>
                </p:cNvCxnSpPr>
                <p:nvPr/>
              </p:nvCxnSpPr>
              <p:spPr bwMode="auto">
                <a:xfrm flipH="1">
                  <a:off x="1537786" y="3414590"/>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8" name="Connecteur droit 33"/>
                <p:cNvCxnSpPr>
                  <a:cxnSpLocks noChangeShapeType="1"/>
                </p:cNvCxnSpPr>
                <p:nvPr/>
              </p:nvCxnSpPr>
              <p:spPr bwMode="auto">
                <a:xfrm flipH="1">
                  <a:off x="1537787" y="3136848"/>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51" name="Rectangle 3"/>
              <p:cNvSpPr txBox="1">
                <a:spLocks noChangeArrowheads="1"/>
              </p:cNvSpPr>
              <p:nvPr/>
            </p:nvSpPr>
            <p:spPr bwMode="auto">
              <a:xfrm>
                <a:off x="1396672" y="24622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dirty="0">
                    <a:sym typeface="Wingdings" pitchFamily="2" charset="2"/>
                  </a:rPr>
                  <a:t>Maladie Ordinaire</a:t>
                </a:r>
              </a:p>
            </p:txBody>
          </p:sp>
        </p:grpSp>
        <p:grpSp>
          <p:nvGrpSpPr>
            <p:cNvPr id="8" name="Groupe 5"/>
            <p:cNvGrpSpPr>
              <a:grpSpLocks/>
            </p:cNvGrpSpPr>
            <p:nvPr/>
          </p:nvGrpSpPr>
          <p:grpSpPr bwMode="auto">
            <a:xfrm>
              <a:off x="1258888" y="3595688"/>
              <a:ext cx="2297784" cy="945237"/>
              <a:chOff x="1258888" y="3595688"/>
              <a:chExt cx="2297784" cy="945237"/>
            </a:xfrm>
          </p:grpSpPr>
          <p:grpSp>
            <p:nvGrpSpPr>
              <p:cNvPr id="28" name="Groupe 10"/>
              <p:cNvGrpSpPr>
                <a:grpSpLocks/>
              </p:cNvGrpSpPr>
              <p:nvPr/>
            </p:nvGrpSpPr>
            <p:grpSpPr bwMode="auto">
              <a:xfrm>
                <a:off x="1258888" y="3829049"/>
                <a:ext cx="2025650" cy="711876"/>
                <a:chOff x="5065398" y="1700808"/>
                <a:chExt cx="1944216" cy="553688"/>
              </a:xfrm>
            </p:grpSpPr>
            <p:grpSp>
              <p:nvGrpSpPr>
                <p:cNvPr id="30" name="Groupe 29"/>
                <p:cNvGrpSpPr/>
                <p:nvPr/>
              </p:nvGrpSpPr>
              <p:grpSpPr>
                <a:xfrm>
                  <a:off x="5065398" y="1700808"/>
                  <a:ext cx="1944216" cy="553688"/>
                  <a:chOff x="5004048" y="1672788"/>
                  <a:chExt cx="1944216" cy="553688"/>
                </a:xfrm>
                <a:scene3d>
                  <a:camera prst="orthographicFront">
                    <a:rot lat="0" lon="0" rev="0"/>
                  </a:camera>
                  <a:lightRig rig="soft" dir="t"/>
                </a:scene3d>
              </p:grpSpPr>
              <p:grpSp>
                <p:nvGrpSpPr>
                  <p:cNvPr id="35" name="Groupe 34"/>
                  <p:cNvGrpSpPr/>
                  <p:nvPr/>
                </p:nvGrpSpPr>
                <p:grpSpPr>
                  <a:xfrm>
                    <a:off x="5292080" y="1772816"/>
                    <a:ext cx="1656184" cy="432048"/>
                    <a:chOff x="5292080" y="1772816"/>
                    <a:chExt cx="1656184" cy="432048"/>
                  </a:xfrm>
                </p:grpSpPr>
                <p:grpSp>
                  <p:nvGrpSpPr>
                    <p:cNvPr id="39" name="Groupe 38"/>
                    <p:cNvGrpSpPr/>
                    <p:nvPr/>
                  </p:nvGrpSpPr>
                  <p:grpSpPr>
                    <a:xfrm>
                      <a:off x="5436096" y="1772816"/>
                      <a:ext cx="1512168" cy="432048"/>
                      <a:chOff x="5436096" y="1772816"/>
                      <a:chExt cx="1512168" cy="432048"/>
                    </a:xfrm>
                  </p:grpSpPr>
                  <p:sp>
                    <p:nvSpPr>
                      <p:cNvPr id="45" name="Rectangle 44"/>
                      <p:cNvSpPr/>
                      <p:nvPr/>
                    </p:nvSpPr>
                    <p:spPr>
                      <a:xfrm>
                        <a:off x="5436096" y="1772816"/>
                        <a:ext cx="576064" cy="432048"/>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1 an </a:t>
                        </a:r>
                      </a:p>
                      <a:p>
                        <a:pPr algn="ctr">
                          <a:defRPr/>
                        </a:pPr>
                        <a:endParaRPr lang="fr-FR" sz="3200" kern="0" dirty="0">
                          <a:solidFill>
                            <a:sysClr val="window" lastClr="FFFFFF"/>
                          </a:solidFill>
                          <a:latin typeface="Calibri"/>
                        </a:endParaRPr>
                      </a:p>
                    </p:txBody>
                  </p:sp>
                  <p:sp>
                    <p:nvSpPr>
                      <p:cNvPr id="46" name="Rectangle 45"/>
                      <p:cNvSpPr/>
                      <p:nvPr/>
                    </p:nvSpPr>
                    <p:spPr>
                      <a:xfrm>
                        <a:off x="6012160" y="1988840"/>
                        <a:ext cx="936104" cy="216024"/>
                      </a:xfrm>
                      <a:prstGeom prst="rect">
                        <a:avLst/>
                      </a:prstGeom>
                      <a:solidFill>
                        <a:schemeClr val="accent1"/>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2 ans</a:t>
                        </a:r>
                      </a:p>
                    </p:txBody>
                  </p:sp>
                </p:grpSp>
                <p:grpSp>
                  <p:nvGrpSpPr>
                    <p:cNvPr id="40" name="Groupe 39"/>
                    <p:cNvGrpSpPr/>
                    <p:nvPr/>
                  </p:nvGrpSpPr>
                  <p:grpSpPr>
                    <a:xfrm>
                      <a:off x="5292080" y="1772816"/>
                      <a:ext cx="72008" cy="432048"/>
                      <a:chOff x="5292080" y="1772816"/>
                      <a:chExt cx="72008" cy="432048"/>
                    </a:xfrm>
                  </p:grpSpPr>
                  <p:cxnSp>
                    <p:nvCxnSpPr>
                      <p:cNvPr id="41" name="Connecteur droit 40"/>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2" name="Connecteur droit 41"/>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3" name="Connecteur droit 42"/>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4" name="Connecteur droit 43"/>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36" name="ZoneTexte 35"/>
                  <p:cNvSpPr txBox="1"/>
                  <p:nvPr/>
                </p:nvSpPr>
                <p:spPr>
                  <a:xfrm>
                    <a:off x="5004048" y="1672788"/>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37" name="ZoneTexte 36"/>
                  <p:cNvSpPr txBox="1"/>
                  <p:nvPr/>
                </p:nvSpPr>
                <p:spPr>
                  <a:xfrm>
                    <a:off x="5004048" y="1888812"/>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50%</a:t>
                    </a:r>
                  </a:p>
                </p:txBody>
              </p:sp>
              <p:sp>
                <p:nvSpPr>
                  <p:cNvPr id="38" name="ZoneTexte 37"/>
                  <p:cNvSpPr txBox="1"/>
                  <p:nvPr/>
                </p:nvSpPr>
                <p:spPr>
                  <a:xfrm>
                    <a:off x="5004048" y="2088867"/>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0%</a:t>
                    </a:r>
                  </a:p>
                </p:txBody>
              </p:sp>
            </p:grpSp>
            <p:cxnSp>
              <p:nvCxnSpPr>
                <p:cNvPr id="31"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2"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3"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4"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29" name="Rectangle 3"/>
              <p:cNvSpPr txBox="1">
                <a:spLocks noChangeArrowheads="1"/>
              </p:cNvSpPr>
              <p:nvPr/>
            </p:nvSpPr>
            <p:spPr bwMode="auto">
              <a:xfrm>
                <a:off x="1396672" y="3595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a:sym typeface="Wingdings" pitchFamily="2" charset="2"/>
                  </a:rPr>
                  <a:t>Maladie Grave</a:t>
                </a:r>
              </a:p>
            </p:txBody>
          </p:sp>
        </p:grpSp>
        <p:grpSp>
          <p:nvGrpSpPr>
            <p:cNvPr id="9" name="Groupe 6"/>
            <p:cNvGrpSpPr>
              <a:grpSpLocks/>
            </p:cNvGrpSpPr>
            <p:nvPr/>
          </p:nvGrpSpPr>
          <p:grpSpPr bwMode="auto">
            <a:xfrm>
              <a:off x="1258888" y="4760913"/>
              <a:ext cx="2297784" cy="945245"/>
              <a:chOff x="1258888" y="4760913"/>
              <a:chExt cx="2297784" cy="945245"/>
            </a:xfrm>
          </p:grpSpPr>
          <p:grpSp>
            <p:nvGrpSpPr>
              <p:cNvPr id="11" name="Groupe 10"/>
              <p:cNvGrpSpPr>
                <a:grpSpLocks/>
              </p:cNvGrpSpPr>
              <p:nvPr/>
            </p:nvGrpSpPr>
            <p:grpSpPr bwMode="auto">
              <a:xfrm>
                <a:off x="1258888" y="4994277"/>
                <a:ext cx="2025652" cy="711881"/>
                <a:chOff x="5065398" y="1700808"/>
                <a:chExt cx="1943852" cy="553687"/>
              </a:xfrm>
            </p:grpSpPr>
            <p:grpSp>
              <p:nvGrpSpPr>
                <p:cNvPr id="13" name="Groupe 12"/>
                <p:cNvGrpSpPr/>
                <p:nvPr/>
              </p:nvGrpSpPr>
              <p:grpSpPr>
                <a:xfrm>
                  <a:off x="5065398" y="1700808"/>
                  <a:ext cx="1943852" cy="553687"/>
                  <a:chOff x="5004048" y="1672788"/>
                  <a:chExt cx="1943852" cy="553687"/>
                </a:xfrm>
                <a:scene3d>
                  <a:camera prst="orthographicFront">
                    <a:rot lat="0" lon="0" rev="0"/>
                  </a:camera>
                  <a:lightRig rig="soft" dir="t"/>
                </a:scene3d>
              </p:grpSpPr>
              <p:grpSp>
                <p:nvGrpSpPr>
                  <p:cNvPr id="18" name="Groupe 17"/>
                  <p:cNvGrpSpPr/>
                  <p:nvPr/>
                </p:nvGrpSpPr>
                <p:grpSpPr>
                  <a:xfrm>
                    <a:off x="5292080" y="1772816"/>
                    <a:ext cx="1655820" cy="432048"/>
                    <a:chOff x="5292080" y="1772816"/>
                    <a:chExt cx="1655820" cy="432048"/>
                  </a:xfrm>
                </p:grpSpPr>
                <p:sp>
                  <p:nvSpPr>
                    <p:cNvPr id="22" name="Rectangle 21"/>
                    <p:cNvSpPr/>
                    <p:nvPr/>
                  </p:nvSpPr>
                  <p:spPr>
                    <a:xfrm>
                      <a:off x="5436097" y="1772816"/>
                      <a:ext cx="1511803" cy="432048"/>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endParaRPr lang="fr-FR" sz="1467" kern="0" dirty="0">
                        <a:solidFill>
                          <a:sysClr val="window" lastClr="FFFFFF"/>
                        </a:solidFill>
                        <a:latin typeface="Calibri"/>
                      </a:endParaRPr>
                    </a:p>
                    <a:p>
                      <a:pPr algn="ctr">
                        <a:defRPr/>
                      </a:pPr>
                      <a:endParaRPr lang="fr-FR" sz="1067" kern="0" dirty="0">
                        <a:solidFill>
                          <a:sysClr val="window" lastClr="FFFFFF"/>
                        </a:solidFill>
                        <a:latin typeface="Calibri"/>
                      </a:endParaRPr>
                    </a:p>
                    <a:p>
                      <a:pPr algn="ctr">
                        <a:defRPr/>
                      </a:pPr>
                      <a:r>
                        <a:rPr lang="fr-FR" sz="1467" kern="0" dirty="0">
                          <a:solidFill>
                            <a:sysClr val="window" lastClr="FFFFFF"/>
                          </a:solidFill>
                          <a:latin typeface="Calibri"/>
                        </a:rPr>
                        <a:t>  entre 10 et 48 semaines</a:t>
                      </a:r>
                    </a:p>
                    <a:p>
                      <a:pPr algn="ctr">
                        <a:defRPr/>
                      </a:pPr>
                      <a:endParaRPr lang="fr-FR" sz="3200" kern="0" dirty="0">
                        <a:solidFill>
                          <a:sysClr val="window" lastClr="FFFFFF"/>
                        </a:solidFill>
                        <a:latin typeface="Calibri"/>
                      </a:endParaRPr>
                    </a:p>
                  </p:txBody>
                </p:sp>
                <p:grpSp>
                  <p:nvGrpSpPr>
                    <p:cNvPr id="23" name="Groupe 22"/>
                    <p:cNvGrpSpPr/>
                    <p:nvPr/>
                  </p:nvGrpSpPr>
                  <p:grpSpPr>
                    <a:xfrm>
                      <a:off x="5292080" y="1772816"/>
                      <a:ext cx="72008" cy="432048"/>
                      <a:chOff x="5292080" y="1772816"/>
                      <a:chExt cx="72008" cy="432048"/>
                    </a:xfrm>
                  </p:grpSpPr>
                  <p:cxnSp>
                    <p:nvCxnSpPr>
                      <p:cNvPr id="24" name="Connecteur droit 23"/>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5" name="Connecteur droit 24"/>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6" name="Connecteur droit 25"/>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7" name="Connecteur droit 26"/>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19" name="ZoneTexte 18"/>
                  <p:cNvSpPr txBox="1"/>
                  <p:nvPr/>
                </p:nvSpPr>
                <p:spPr>
                  <a:xfrm>
                    <a:off x="5004048" y="1672788"/>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100%</a:t>
                    </a:r>
                  </a:p>
                </p:txBody>
              </p:sp>
              <p:sp>
                <p:nvSpPr>
                  <p:cNvPr id="20" name="ZoneTexte 19"/>
                  <p:cNvSpPr txBox="1"/>
                  <p:nvPr/>
                </p:nvSpPr>
                <p:spPr>
                  <a:xfrm>
                    <a:off x="5004048" y="1888812"/>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50%</a:t>
                    </a:r>
                  </a:p>
                </p:txBody>
              </p:sp>
              <p:sp>
                <p:nvSpPr>
                  <p:cNvPr id="21" name="ZoneTexte 20"/>
                  <p:cNvSpPr txBox="1"/>
                  <p:nvPr/>
                </p:nvSpPr>
                <p:spPr>
                  <a:xfrm>
                    <a:off x="5004048" y="2088867"/>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0%</a:t>
                    </a:r>
                  </a:p>
                </p:txBody>
              </p:sp>
            </p:grpSp>
            <p:cxnSp>
              <p:nvCxnSpPr>
                <p:cNvPr id="14"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5"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6"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7"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2" name="Rectangle 3"/>
              <p:cNvSpPr txBox="1">
                <a:spLocks noChangeArrowheads="1"/>
              </p:cNvSpPr>
              <p:nvPr/>
            </p:nvSpPr>
            <p:spPr bwMode="auto">
              <a:xfrm>
                <a:off x="1396672" y="47609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a:sym typeface="Wingdings" pitchFamily="2" charset="2"/>
                  </a:rPr>
                  <a:t>Maternité</a:t>
                </a:r>
              </a:p>
            </p:txBody>
          </p:sp>
        </p:grpSp>
        <p:sp>
          <p:nvSpPr>
            <p:cNvPr id="10" name="Rectangle 3"/>
            <p:cNvSpPr txBox="1">
              <a:spLocks noChangeArrowheads="1"/>
            </p:cNvSpPr>
            <p:nvPr/>
          </p:nvSpPr>
          <p:spPr bwMode="auto">
            <a:xfrm>
              <a:off x="2033680" y="1944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143000" indent="-2286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457189" indent="-457189">
                <a:spcBef>
                  <a:spcPct val="20000"/>
                </a:spcBef>
              </a:pPr>
              <a:r>
                <a:rPr lang="fr-FR" altLang="fr-FR" sz="1867" dirty="0">
                  <a:solidFill>
                    <a:srgbClr val="25387C"/>
                  </a:solidFill>
                </a:rPr>
                <a:t>- De 150 H par Trimestre</a:t>
              </a:r>
              <a:endParaRPr lang="fr-FR" altLang="fr-FR" sz="2400" dirty="0">
                <a:solidFill>
                  <a:srgbClr val="25387C"/>
                </a:solidFill>
              </a:endParaRPr>
            </a:p>
          </p:txBody>
        </p:sp>
      </p:grpSp>
      <p:grpSp>
        <p:nvGrpSpPr>
          <p:cNvPr id="63" name="Groupe 62"/>
          <p:cNvGrpSpPr>
            <a:grpSpLocks/>
          </p:cNvGrpSpPr>
          <p:nvPr/>
        </p:nvGrpSpPr>
        <p:grpSpPr bwMode="auto">
          <a:xfrm>
            <a:off x="7011657" y="1103537"/>
            <a:ext cx="3790951" cy="5015293"/>
            <a:chOff x="5587328" y="1944688"/>
            <a:chExt cx="2843549" cy="3761470"/>
          </a:xfrm>
        </p:grpSpPr>
        <p:sp>
          <p:nvSpPr>
            <p:cNvPr id="64" name="Rectangle 3"/>
            <p:cNvSpPr txBox="1">
              <a:spLocks noChangeArrowheads="1"/>
            </p:cNvSpPr>
            <p:nvPr/>
          </p:nvSpPr>
          <p:spPr bwMode="auto">
            <a:xfrm>
              <a:off x="5587328" y="1944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143000" indent="-2286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457189" indent="-457189">
                <a:spcBef>
                  <a:spcPct val="20000"/>
                </a:spcBef>
              </a:pPr>
              <a:r>
                <a:rPr lang="fr-FR" altLang="fr-FR" sz="1867"/>
                <a:t>+ De 150 H par Trimestre</a:t>
              </a:r>
            </a:p>
            <a:p>
              <a:pPr marL="457189" indent="-457189">
                <a:spcBef>
                  <a:spcPct val="50000"/>
                </a:spcBef>
              </a:pPr>
              <a:r>
                <a:rPr lang="fr-FR" altLang="fr-FR" sz="1867">
                  <a:solidFill>
                    <a:schemeClr val="tx1"/>
                  </a:solidFill>
                </a:rPr>
                <a:t> </a:t>
              </a:r>
              <a:endParaRPr lang="fr-FR" altLang="fr-FR" sz="2400">
                <a:solidFill>
                  <a:schemeClr val="tx1"/>
                </a:solidFill>
              </a:endParaRPr>
            </a:p>
          </p:txBody>
        </p:sp>
        <p:grpSp>
          <p:nvGrpSpPr>
            <p:cNvPr id="65" name="Groupe 7"/>
            <p:cNvGrpSpPr>
              <a:grpSpLocks/>
            </p:cNvGrpSpPr>
            <p:nvPr/>
          </p:nvGrpSpPr>
          <p:grpSpPr bwMode="auto">
            <a:xfrm>
              <a:off x="6094992" y="2462213"/>
              <a:ext cx="2335885" cy="980163"/>
              <a:chOff x="6094992" y="2462213"/>
              <a:chExt cx="2335885" cy="980163"/>
            </a:xfrm>
          </p:grpSpPr>
          <p:sp>
            <p:nvSpPr>
              <p:cNvPr id="104" name="ZoneTexte 103"/>
              <p:cNvSpPr txBox="1"/>
              <p:nvPr/>
            </p:nvSpPr>
            <p:spPr bwMode="auto">
              <a:xfrm>
                <a:off x="6094992" y="2730500"/>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105" name="ZoneTexte 104"/>
              <p:cNvSpPr txBox="1"/>
              <p:nvPr/>
            </p:nvSpPr>
            <p:spPr bwMode="auto">
              <a:xfrm>
                <a:off x="6094992" y="3008242"/>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50%</a:t>
                </a:r>
              </a:p>
            </p:txBody>
          </p:sp>
          <p:sp>
            <p:nvSpPr>
              <p:cNvPr id="106" name="ZoneTexte 105"/>
              <p:cNvSpPr txBox="1"/>
              <p:nvPr/>
            </p:nvSpPr>
            <p:spPr bwMode="auto">
              <a:xfrm>
                <a:off x="6094992" y="3265452"/>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0%</a:t>
                </a:r>
              </a:p>
            </p:txBody>
          </p:sp>
          <p:grpSp>
            <p:nvGrpSpPr>
              <p:cNvPr id="107" name="Groupe 6"/>
              <p:cNvGrpSpPr>
                <a:grpSpLocks/>
              </p:cNvGrpSpPr>
              <p:nvPr/>
            </p:nvGrpSpPr>
            <p:grpSpPr bwMode="auto">
              <a:xfrm>
                <a:off x="6395323" y="2859106"/>
                <a:ext cx="1726906" cy="555484"/>
                <a:chOff x="1521118" y="2859106"/>
                <a:chExt cx="1726906" cy="555484"/>
              </a:xfrm>
            </p:grpSpPr>
            <p:sp>
              <p:nvSpPr>
                <p:cNvPr id="109" name="Rectangle 108"/>
                <p:cNvSpPr/>
                <p:nvPr/>
              </p:nvSpPr>
              <p:spPr bwMode="auto">
                <a:xfrm>
                  <a:off x="1671284" y="2859106"/>
                  <a:ext cx="600663" cy="555484"/>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fr-FR" altLang="fr-FR" sz="1467" dirty="0">
                      <a:solidFill>
                        <a:srgbClr val="FFFFFF"/>
                      </a:solidFill>
                      <a:latin typeface="Calibri" pitchFamily="34" charset="0"/>
                    </a:rPr>
                    <a:t>3 mois </a:t>
                  </a:r>
                </a:p>
                <a:p>
                  <a:pPr algn="ctr" eaLnBrk="1" hangingPunct="1">
                    <a:defRPr/>
                  </a:pPr>
                  <a:endParaRPr lang="fr-FR" altLang="fr-FR" sz="3200" b="0" dirty="0">
                    <a:solidFill>
                      <a:srgbClr val="FFFFFF"/>
                    </a:solidFill>
                    <a:latin typeface="Calibri" pitchFamily="34" charset="0"/>
                  </a:endParaRPr>
                </a:p>
              </p:txBody>
            </p:sp>
            <p:sp>
              <p:nvSpPr>
                <p:cNvPr id="110" name="Rectangle 109"/>
                <p:cNvSpPr/>
                <p:nvPr/>
              </p:nvSpPr>
              <p:spPr bwMode="auto">
                <a:xfrm>
                  <a:off x="2271947" y="3136848"/>
                  <a:ext cx="976077" cy="277742"/>
                </a:xfrm>
                <a:prstGeom prst="rect">
                  <a:avLst/>
                </a:prstGeom>
                <a:solidFill>
                  <a:sysClr val="window" lastClr="FFFFFF">
                    <a:lumMod val="50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467" kern="0" dirty="0">
                      <a:solidFill>
                        <a:sysClr val="window" lastClr="FFFFFF"/>
                      </a:solidFill>
                      <a:latin typeface="Calibri"/>
                    </a:rPr>
                    <a:t>9 mois</a:t>
                  </a:r>
                </a:p>
              </p:txBody>
            </p:sp>
            <p:grpSp>
              <p:nvGrpSpPr>
                <p:cNvPr id="111" name="Groupe 110"/>
                <p:cNvGrpSpPr/>
                <p:nvPr/>
              </p:nvGrpSpPr>
              <p:grpSpPr bwMode="auto">
                <a:xfrm>
                  <a:off x="1521118" y="2859106"/>
                  <a:ext cx="75083" cy="555484"/>
                  <a:chOff x="5292080" y="1772816"/>
                  <a:chExt cx="72008" cy="432048"/>
                </a:xfrm>
                <a:scene3d>
                  <a:camera prst="orthographicFront">
                    <a:rot lat="0" lon="0" rev="0"/>
                  </a:camera>
                  <a:lightRig rig="soft" dir="t"/>
                </a:scene3d>
              </p:grpSpPr>
              <p:cxnSp>
                <p:nvCxnSpPr>
                  <p:cNvPr id="116" name="Connecteur droit 115"/>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7" name="Connecteur droit 116"/>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8" name="Connecteur droit 117"/>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9" name="Connecteur droit 118"/>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cxnSp>
              <p:nvCxnSpPr>
                <p:cNvPr id="112" name="Connecteur droit 30"/>
                <p:cNvCxnSpPr>
                  <a:cxnSpLocks noChangeShapeType="1"/>
                </p:cNvCxnSpPr>
                <p:nvPr/>
              </p:nvCxnSpPr>
              <p:spPr bwMode="auto">
                <a:xfrm>
                  <a:off x="1607314" y="2859106"/>
                  <a:ext cx="0" cy="555484"/>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3" name="Connecteur droit 31"/>
                <p:cNvCxnSpPr>
                  <a:cxnSpLocks noChangeShapeType="1"/>
                </p:cNvCxnSpPr>
                <p:nvPr/>
              </p:nvCxnSpPr>
              <p:spPr bwMode="auto">
                <a:xfrm flipH="1">
                  <a:off x="1538799" y="2859106"/>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4" name="Connecteur droit 32"/>
                <p:cNvCxnSpPr>
                  <a:cxnSpLocks noChangeShapeType="1"/>
                </p:cNvCxnSpPr>
                <p:nvPr/>
              </p:nvCxnSpPr>
              <p:spPr bwMode="auto">
                <a:xfrm flipH="1">
                  <a:off x="1537786" y="3414590"/>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5" name="Connecteur droit 33"/>
                <p:cNvCxnSpPr>
                  <a:cxnSpLocks noChangeShapeType="1"/>
                </p:cNvCxnSpPr>
                <p:nvPr/>
              </p:nvCxnSpPr>
              <p:spPr bwMode="auto">
                <a:xfrm flipH="1">
                  <a:off x="1537787" y="3136848"/>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08" name="Rectangle 3"/>
              <p:cNvSpPr txBox="1">
                <a:spLocks noChangeArrowheads="1"/>
              </p:cNvSpPr>
              <p:nvPr/>
            </p:nvSpPr>
            <p:spPr bwMode="auto">
              <a:xfrm>
                <a:off x="6270877" y="24622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a:sym typeface="Wingdings" pitchFamily="2" charset="2"/>
                  </a:rPr>
                  <a:t>Maladie Ordinaire</a:t>
                </a:r>
              </a:p>
            </p:txBody>
          </p:sp>
        </p:grpSp>
        <p:grpSp>
          <p:nvGrpSpPr>
            <p:cNvPr id="66" name="Groupe 8"/>
            <p:cNvGrpSpPr>
              <a:grpSpLocks/>
            </p:cNvGrpSpPr>
            <p:nvPr/>
          </p:nvGrpSpPr>
          <p:grpSpPr bwMode="auto">
            <a:xfrm>
              <a:off x="6133093" y="3595688"/>
              <a:ext cx="2297784" cy="945237"/>
              <a:chOff x="6133093" y="3595688"/>
              <a:chExt cx="2297784" cy="945237"/>
            </a:xfrm>
          </p:grpSpPr>
          <p:grpSp>
            <p:nvGrpSpPr>
              <p:cNvPr id="85" name="Groupe 10"/>
              <p:cNvGrpSpPr>
                <a:grpSpLocks/>
              </p:cNvGrpSpPr>
              <p:nvPr/>
            </p:nvGrpSpPr>
            <p:grpSpPr bwMode="auto">
              <a:xfrm>
                <a:off x="6133093" y="3829049"/>
                <a:ext cx="2025650" cy="711876"/>
                <a:chOff x="5065398" y="1700808"/>
                <a:chExt cx="1944216" cy="553688"/>
              </a:xfrm>
            </p:grpSpPr>
            <p:grpSp>
              <p:nvGrpSpPr>
                <p:cNvPr id="87" name="Groupe 86"/>
                <p:cNvGrpSpPr/>
                <p:nvPr/>
              </p:nvGrpSpPr>
              <p:grpSpPr>
                <a:xfrm>
                  <a:off x="5065398" y="1700808"/>
                  <a:ext cx="1944216" cy="553688"/>
                  <a:chOff x="5004048" y="1672788"/>
                  <a:chExt cx="1944216" cy="553688"/>
                </a:xfrm>
                <a:scene3d>
                  <a:camera prst="orthographicFront">
                    <a:rot lat="0" lon="0" rev="0"/>
                  </a:camera>
                  <a:lightRig rig="soft" dir="t"/>
                </a:scene3d>
              </p:grpSpPr>
              <p:grpSp>
                <p:nvGrpSpPr>
                  <p:cNvPr id="92" name="Groupe 91"/>
                  <p:cNvGrpSpPr/>
                  <p:nvPr/>
                </p:nvGrpSpPr>
                <p:grpSpPr>
                  <a:xfrm>
                    <a:off x="5292080" y="1772816"/>
                    <a:ext cx="1656184" cy="432048"/>
                    <a:chOff x="5292080" y="1772816"/>
                    <a:chExt cx="1656184" cy="432048"/>
                  </a:xfrm>
                </p:grpSpPr>
                <p:grpSp>
                  <p:nvGrpSpPr>
                    <p:cNvPr id="96" name="Groupe 95"/>
                    <p:cNvGrpSpPr/>
                    <p:nvPr/>
                  </p:nvGrpSpPr>
                  <p:grpSpPr>
                    <a:xfrm>
                      <a:off x="5436096" y="1772816"/>
                      <a:ext cx="1512168" cy="432048"/>
                      <a:chOff x="5436096" y="1772816"/>
                      <a:chExt cx="1512168" cy="432048"/>
                    </a:xfrm>
                  </p:grpSpPr>
                  <p:sp>
                    <p:nvSpPr>
                      <p:cNvPr id="102" name="Rectangle 101"/>
                      <p:cNvSpPr/>
                      <p:nvPr/>
                    </p:nvSpPr>
                    <p:spPr>
                      <a:xfrm>
                        <a:off x="5436096" y="1772816"/>
                        <a:ext cx="576064" cy="432048"/>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1 an </a:t>
                        </a:r>
                      </a:p>
                      <a:p>
                        <a:pPr algn="ctr">
                          <a:defRPr/>
                        </a:pPr>
                        <a:endParaRPr lang="fr-FR" sz="3200" kern="0" dirty="0">
                          <a:solidFill>
                            <a:sysClr val="window" lastClr="FFFFFF"/>
                          </a:solidFill>
                          <a:latin typeface="Calibri"/>
                        </a:endParaRPr>
                      </a:p>
                    </p:txBody>
                  </p:sp>
                  <p:sp>
                    <p:nvSpPr>
                      <p:cNvPr id="103" name="Rectangle 102"/>
                      <p:cNvSpPr/>
                      <p:nvPr/>
                    </p:nvSpPr>
                    <p:spPr>
                      <a:xfrm>
                        <a:off x="6012160" y="1988840"/>
                        <a:ext cx="936104" cy="216024"/>
                      </a:xfrm>
                      <a:prstGeom prst="rect">
                        <a:avLst/>
                      </a:prstGeom>
                      <a:solidFill>
                        <a:schemeClr val="accent1"/>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2 ans</a:t>
                        </a:r>
                      </a:p>
                    </p:txBody>
                  </p:sp>
                </p:grpSp>
                <p:grpSp>
                  <p:nvGrpSpPr>
                    <p:cNvPr id="97" name="Groupe 96"/>
                    <p:cNvGrpSpPr/>
                    <p:nvPr/>
                  </p:nvGrpSpPr>
                  <p:grpSpPr>
                    <a:xfrm>
                      <a:off x="5292080" y="1772816"/>
                      <a:ext cx="72008" cy="432048"/>
                      <a:chOff x="5292080" y="1772816"/>
                      <a:chExt cx="72008" cy="432048"/>
                    </a:xfrm>
                  </p:grpSpPr>
                  <p:cxnSp>
                    <p:nvCxnSpPr>
                      <p:cNvPr id="98" name="Connecteur droit 97"/>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9" name="Connecteur droit 98"/>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00" name="Connecteur droit 99"/>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01" name="Connecteur droit 100"/>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93" name="ZoneTexte 92"/>
                  <p:cNvSpPr txBox="1"/>
                  <p:nvPr/>
                </p:nvSpPr>
                <p:spPr>
                  <a:xfrm>
                    <a:off x="5004048" y="1672788"/>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94" name="ZoneTexte 93"/>
                  <p:cNvSpPr txBox="1"/>
                  <p:nvPr/>
                </p:nvSpPr>
                <p:spPr>
                  <a:xfrm>
                    <a:off x="5004048" y="1888812"/>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50%</a:t>
                    </a:r>
                  </a:p>
                </p:txBody>
              </p:sp>
              <p:sp>
                <p:nvSpPr>
                  <p:cNvPr id="95" name="ZoneTexte 94"/>
                  <p:cNvSpPr txBox="1"/>
                  <p:nvPr/>
                </p:nvSpPr>
                <p:spPr>
                  <a:xfrm>
                    <a:off x="5004048" y="2088867"/>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0%</a:t>
                    </a:r>
                  </a:p>
                </p:txBody>
              </p:sp>
            </p:grpSp>
            <p:cxnSp>
              <p:nvCxnSpPr>
                <p:cNvPr id="88"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9"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90"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91"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86" name="Rectangle 3"/>
              <p:cNvSpPr txBox="1">
                <a:spLocks noChangeArrowheads="1"/>
              </p:cNvSpPr>
              <p:nvPr/>
            </p:nvSpPr>
            <p:spPr bwMode="auto">
              <a:xfrm>
                <a:off x="6270877" y="3595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a:sym typeface="Wingdings" pitchFamily="2" charset="2"/>
                  </a:rPr>
                  <a:t>Maladie Grave</a:t>
                </a:r>
              </a:p>
            </p:txBody>
          </p:sp>
        </p:grpSp>
        <p:grpSp>
          <p:nvGrpSpPr>
            <p:cNvPr id="67" name="Groupe 9"/>
            <p:cNvGrpSpPr>
              <a:grpSpLocks/>
            </p:cNvGrpSpPr>
            <p:nvPr/>
          </p:nvGrpSpPr>
          <p:grpSpPr bwMode="auto">
            <a:xfrm>
              <a:off x="6133093" y="4760913"/>
              <a:ext cx="2297784" cy="945245"/>
              <a:chOff x="6133093" y="4760913"/>
              <a:chExt cx="2297784" cy="945245"/>
            </a:xfrm>
          </p:grpSpPr>
          <p:grpSp>
            <p:nvGrpSpPr>
              <p:cNvPr id="68" name="Groupe 10"/>
              <p:cNvGrpSpPr>
                <a:grpSpLocks/>
              </p:cNvGrpSpPr>
              <p:nvPr/>
            </p:nvGrpSpPr>
            <p:grpSpPr bwMode="auto">
              <a:xfrm>
                <a:off x="6133093" y="4994277"/>
                <a:ext cx="2025650" cy="711881"/>
                <a:chOff x="5065398" y="1700808"/>
                <a:chExt cx="1943850" cy="553687"/>
              </a:xfrm>
            </p:grpSpPr>
            <p:grpSp>
              <p:nvGrpSpPr>
                <p:cNvPr id="70" name="Groupe 69"/>
                <p:cNvGrpSpPr/>
                <p:nvPr/>
              </p:nvGrpSpPr>
              <p:grpSpPr>
                <a:xfrm>
                  <a:off x="5065398" y="1700808"/>
                  <a:ext cx="1943850" cy="553687"/>
                  <a:chOff x="5004048" y="1672788"/>
                  <a:chExt cx="1943850" cy="553687"/>
                </a:xfrm>
                <a:scene3d>
                  <a:camera prst="orthographicFront">
                    <a:rot lat="0" lon="0" rev="0"/>
                  </a:camera>
                  <a:lightRig rig="soft" dir="t"/>
                </a:scene3d>
              </p:grpSpPr>
              <p:grpSp>
                <p:nvGrpSpPr>
                  <p:cNvPr id="75" name="Groupe 74"/>
                  <p:cNvGrpSpPr/>
                  <p:nvPr/>
                </p:nvGrpSpPr>
                <p:grpSpPr>
                  <a:xfrm>
                    <a:off x="5292080" y="1772816"/>
                    <a:ext cx="1655818" cy="432048"/>
                    <a:chOff x="5292080" y="1772816"/>
                    <a:chExt cx="1655818" cy="432048"/>
                  </a:xfrm>
                </p:grpSpPr>
                <p:sp>
                  <p:nvSpPr>
                    <p:cNvPr id="79" name="Rectangle 78"/>
                    <p:cNvSpPr/>
                    <p:nvPr/>
                  </p:nvSpPr>
                  <p:spPr>
                    <a:xfrm>
                      <a:off x="5436096" y="1772816"/>
                      <a:ext cx="1511802" cy="432048"/>
                    </a:xfrm>
                    <a:prstGeom prst="rect">
                      <a:avLst/>
                    </a:prstGeom>
                    <a:solidFill>
                      <a:srgbClr val="F79646"/>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endParaRPr lang="fr-FR" sz="1467" kern="0" dirty="0">
                        <a:solidFill>
                          <a:sysClr val="window" lastClr="FFFFFF"/>
                        </a:solidFill>
                        <a:latin typeface="Calibri"/>
                      </a:endParaRPr>
                    </a:p>
                    <a:p>
                      <a:pPr algn="ctr">
                        <a:defRPr/>
                      </a:pPr>
                      <a:endParaRPr lang="fr-FR" sz="1067" kern="0" dirty="0">
                        <a:solidFill>
                          <a:sysClr val="window" lastClr="FFFFFF"/>
                        </a:solidFill>
                        <a:latin typeface="Calibri"/>
                      </a:endParaRPr>
                    </a:p>
                    <a:p>
                      <a:pPr algn="ctr">
                        <a:defRPr/>
                      </a:pPr>
                      <a:r>
                        <a:rPr lang="fr-FR" sz="1467" kern="0" dirty="0">
                          <a:solidFill>
                            <a:sysClr val="window" lastClr="FFFFFF"/>
                          </a:solidFill>
                          <a:latin typeface="Calibri"/>
                        </a:rPr>
                        <a:t>  entre 10 et 48 semaines</a:t>
                      </a:r>
                    </a:p>
                    <a:p>
                      <a:pPr algn="ctr">
                        <a:defRPr/>
                      </a:pPr>
                      <a:endParaRPr lang="fr-FR" sz="3200" kern="0" dirty="0">
                        <a:solidFill>
                          <a:sysClr val="window" lastClr="FFFFFF"/>
                        </a:solidFill>
                        <a:latin typeface="Calibri"/>
                      </a:endParaRPr>
                    </a:p>
                  </p:txBody>
                </p:sp>
                <p:grpSp>
                  <p:nvGrpSpPr>
                    <p:cNvPr id="80" name="Groupe 79"/>
                    <p:cNvGrpSpPr/>
                    <p:nvPr/>
                  </p:nvGrpSpPr>
                  <p:grpSpPr>
                    <a:xfrm>
                      <a:off x="5292080" y="1772816"/>
                      <a:ext cx="72008" cy="432048"/>
                      <a:chOff x="5292080" y="1772816"/>
                      <a:chExt cx="72008" cy="432048"/>
                    </a:xfrm>
                  </p:grpSpPr>
                  <p:cxnSp>
                    <p:nvCxnSpPr>
                      <p:cNvPr id="81" name="Connecteur droit 80"/>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2" name="Connecteur droit 81"/>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3" name="Connecteur droit 82"/>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4" name="Connecteur droit 83"/>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76" name="ZoneTexte 75"/>
                  <p:cNvSpPr txBox="1"/>
                  <p:nvPr/>
                </p:nvSpPr>
                <p:spPr>
                  <a:xfrm>
                    <a:off x="5004048" y="1672788"/>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100%</a:t>
                    </a:r>
                  </a:p>
                </p:txBody>
              </p:sp>
              <p:sp>
                <p:nvSpPr>
                  <p:cNvPr id="77" name="ZoneTexte 76"/>
                  <p:cNvSpPr txBox="1"/>
                  <p:nvPr/>
                </p:nvSpPr>
                <p:spPr>
                  <a:xfrm>
                    <a:off x="5004048" y="1888812"/>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50%</a:t>
                    </a:r>
                  </a:p>
                </p:txBody>
              </p:sp>
              <p:sp>
                <p:nvSpPr>
                  <p:cNvPr id="78" name="ZoneTexte 77"/>
                  <p:cNvSpPr txBox="1"/>
                  <p:nvPr/>
                </p:nvSpPr>
                <p:spPr>
                  <a:xfrm>
                    <a:off x="5004048" y="2088867"/>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0%</a:t>
                    </a:r>
                  </a:p>
                </p:txBody>
              </p:sp>
            </p:grpSp>
            <p:cxnSp>
              <p:nvCxnSpPr>
                <p:cNvPr id="71"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2"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3"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4"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69" name="Rectangle 3"/>
              <p:cNvSpPr txBox="1">
                <a:spLocks noChangeArrowheads="1"/>
              </p:cNvSpPr>
              <p:nvPr/>
            </p:nvSpPr>
            <p:spPr bwMode="auto">
              <a:xfrm>
                <a:off x="6270877" y="47609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a:sym typeface="Wingdings" pitchFamily="2" charset="2"/>
                  </a:rPr>
                  <a:t>Maternité</a:t>
                </a:r>
              </a:p>
            </p:txBody>
          </p:sp>
        </p:grpSp>
      </p:grpSp>
      <p:sp>
        <p:nvSpPr>
          <p:cNvPr id="120" name="Rectangle 119"/>
          <p:cNvSpPr/>
          <p:nvPr/>
        </p:nvSpPr>
        <p:spPr bwMode="auto">
          <a:xfrm>
            <a:off x="8412531" y="2693083"/>
            <a:ext cx="2016000" cy="389536"/>
          </a:xfrm>
          <a:prstGeom prst="rect">
            <a:avLst/>
          </a:prstGeom>
          <a:solidFill>
            <a:schemeClr val="accent1"/>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467" kern="0" dirty="0">
                <a:solidFill>
                  <a:sysClr val="window" lastClr="FFFFFF"/>
                </a:solidFill>
                <a:latin typeface="Calibri"/>
              </a:rPr>
              <a:t>Sécurité Sociale</a:t>
            </a:r>
          </a:p>
        </p:txBody>
      </p:sp>
      <p:sp>
        <p:nvSpPr>
          <p:cNvPr id="121" name="Rectangle 120"/>
          <p:cNvSpPr/>
          <p:nvPr/>
        </p:nvSpPr>
        <p:spPr bwMode="auto">
          <a:xfrm>
            <a:off x="8339379" y="4174474"/>
            <a:ext cx="2112000" cy="389536"/>
          </a:xfrm>
          <a:prstGeom prst="rect">
            <a:avLst/>
          </a:prstGeom>
          <a:solidFill>
            <a:schemeClr val="accent1"/>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467" kern="0" dirty="0">
                <a:solidFill>
                  <a:sysClr val="window" lastClr="FFFFFF"/>
                </a:solidFill>
                <a:latin typeface="Calibri"/>
              </a:rPr>
              <a:t>Sécurité Sociale</a:t>
            </a:r>
          </a:p>
        </p:txBody>
      </p:sp>
      <p:sp>
        <p:nvSpPr>
          <p:cNvPr id="122" name="Rectangle 121"/>
          <p:cNvSpPr/>
          <p:nvPr/>
        </p:nvSpPr>
        <p:spPr bwMode="auto">
          <a:xfrm>
            <a:off x="8364531" y="5344275"/>
            <a:ext cx="2112000" cy="720000"/>
          </a:xfrm>
          <a:prstGeom prst="rect">
            <a:avLst/>
          </a:prstGeom>
          <a:solidFill>
            <a:schemeClr val="accent1"/>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467" kern="0" dirty="0">
                <a:solidFill>
                  <a:sysClr val="window" lastClr="FFFFFF"/>
                </a:solidFill>
                <a:latin typeface="Calibri"/>
              </a:rPr>
              <a:t>Sécurité Sociale</a:t>
            </a:r>
          </a:p>
        </p:txBody>
      </p:sp>
      <p:grpSp>
        <p:nvGrpSpPr>
          <p:cNvPr id="123" name="Groupe 122"/>
          <p:cNvGrpSpPr>
            <a:grpSpLocks/>
          </p:cNvGrpSpPr>
          <p:nvPr/>
        </p:nvGrpSpPr>
        <p:grpSpPr bwMode="auto">
          <a:xfrm>
            <a:off x="4543623" y="3759953"/>
            <a:ext cx="2904067" cy="2025874"/>
            <a:chOff x="3736976" y="3936664"/>
            <a:chExt cx="2178312" cy="1519983"/>
          </a:xfrm>
        </p:grpSpPr>
        <p:sp>
          <p:nvSpPr>
            <p:cNvPr id="124" name="Rectangle 123"/>
            <p:cNvSpPr/>
            <p:nvPr/>
          </p:nvSpPr>
          <p:spPr bwMode="auto">
            <a:xfrm>
              <a:off x="4187479" y="4714253"/>
              <a:ext cx="600661" cy="720000"/>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endParaRPr lang="fr-FR" altLang="fr-FR" sz="1467" dirty="0">
                <a:solidFill>
                  <a:srgbClr val="FFFFFF"/>
                </a:solidFill>
                <a:latin typeface="Calibri" pitchFamily="34" charset="0"/>
              </a:endParaRPr>
            </a:p>
            <a:p>
              <a:pPr eaLnBrk="1" hangingPunct="1">
                <a:defRPr/>
              </a:pPr>
              <a:endParaRPr lang="fr-FR" altLang="fr-FR" sz="1067" dirty="0">
                <a:solidFill>
                  <a:srgbClr val="FFFFFF"/>
                </a:solidFill>
                <a:latin typeface="Calibri" pitchFamily="34" charset="0"/>
              </a:endParaRPr>
            </a:p>
            <a:p>
              <a:pPr algn="ctr" eaLnBrk="1" hangingPunct="1">
                <a:defRPr/>
              </a:pPr>
              <a:r>
                <a:rPr lang="fr-FR" altLang="fr-FR" sz="1467" dirty="0">
                  <a:solidFill>
                    <a:srgbClr val="FFFFFF"/>
                  </a:solidFill>
                  <a:latin typeface="Calibri" pitchFamily="34" charset="0"/>
                </a:rPr>
                <a:t>3 mois</a:t>
              </a:r>
            </a:p>
            <a:p>
              <a:pPr algn="ctr" eaLnBrk="1" hangingPunct="1">
                <a:defRPr/>
              </a:pPr>
              <a:endParaRPr lang="fr-FR" altLang="fr-FR" sz="3200" b="0" dirty="0">
                <a:solidFill>
                  <a:srgbClr val="FFFFFF"/>
                </a:solidFill>
                <a:latin typeface="Calibri" pitchFamily="34" charset="0"/>
              </a:endParaRPr>
            </a:p>
          </p:txBody>
        </p:sp>
        <p:sp>
          <p:nvSpPr>
            <p:cNvPr id="125" name="Rectangle 124"/>
            <p:cNvSpPr/>
            <p:nvPr/>
          </p:nvSpPr>
          <p:spPr bwMode="auto">
            <a:xfrm>
              <a:off x="4788140" y="4858253"/>
              <a:ext cx="976074" cy="576000"/>
            </a:xfrm>
            <a:prstGeom prst="rect">
              <a:avLst/>
            </a:prstGeom>
            <a:solidFill>
              <a:schemeClr val="accent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467" kern="0" dirty="0">
                  <a:solidFill>
                    <a:sysClr val="window" lastClr="FFFFFF"/>
                  </a:solidFill>
                  <a:latin typeface="Calibri"/>
                </a:rPr>
                <a:t>Jusqu’à consolidation</a:t>
              </a:r>
            </a:p>
          </p:txBody>
        </p:sp>
        <p:grpSp>
          <p:nvGrpSpPr>
            <p:cNvPr id="126" name="Groupe 125"/>
            <p:cNvGrpSpPr/>
            <p:nvPr/>
          </p:nvGrpSpPr>
          <p:grpSpPr bwMode="auto">
            <a:xfrm>
              <a:off x="4037314" y="4714254"/>
              <a:ext cx="75083" cy="555479"/>
              <a:chOff x="5292080" y="1772816"/>
              <a:chExt cx="72008" cy="432048"/>
            </a:xfrm>
            <a:scene3d>
              <a:camera prst="orthographicFront">
                <a:rot lat="0" lon="0" rev="0"/>
              </a:camera>
              <a:lightRig rig="soft" dir="t"/>
            </a:scene3d>
          </p:grpSpPr>
          <p:cxnSp>
            <p:nvCxnSpPr>
              <p:cNvPr id="135" name="Connecteur droit 134"/>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6" name="Connecteur droit 135"/>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7" name="Connecteur droit 136"/>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8" name="Connecteur droit 137"/>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sp>
          <p:nvSpPr>
            <p:cNvPr id="127" name="ZoneTexte 126"/>
            <p:cNvSpPr txBox="1"/>
            <p:nvPr/>
          </p:nvSpPr>
          <p:spPr bwMode="auto">
            <a:xfrm>
              <a:off x="3736982" y="4585648"/>
              <a:ext cx="450495" cy="176991"/>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128" name="ZoneTexte 127"/>
            <p:cNvSpPr txBox="1"/>
            <p:nvPr/>
          </p:nvSpPr>
          <p:spPr bwMode="auto">
            <a:xfrm>
              <a:off x="3736980" y="4751939"/>
              <a:ext cx="450495" cy="176991"/>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80%</a:t>
              </a:r>
            </a:p>
          </p:txBody>
        </p:sp>
        <p:sp>
          <p:nvSpPr>
            <p:cNvPr id="129" name="ZoneTexte 128"/>
            <p:cNvSpPr txBox="1"/>
            <p:nvPr/>
          </p:nvSpPr>
          <p:spPr bwMode="auto">
            <a:xfrm>
              <a:off x="3736976" y="5279656"/>
              <a:ext cx="450495" cy="176991"/>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0%</a:t>
              </a:r>
            </a:p>
          </p:txBody>
        </p:sp>
        <p:cxnSp>
          <p:nvCxnSpPr>
            <p:cNvPr id="130" name="Connecteur droit 30"/>
            <p:cNvCxnSpPr>
              <a:cxnSpLocks noChangeShapeType="1"/>
            </p:cNvCxnSpPr>
            <p:nvPr/>
          </p:nvCxnSpPr>
          <p:spPr bwMode="auto">
            <a:xfrm>
              <a:off x="4123463" y="4714254"/>
              <a:ext cx="0" cy="72000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31" name="Connecteur droit 31"/>
            <p:cNvCxnSpPr>
              <a:cxnSpLocks noChangeShapeType="1"/>
            </p:cNvCxnSpPr>
            <p:nvPr/>
          </p:nvCxnSpPr>
          <p:spPr bwMode="auto">
            <a:xfrm flipH="1">
              <a:off x="4054913" y="4714254"/>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32" name="Connecteur droit 32"/>
            <p:cNvCxnSpPr>
              <a:cxnSpLocks noChangeShapeType="1"/>
            </p:cNvCxnSpPr>
            <p:nvPr/>
          </p:nvCxnSpPr>
          <p:spPr bwMode="auto">
            <a:xfrm flipH="1">
              <a:off x="4053867" y="5434254"/>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sp>
          <p:nvSpPr>
            <p:cNvPr id="133" name="Rectangle 3"/>
            <p:cNvSpPr txBox="1">
              <a:spLocks noChangeArrowheads="1"/>
            </p:cNvSpPr>
            <p:nvPr/>
          </p:nvSpPr>
          <p:spPr bwMode="auto">
            <a:xfrm>
              <a:off x="3755288" y="3936664"/>
              <a:ext cx="2160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82563" indent="-182563">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lvl="2" eaLnBrk="1" hangingPunct="1">
                <a:spcBef>
                  <a:spcPct val="50000"/>
                </a:spcBef>
                <a:buClr>
                  <a:srgbClr val="EF7D0B"/>
                </a:buClr>
                <a:buFont typeface="Wingdings" pitchFamily="2" charset="2"/>
                <a:buChar char="ü"/>
              </a:pPr>
              <a:r>
                <a:rPr lang="fr-FR" altLang="fr-FR" sz="1867" b="0">
                  <a:sym typeface="Wingdings" pitchFamily="2" charset="2"/>
                </a:rPr>
                <a:t>Accident du travail Maladie Professionnelle</a:t>
              </a:r>
            </a:p>
          </p:txBody>
        </p:sp>
        <p:cxnSp>
          <p:nvCxnSpPr>
            <p:cNvPr id="134" name="Connecteur droit 32"/>
            <p:cNvCxnSpPr>
              <a:cxnSpLocks noChangeShapeType="1"/>
            </p:cNvCxnSpPr>
            <p:nvPr/>
          </p:nvCxnSpPr>
          <p:spPr bwMode="auto">
            <a:xfrm flipH="1">
              <a:off x="4058922" y="4872031"/>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grpSp>
        <p:nvGrpSpPr>
          <p:cNvPr id="139" name="Groupe 138"/>
          <p:cNvGrpSpPr>
            <a:grpSpLocks/>
          </p:cNvGrpSpPr>
          <p:nvPr/>
        </p:nvGrpSpPr>
        <p:grpSpPr bwMode="auto">
          <a:xfrm>
            <a:off x="5175304" y="4932595"/>
            <a:ext cx="2112433" cy="823384"/>
            <a:chOff x="4187470" y="4858253"/>
            <a:chExt cx="1584000" cy="576000"/>
          </a:xfrm>
          <a:solidFill>
            <a:schemeClr val="accent1"/>
          </a:solidFill>
        </p:grpSpPr>
        <p:sp>
          <p:nvSpPr>
            <p:cNvPr id="140" name="Rectangle 139"/>
            <p:cNvSpPr/>
            <p:nvPr/>
          </p:nvSpPr>
          <p:spPr bwMode="auto">
            <a:xfrm>
              <a:off x="4439470" y="4858253"/>
              <a:ext cx="1332000" cy="576000"/>
            </a:xfrm>
            <a:prstGeom prst="rect">
              <a:avLst/>
            </a:prstGeom>
            <a:grp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467" kern="0" dirty="0">
                  <a:solidFill>
                    <a:sysClr val="window" lastClr="FFFFFF"/>
                  </a:solidFill>
                  <a:latin typeface="Calibri"/>
                </a:rPr>
                <a:t>Sécurité Sociale</a:t>
              </a:r>
            </a:p>
          </p:txBody>
        </p:sp>
        <p:sp>
          <p:nvSpPr>
            <p:cNvPr id="141" name="Rectangle 140"/>
            <p:cNvSpPr/>
            <p:nvPr/>
          </p:nvSpPr>
          <p:spPr bwMode="auto">
            <a:xfrm>
              <a:off x="4187470" y="5002253"/>
              <a:ext cx="252000" cy="432000"/>
            </a:xfrm>
            <a:prstGeom prst="rect">
              <a:avLst/>
            </a:prstGeom>
            <a:grp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fr-FR" altLang="fr-FR" sz="1467">
                <a:solidFill>
                  <a:srgbClr val="FFFFFF"/>
                </a:solidFill>
                <a:latin typeface="Calibri" pitchFamily="34" charset="0"/>
              </a:endParaRPr>
            </a:p>
          </p:txBody>
        </p:sp>
      </p:grpSp>
      <p:sp>
        <p:nvSpPr>
          <p:cNvPr id="145" name="Espace réservé du numéro de diapositive 144"/>
          <p:cNvSpPr>
            <a:spLocks noGrp="1"/>
          </p:cNvSpPr>
          <p:nvPr>
            <p:ph type="sldNum" sz="quarter" idx="12"/>
          </p:nvPr>
        </p:nvSpPr>
        <p:spPr/>
        <p:txBody>
          <a:bodyPr/>
          <a:lstStyle/>
          <a:p>
            <a:fld id="{733122C9-A0B9-462F-8757-0847AD287B63}" type="slidenum">
              <a:rPr lang="fr-FR" smtClean="0"/>
              <a:pPr/>
              <a:t>11</a:t>
            </a:fld>
            <a:endParaRPr lang="fr-FR" dirty="0"/>
          </a:p>
        </p:txBody>
      </p:sp>
      <p:pic>
        <p:nvPicPr>
          <p:cNvPr id="14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Image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12537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anim calcmode="lin" valueType="num">
                                      <p:cBhvr>
                                        <p:cTn id="10" dur="1000" fill="hold"/>
                                        <p:tgtEl>
                                          <p:spTgt spid="6"/>
                                        </p:tgtEl>
                                        <p:attrNameLst>
                                          <p:attrName>ppt_x</p:attrName>
                                        </p:attrNameLst>
                                      </p:cBhvr>
                                      <p:tavLst>
                                        <p:tav tm="0">
                                          <p:val>
                                            <p:fltVal val="0.5"/>
                                          </p:val>
                                        </p:tav>
                                        <p:tav tm="100000">
                                          <p:val>
                                            <p:strVal val="#ppt_x"/>
                                          </p:val>
                                        </p:tav>
                                      </p:tavLst>
                                    </p:anim>
                                    <p:anim calcmode="lin" valueType="num">
                                      <p:cBhvr>
                                        <p:cTn id="11"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123"/>
                                        </p:tgtEl>
                                        <p:attrNameLst>
                                          <p:attrName>style.visibility</p:attrName>
                                        </p:attrNameLst>
                                      </p:cBhvr>
                                      <p:to>
                                        <p:strVal val="visible"/>
                                      </p:to>
                                    </p:set>
                                    <p:anim calcmode="lin" valueType="num">
                                      <p:cBhvr>
                                        <p:cTn id="16" dur="1000" fill="hold"/>
                                        <p:tgtEl>
                                          <p:spTgt spid="123"/>
                                        </p:tgtEl>
                                        <p:attrNameLst>
                                          <p:attrName>ppt_w</p:attrName>
                                        </p:attrNameLst>
                                      </p:cBhvr>
                                      <p:tavLst>
                                        <p:tav tm="0">
                                          <p:val>
                                            <p:fltVal val="0"/>
                                          </p:val>
                                        </p:tav>
                                        <p:tav tm="100000">
                                          <p:val>
                                            <p:strVal val="#ppt_w"/>
                                          </p:val>
                                        </p:tav>
                                      </p:tavLst>
                                    </p:anim>
                                    <p:anim calcmode="lin" valueType="num">
                                      <p:cBhvr>
                                        <p:cTn id="17" dur="1000" fill="hold"/>
                                        <p:tgtEl>
                                          <p:spTgt spid="123"/>
                                        </p:tgtEl>
                                        <p:attrNameLst>
                                          <p:attrName>ppt_h</p:attrName>
                                        </p:attrNameLst>
                                      </p:cBhvr>
                                      <p:tavLst>
                                        <p:tav tm="0">
                                          <p:val>
                                            <p:fltVal val="0"/>
                                          </p:val>
                                        </p:tav>
                                        <p:tav tm="100000">
                                          <p:val>
                                            <p:strVal val="#ppt_h"/>
                                          </p:val>
                                        </p:tav>
                                      </p:tavLst>
                                    </p:anim>
                                    <p:animEffect transition="in" filter="fade">
                                      <p:cBhvr>
                                        <p:cTn id="18" dur="1000"/>
                                        <p:tgtEl>
                                          <p:spTgt spid="123"/>
                                        </p:tgtEl>
                                      </p:cBhvr>
                                    </p:animEffect>
                                    <p:anim calcmode="lin" valueType="num">
                                      <p:cBhvr>
                                        <p:cTn id="19" dur="1000" fill="hold"/>
                                        <p:tgtEl>
                                          <p:spTgt spid="123"/>
                                        </p:tgtEl>
                                        <p:attrNameLst>
                                          <p:attrName>ppt_x</p:attrName>
                                        </p:attrNameLst>
                                      </p:cBhvr>
                                      <p:tavLst>
                                        <p:tav tm="0">
                                          <p:val>
                                            <p:fltVal val="0.5"/>
                                          </p:val>
                                        </p:tav>
                                        <p:tav tm="100000">
                                          <p:val>
                                            <p:strVal val="#ppt_x"/>
                                          </p:val>
                                        </p:tav>
                                      </p:tavLst>
                                    </p:anim>
                                    <p:anim calcmode="lin" valueType="num">
                                      <p:cBhvr>
                                        <p:cTn id="20" dur="1000" fill="hold"/>
                                        <p:tgtEl>
                                          <p:spTgt spid="12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9"/>
                                        </p:tgtEl>
                                        <p:attrNameLst>
                                          <p:attrName>style.visibility</p:attrName>
                                        </p:attrNameLst>
                                      </p:cBhvr>
                                      <p:to>
                                        <p:strVal val="visible"/>
                                      </p:to>
                                    </p:set>
                                    <p:anim calcmode="lin" valueType="num">
                                      <p:cBhvr additive="base">
                                        <p:cTn id="25" dur="1500" fill="hold"/>
                                        <p:tgtEl>
                                          <p:spTgt spid="139"/>
                                        </p:tgtEl>
                                        <p:attrNameLst>
                                          <p:attrName>ppt_x</p:attrName>
                                        </p:attrNameLst>
                                      </p:cBhvr>
                                      <p:tavLst>
                                        <p:tav tm="0">
                                          <p:val>
                                            <p:strVal val="0-#ppt_w/2"/>
                                          </p:val>
                                        </p:tav>
                                        <p:tav tm="100000">
                                          <p:val>
                                            <p:strVal val="#ppt_x"/>
                                          </p:val>
                                        </p:tav>
                                      </p:tavLst>
                                    </p:anim>
                                    <p:anim calcmode="lin" valueType="num">
                                      <p:cBhvr additive="base">
                                        <p:cTn id="26" dur="1500" fill="hold"/>
                                        <p:tgtEl>
                                          <p:spTgt spid="13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1000" fill="hold"/>
                                        <p:tgtEl>
                                          <p:spTgt spid="63"/>
                                        </p:tgtEl>
                                        <p:attrNameLst>
                                          <p:attrName>ppt_w</p:attrName>
                                        </p:attrNameLst>
                                      </p:cBhvr>
                                      <p:tavLst>
                                        <p:tav tm="0">
                                          <p:val>
                                            <p:fltVal val="0"/>
                                          </p:val>
                                        </p:tav>
                                        <p:tav tm="100000">
                                          <p:val>
                                            <p:strVal val="#ppt_w"/>
                                          </p:val>
                                        </p:tav>
                                      </p:tavLst>
                                    </p:anim>
                                    <p:anim calcmode="lin" valueType="num">
                                      <p:cBhvr>
                                        <p:cTn id="32" dur="1000" fill="hold"/>
                                        <p:tgtEl>
                                          <p:spTgt spid="63"/>
                                        </p:tgtEl>
                                        <p:attrNameLst>
                                          <p:attrName>ppt_h</p:attrName>
                                        </p:attrNameLst>
                                      </p:cBhvr>
                                      <p:tavLst>
                                        <p:tav tm="0">
                                          <p:val>
                                            <p:fltVal val="0"/>
                                          </p:val>
                                        </p:tav>
                                        <p:tav tm="100000">
                                          <p:val>
                                            <p:strVal val="#ppt_h"/>
                                          </p:val>
                                        </p:tav>
                                      </p:tavLst>
                                    </p:anim>
                                    <p:animEffect transition="in" filter="fade">
                                      <p:cBhvr>
                                        <p:cTn id="33" dur="1000"/>
                                        <p:tgtEl>
                                          <p:spTgt spid="63"/>
                                        </p:tgtEl>
                                      </p:cBhvr>
                                    </p:animEffect>
                                    <p:anim calcmode="lin" valueType="num">
                                      <p:cBhvr>
                                        <p:cTn id="34" dur="1000" fill="hold"/>
                                        <p:tgtEl>
                                          <p:spTgt spid="63"/>
                                        </p:tgtEl>
                                        <p:attrNameLst>
                                          <p:attrName>ppt_x</p:attrName>
                                        </p:attrNameLst>
                                      </p:cBhvr>
                                      <p:tavLst>
                                        <p:tav tm="0">
                                          <p:val>
                                            <p:fltVal val="0.5"/>
                                          </p:val>
                                        </p:tav>
                                        <p:tav tm="100000">
                                          <p:val>
                                            <p:strVal val="#ppt_x"/>
                                          </p:val>
                                        </p:tav>
                                      </p:tavLst>
                                    </p:anim>
                                    <p:anim calcmode="lin" valueType="num">
                                      <p:cBhvr>
                                        <p:cTn id="35" dur="1000" fill="hold"/>
                                        <p:tgtEl>
                                          <p:spTgt spid="63"/>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0"/>
                                        </p:tgtEl>
                                        <p:attrNameLst>
                                          <p:attrName>style.visibility</p:attrName>
                                        </p:attrNameLst>
                                      </p:cBhvr>
                                      <p:to>
                                        <p:strVal val="visible"/>
                                      </p:to>
                                    </p:set>
                                    <p:anim calcmode="lin" valueType="num">
                                      <p:cBhvr additive="base">
                                        <p:cTn id="40" dur="2000" fill="hold"/>
                                        <p:tgtEl>
                                          <p:spTgt spid="120"/>
                                        </p:tgtEl>
                                        <p:attrNameLst>
                                          <p:attrName>ppt_x</p:attrName>
                                        </p:attrNameLst>
                                      </p:cBhvr>
                                      <p:tavLst>
                                        <p:tav tm="0">
                                          <p:val>
                                            <p:strVal val="0-#ppt_w/2"/>
                                          </p:val>
                                        </p:tav>
                                        <p:tav tm="100000">
                                          <p:val>
                                            <p:strVal val="#ppt_x"/>
                                          </p:val>
                                        </p:tav>
                                      </p:tavLst>
                                    </p:anim>
                                    <p:anim calcmode="lin" valueType="num">
                                      <p:cBhvr additive="base">
                                        <p:cTn id="41" dur="2000" fill="hold"/>
                                        <p:tgtEl>
                                          <p:spTgt spid="120"/>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 calcmode="lin" valueType="num">
                                      <p:cBhvr additive="base">
                                        <p:cTn id="44" dur="2000" fill="hold"/>
                                        <p:tgtEl>
                                          <p:spTgt spid="121"/>
                                        </p:tgtEl>
                                        <p:attrNameLst>
                                          <p:attrName>ppt_x</p:attrName>
                                        </p:attrNameLst>
                                      </p:cBhvr>
                                      <p:tavLst>
                                        <p:tav tm="0">
                                          <p:val>
                                            <p:strVal val="0-#ppt_w/2"/>
                                          </p:val>
                                        </p:tav>
                                        <p:tav tm="100000">
                                          <p:val>
                                            <p:strVal val="#ppt_x"/>
                                          </p:val>
                                        </p:tav>
                                      </p:tavLst>
                                    </p:anim>
                                    <p:anim calcmode="lin" valueType="num">
                                      <p:cBhvr additive="base">
                                        <p:cTn id="45" dur="2000" fill="hold"/>
                                        <p:tgtEl>
                                          <p:spTgt spid="121"/>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122"/>
                                        </p:tgtEl>
                                        <p:attrNameLst>
                                          <p:attrName>style.visibility</p:attrName>
                                        </p:attrNameLst>
                                      </p:cBhvr>
                                      <p:to>
                                        <p:strVal val="visible"/>
                                      </p:to>
                                    </p:set>
                                    <p:anim calcmode="lin" valueType="num">
                                      <p:cBhvr additive="base">
                                        <p:cTn id="48" dur="2000" fill="hold"/>
                                        <p:tgtEl>
                                          <p:spTgt spid="122"/>
                                        </p:tgtEl>
                                        <p:attrNameLst>
                                          <p:attrName>ppt_x</p:attrName>
                                        </p:attrNameLst>
                                      </p:cBhvr>
                                      <p:tavLst>
                                        <p:tav tm="0">
                                          <p:val>
                                            <p:strVal val="0-#ppt_w/2"/>
                                          </p:val>
                                        </p:tav>
                                        <p:tav tm="100000">
                                          <p:val>
                                            <p:strVal val="#ppt_x"/>
                                          </p:val>
                                        </p:tav>
                                      </p:tavLst>
                                    </p:anim>
                                    <p:anim calcmode="lin" valueType="num">
                                      <p:cBhvr additive="base">
                                        <p:cTn id="49" dur="20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re 140"/>
          <p:cNvSpPr>
            <a:spLocks noGrp="1"/>
          </p:cNvSpPr>
          <p:nvPr>
            <p:ph type="title"/>
          </p:nvPr>
        </p:nvSpPr>
        <p:spPr/>
        <p:txBody>
          <a:bodyPr>
            <a:normAutofit/>
          </a:bodyPr>
          <a:lstStyle/>
          <a:p>
            <a:r>
              <a:rPr lang="fr-FR" sz="1867" dirty="0"/>
              <a:t>Agents contractuels de droit public (durée d’indemnisation selon ancienneté)</a:t>
            </a:r>
          </a:p>
        </p:txBody>
      </p:sp>
      <p:cxnSp>
        <p:nvCxnSpPr>
          <p:cNvPr id="4" name="Connecteur droit 3"/>
          <p:cNvCxnSpPr/>
          <p:nvPr/>
        </p:nvCxnSpPr>
        <p:spPr bwMode="auto">
          <a:xfrm>
            <a:off x="6032927" y="1052736"/>
            <a:ext cx="0" cy="2446867"/>
          </a:xfrm>
          <a:prstGeom prst="line">
            <a:avLst/>
          </a:prstGeom>
          <a:noFill/>
          <a:ln w="9525" cap="flat" cmpd="sng" algn="ctr">
            <a:solidFill>
              <a:schemeClr val="bg1">
                <a:lumMod val="85000"/>
              </a:schemeClr>
            </a:solidFill>
            <a:prstDash val="solid"/>
            <a:round/>
            <a:headEnd type="none" w="med" len="med"/>
            <a:tailEnd type="none" w="med" len="med"/>
          </a:ln>
          <a:effectLst/>
        </p:spPr>
      </p:cxnSp>
      <p:grpSp>
        <p:nvGrpSpPr>
          <p:cNvPr id="5" name="Groupe 4"/>
          <p:cNvGrpSpPr>
            <a:grpSpLocks/>
          </p:cNvGrpSpPr>
          <p:nvPr/>
        </p:nvGrpSpPr>
        <p:grpSpPr bwMode="auto">
          <a:xfrm>
            <a:off x="1228094" y="1103537"/>
            <a:ext cx="3964516" cy="5015293"/>
            <a:chOff x="1220787" y="1944688"/>
            <a:chExt cx="2972893" cy="3761470"/>
          </a:xfrm>
        </p:grpSpPr>
        <p:grpSp>
          <p:nvGrpSpPr>
            <p:cNvPr id="6" name="Groupe 2"/>
            <p:cNvGrpSpPr>
              <a:grpSpLocks/>
            </p:cNvGrpSpPr>
            <p:nvPr/>
          </p:nvGrpSpPr>
          <p:grpSpPr bwMode="auto">
            <a:xfrm>
              <a:off x="1220787" y="2462213"/>
              <a:ext cx="2335885" cy="980163"/>
              <a:chOff x="1220787" y="2462213"/>
              <a:chExt cx="2335885" cy="980163"/>
            </a:xfrm>
          </p:grpSpPr>
          <p:sp>
            <p:nvSpPr>
              <p:cNvPr id="46" name="ZoneTexte 45"/>
              <p:cNvSpPr txBox="1"/>
              <p:nvPr/>
            </p:nvSpPr>
            <p:spPr bwMode="auto">
              <a:xfrm>
                <a:off x="1220787" y="2730500"/>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47" name="ZoneTexte 46"/>
              <p:cNvSpPr txBox="1"/>
              <p:nvPr/>
            </p:nvSpPr>
            <p:spPr bwMode="auto">
              <a:xfrm>
                <a:off x="1220787" y="3008242"/>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50%</a:t>
                </a:r>
              </a:p>
            </p:txBody>
          </p:sp>
          <p:sp>
            <p:nvSpPr>
              <p:cNvPr id="48" name="ZoneTexte 47"/>
              <p:cNvSpPr txBox="1"/>
              <p:nvPr/>
            </p:nvSpPr>
            <p:spPr bwMode="auto">
              <a:xfrm>
                <a:off x="1220787" y="3265452"/>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0%</a:t>
                </a:r>
              </a:p>
            </p:txBody>
          </p:sp>
          <p:grpSp>
            <p:nvGrpSpPr>
              <p:cNvPr id="49" name="Groupe 6"/>
              <p:cNvGrpSpPr>
                <a:grpSpLocks/>
              </p:cNvGrpSpPr>
              <p:nvPr/>
            </p:nvGrpSpPr>
            <p:grpSpPr bwMode="auto">
              <a:xfrm>
                <a:off x="1521118" y="2859106"/>
                <a:ext cx="1734165" cy="562689"/>
                <a:chOff x="1521118" y="2859106"/>
                <a:chExt cx="1734165" cy="562689"/>
              </a:xfrm>
            </p:grpSpPr>
            <p:sp>
              <p:nvSpPr>
                <p:cNvPr id="51" name="Rectangle 50"/>
                <p:cNvSpPr/>
                <p:nvPr/>
              </p:nvSpPr>
              <p:spPr bwMode="auto">
                <a:xfrm>
                  <a:off x="1671283" y="2859106"/>
                  <a:ext cx="792000" cy="555484"/>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fr-FR" altLang="fr-FR" sz="1467" dirty="0">
                      <a:solidFill>
                        <a:srgbClr val="FFFFFF"/>
                      </a:solidFill>
                      <a:latin typeface="Calibri" pitchFamily="34" charset="0"/>
                    </a:rPr>
                    <a:t>0 à 3 mois </a:t>
                  </a:r>
                </a:p>
                <a:p>
                  <a:pPr algn="ctr" eaLnBrk="1" hangingPunct="1">
                    <a:defRPr/>
                  </a:pPr>
                  <a:endParaRPr lang="fr-FR" altLang="fr-FR" sz="3200" b="0" dirty="0">
                    <a:solidFill>
                      <a:srgbClr val="FFFFFF"/>
                    </a:solidFill>
                    <a:latin typeface="Calibri" pitchFamily="34" charset="0"/>
                  </a:endParaRPr>
                </a:p>
              </p:txBody>
            </p:sp>
            <p:sp>
              <p:nvSpPr>
                <p:cNvPr id="52" name="Rectangle 51"/>
                <p:cNvSpPr/>
                <p:nvPr/>
              </p:nvSpPr>
              <p:spPr bwMode="auto">
                <a:xfrm>
                  <a:off x="2463283" y="3144053"/>
                  <a:ext cx="792000" cy="277742"/>
                </a:xfrm>
                <a:prstGeom prst="rect">
                  <a:avLst/>
                </a:prstGeom>
                <a:solidFill>
                  <a:schemeClr val="accent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467" kern="0" dirty="0">
                      <a:solidFill>
                        <a:sysClr val="window" lastClr="FFFFFF"/>
                      </a:solidFill>
                      <a:latin typeface="Calibri"/>
                    </a:rPr>
                    <a:t>0 à 3 mois</a:t>
                  </a:r>
                </a:p>
              </p:txBody>
            </p:sp>
            <p:grpSp>
              <p:nvGrpSpPr>
                <p:cNvPr id="53" name="Groupe 52"/>
                <p:cNvGrpSpPr/>
                <p:nvPr/>
              </p:nvGrpSpPr>
              <p:grpSpPr bwMode="auto">
                <a:xfrm>
                  <a:off x="1521118" y="2859106"/>
                  <a:ext cx="75083" cy="555484"/>
                  <a:chOff x="5292080" y="1772816"/>
                  <a:chExt cx="72008" cy="432048"/>
                </a:xfrm>
                <a:scene3d>
                  <a:camera prst="orthographicFront">
                    <a:rot lat="0" lon="0" rev="0"/>
                  </a:camera>
                  <a:lightRig rig="soft" dir="t"/>
                </a:scene3d>
              </p:grpSpPr>
              <p:cxnSp>
                <p:nvCxnSpPr>
                  <p:cNvPr id="58" name="Connecteur droit 57"/>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59" name="Connecteur droit 58"/>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60" name="Connecteur droit 59"/>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61" name="Connecteur droit 60"/>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cxnSp>
              <p:nvCxnSpPr>
                <p:cNvPr id="54" name="Connecteur droit 30"/>
                <p:cNvCxnSpPr>
                  <a:cxnSpLocks noChangeShapeType="1"/>
                </p:cNvCxnSpPr>
                <p:nvPr/>
              </p:nvCxnSpPr>
              <p:spPr bwMode="auto">
                <a:xfrm>
                  <a:off x="1607314" y="2859106"/>
                  <a:ext cx="0" cy="555484"/>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5" name="Connecteur droit 31"/>
                <p:cNvCxnSpPr>
                  <a:cxnSpLocks noChangeShapeType="1"/>
                </p:cNvCxnSpPr>
                <p:nvPr/>
              </p:nvCxnSpPr>
              <p:spPr bwMode="auto">
                <a:xfrm flipH="1">
                  <a:off x="1538799" y="2859106"/>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6" name="Connecteur droit 32"/>
                <p:cNvCxnSpPr>
                  <a:cxnSpLocks noChangeShapeType="1"/>
                </p:cNvCxnSpPr>
                <p:nvPr/>
              </p:nvCxnSpPr>
              <p:spPr bwMode="auto">
                <a:xfrm flipH="1">
                  <a:off x="1537786" y="3414590"/>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57" name="Connecteur droit 33"/>
                <p:cNvCxnSpPr>
                  <a:cxnSpLocks noChangeShapeType="1"/>
                </p:cNvCxnSpPr>
                <p:nvPr/>
              </p:nvCxnSpPr>
              <p:spPr bwMode="auto">
                <a:xfrm flipH="1">
                  <a:off x="1537787" y="3136848"/>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50" name="Rectangle 3"/>
              <p:cNvSpPr txBox="1">
                <a:spLocks noChangeArrowheads="1"/>
              </p:cNvSpPr>
              <p:nvPr/>
            </p:nvSpPr>
            <p:spPr bwMode="auto">
              <a:xfrm>
                <a:off x="1396672" y="24622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dirty="0">
                    <a:sym typeface="Wingdings" pitchFamily="2" charset="2"/>
                  </a:rPr>
                  <a:t>Maladie Ordinaire</a:t>
                </a:r>
              </a:p>
            </p:txBody>
          </p:sp>
        </p:grpSp>
        <p:grpSp>
          <p:nvGrpSpPr>
            <p:cNvPr id="7" name="Groupe 5"/>
            <p:cNvGrpSpPr>
              <a:grpSpLocks/>
            </p:cNvGrpSpPr>
            <p:nvPr/>
          </p:nvGrpSpPr>
          <p:grpSpPr bwMode="auto">
            <a:xfrm>
              <a:off x="1258888" y="3595688"/>
              <a:ext cx="2297784" cy="945237"/>
              <a:chOff x="1258888" y="3595688"/>
              <a:chExt cx="2297784" cy="945237"/>
            </a:xfrm>
          </p:grpSpPr>
          <p:grpSp>
            <p:nvGrpSpPr>
              <p:cNvPr id="27" name="Groupe 10"/>
              <p:cNvGrpSpPr>
                <a:grpSpLocks/>
              </p:cNvGrpSpPr>
              <p:nvPr/>
            </p:nvGrpSpPr>
            <p:grpSpPr bwMode="auto">
              <a:xfrm>
                <a:off x="1258888" y="3829049"/>
                <a:ext cx="2025650" cy="711876"/>
                <a:chOff x="5065398" y="1700808"/>
                <a:chExt cx="1944216" cy="553688"/>
              </a:xfrm>
            </p:grpSpPr>
            <p:grpSp>
              <p:nvGrpSpPr>
                <p:cNvPr id="29" name="Groupe 28"/>
                <p:cNvGrpSpPr/>
                <p:nvPr/>
              </p:nvGrpSpPr>
              <p:grpSpPr>
                <a:xfrm>
                  <a:off x="5065398" y="1700808"/>
                  <a:ext cx="1944216" cy="553688"/>
                  <a:chOff x="5004048" y="1672788"/>
                  <a:chExt cx="1944216" cy="553688"/>
                </a:xfrm>
                <a:scene3d>
                  <a:camera prst="orthographicFront">
                    <a:rot lat="0" lon="0" rev="0"/>
                  </a:camera>
                  <a:lightRig rig="soft" dir="t"/>
                </a:scene3d>
              </p:grpSpPr>
              <p:grpSp>
                <p:nvGrpSpPr>
                  <p:cNvPr id="34" name="Groupe 33"/>
                  <p:cNvGrpSpPr/>
                  <p:nvPr/>
                </p:nvGrpSpPr>
                <p:grpSpPr>
                  <a:xfrm>
                    <a:off x="5292080" y="1772816"/>
                    <a:ext cx="1656184" cy="432048"/>
                    <a:chOff x="5292080" y="1772816"/>
                    <a:chExt cx="1656184" cy="432048"/>
                  </a:xfrm>
                </p:grpSpPr>
                <p:grpSp>
                  <p:nvGrpSpPr>
                    <p:cNvPr id="38" name="Groupe 37"/>
                    <p:cNvGrpSpPr/>
                    <p:nvPr/>
                  </p:nvGrpSpPr>
                  <p:grpSpPr>
                    <a:xfrm>
                      <a:off x="5436096" y="1772816"/>
                      <a:ext cx="1512168" cy="432048"/>
                      <a:chOff x="5436096" y="1772816"/>
                      <a:chExt cx="1512168" cy="432048"/>
                    </a:xfrm>
                  </p:grpSpPr>
                  <p:sp>
                    <p:nvSpPr>
                      <p:cNvPr id="44" name="Rectangle 43"/>
                      <p:cNvSpPr/>
                      <p:nvPr/>
                    </p:nvSpPr>
                    <p:spPr>
                      <a:xfrm>
                        <a:off x="5436096" y="1772816"/>
                        <a:ext cx="576064" cy="432048"/>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1 an </a:t>
                        </a:r>
                      </a:p>
                      <a:p>
                        <a:pPr algn="ctr">
                          <a:defRPr/>
                        </a:pPr>
                        <a:endParaRPr lang="fr-FR" sz="3200" kern="0" dirty="0">
                          <a:solidFill>
                            <a:sysClr val="window" lastClr="FFFFFF"/>
                          </a:solidFill>
                          <a:latin typeface="Calibri"/>
                        </a:endParaRPr>
                      </a:p>
                    </p:txBody>
                  </p:sp>
                  <p:sp>
                    <p:nvSpPr>
                      <p:cNvPr id="45" name="Rectangle 44"/>
                      <p:cNvSpPr/>
                      <p:nvPr/>
                    </p:nvSpPr>
                    <p:spPr>
                      <a:xfrm>
                        <a:off x="6012160" y="1988840"/>
                        <a:ext cx="936104" cy="216024"/>
                      </a:xfrm>
                      <a:prstGeom prst="rect">
                        <a:avLst/>
                      </a:prstGeom>
                      <a:solidFill>
                        <a:schemeClr val="accent1"/>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2 ans</a:t>
                        </a:r>
                      </a:p>
                    </p:txBody>
                  </p:sp>
                </p:grpSp>
                <p:grpSp>
                  <p:nvGrpSpPr>
                    <p:cNvPr id="39" name="Groupe 38"/>
                    <p:cNvGrpSpPr/>
                    <p:nvPr/>
                  </p:nvGrpSpPr>
                  <p:grpSpPr>
                    <a:xfrm>
                      <a:off x="5292080" y="1772816"/>
                      <a:ext cx="72008" cy="432048"/>
                      <a:chOff x="5292080" y="1772816"/>
                      <a:chExt cx="72008" cy="432048"/>
                    </a:xfrm>
                  </p:grpSpPr>
                  <p:cxnSp>
                    <p:nvCxnSpPr>
                      <p:cNvPr id="40" name="Connecteur droit 39"/>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1" name="Connecteur droit 40"/>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2" name="Connecteur droit 41"/>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3" name="Connecteur droit 42"/>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35" name="ZoneTexte 34"/>
                  <p:cNvSpPr txBox="1"/>
                  <p:nvPr/>
                </p:nvSpPr>
                <p:spPr>
                  <a:xfrm>
                    <a:off x="5004048" y="1672788"/>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36" name="ZoneTexte 35"/>
                  <p:cNvSpPr txBox="1"/>
                  <p:nvPr/>
                </p:nvSpPr>
                <p:spPr>
                  <a:xfrm>
                    <a:off x="5004048" y="1888812"/>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50%</a:t>
                    </a:r>
                  </a:p>
                </p:txBody>
              </p:sp>
              <p:sp>
                <p:nvSpPr>
                  <p:cNvPr id="37" name="ZoneTexte 36"/>
                  <p:cNvSpPr txBox="1"/>
                  <p:nvPr/>
                </p:nvSpPr>
                <p:spPr>
                  <a:xfrm>
                    <a:off x="5004048" y="2088867"/>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0%</a:t>
                    </a:r>
                  </a:p>
                </p:txBody>
              </p:sp>
            </p:grpSp>
            <p:cxnSp>
              <p:nvCxnSpPr>
                <p:cNvPr id="30"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1"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2"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3"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28" name="Rectangle 3"/>
              <p:cNvSpPr txBox="1">
                <a:spLocks noChangeArrowheads="1"/>
              </p:cNvSpPr>
              <p:nvPr/>
            </p:nvSpPr>
            <p:spPr bwMode="auto">
              <a:xfrm>
                <a:off x="1396672" y="3595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dirty="0">
                    <a:sym typeface="Wingdings" pitchFamily="2" charset="2"/>
                  </a:rPr>
                  <a:t>Maladie Grave</a:t>
                </a:r>
              </a:p>
            </p:txBody>
          </p:sp>
        </p:grpSp>
        <p:grpSp>
          <p:nvGrpSpPr>
            <p:cNvPr id="8" name="Groupe 6"/>
            <p:cNvGrpSpPr>
              <a:grpSpLocks/>
            </p:cNvGrpSpPr>
            <p:nvPr/>
          </p:nvGrpSpPr>
          <p:grpSpPr bwMode="auto">
            <a:xfrm>
              <a:off x="1258888" y="4760913"/>
              <a:ext cx="2297784" cy="945245"/>
              <a:chOff x="1258888" y="4760913"/>
              <a:chExt cx="2297784" cy="945245"/>
            </a:xfrm>
          </p:grpSpPr>
          <p:grpSp>
            <p:nvGrpSpPr>
              <p:cNvPr id="10" name="Groupe 10"/>
              <p:cNvGrpSpPr>
                <a:grpSpLocks/>
              </p:cNvGrpSpPr>
              <p:nvPr/>
            </p:nvGrpSpPr>
            <p:grpSpPr bwMode="auto">
              <a:xfrm>
                <a:off x="1258888" y="4994277"/>
                <a:ext cx="2025650" cy="711881"/>
                <a:chOff x="5065398" y="1700808"/>
                <a:chExt cx="1943850" cy="553687"/>
              </a:xfrm>
            </p:grpSpPr>
            <p:grpSp>
              <p:nvGrpSpPr>
                <p:cNvPr id="12" name="Groupe 11"/>
                <p:cNvGrpSpPr/>
                <p:nvPr/>
              </p:nvGrpSpPr>
              <p:grpSpPr>
                <a:xfrm>
                  <a:off x="5065398" y="1700808"/>
                  <a:ext cx="1943850" cy="553687"/>
                  <a:chOff x="5004048" y="1672788"/>
                  <a:chExt cx="1943850" cy="553687"/>
                </a:xfrm>
                <a:scene3d>
                  <a:camera prst="orthographicFront">
                    <a:rot lat="0" lon="0" rev="0"/>
                  </a:camera>
                  <a:lightRig rig="soft" dir="t"/>
                </a:scene3d>
              </p:grpSpPr>
              <p:grpSp>
                <p:nvGrpSpPr>
                  <p:cNvPr id="17" name="Groupe 16"/>
                  <p:cNvGrpSpPr/>
                  <p:nvPr/>
                </p:nvGrpSpPr>
                <p:grpSpPr>
                  <a:xfrm>
                    <a:off x="5292080" y="1772816"/>
                    <a:ext cx="1655818" cy="432048"/>
                    <a:chOff x="5292080" y="1772816"/>
                    <a:chExt cx="1655818" cy="432048"/>
                  </a:xfrm>
                </p:grpSpPr>
                <p:sp>
                  <p:nvSpPr>
                    <p:cNvPr id="21" name="Rectangle 20"/>
                    <p:cNvSpPr/>
                    <p:nvPr/>
                  </p:nvSpPr>
                  <p:spPr>
                    <a:xfrm>
                      <a:off x="5436096" y="1772816"/>
                      <a:ext cx="1511802" cy="432048"/>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endParaRPr lang="fr-FR" sz="1467" kern="0" dirty="0">
                        <a:solidFill>
                          <a:sysClr val="window" lastClr="FFFFFF"/>
                        </a:solidFill>
                        <a:latin typeface="Calibri"/>
                      </a:endParaRPr>
                    </a:p>
                    <a:p>
                      <a:pPr algn="ctr">
                        <a:defRPr/>
                      </a:pPr>
                      <a:endParaRPr lang="fr-FR" sz="1067" kern="0" dirty="0">
                        <a:solidFill>
                          <a:sysClr val="window" lastClr="FFFFFF"/>
                        </a:solidFill>
                        <a:latin typeface="Calibri"/>
                      </a:endParaRPr>
                    </a:p>
                    <a:p>
                      <a:pPr algn="ctr">
                        <a:defRPr/>
                      </a:pPr>
                      <a:r>
                        <a:rPr lang="fr-FR" sz="1467" kern="0" dirty="0">
                          <a:solidFill>
                            <a:sysClr val="window" lastClr="FFFFFF"/>
                          </a:solidFill>
                          <a:latin typeface="Calibri"/>
                        </a:rPr>
                        <a:t>  entre 10 et 48 semaines</a:t>
                      </a:r>
                    </a:p>
                    <a:p>
                      <a:pPr algn="ctr">
                        <a:defRPr/>
                      </a:pPr>
                      <a:endParaRPr lang="fr-FR" sz="3200" kern="0" dirty="0">
                        <a:solidFill>
                          <a:sysClr val="window" lastClr="FFFFFF"/>
                        </a:solidFill>
                        <a:latin typeface="Calibri"/>
                      </a:endParaRPr>
                    </a:p>
                  </p:txBody>
                </p:sp>
                <p:grpSp>
                  <p:nvGrpSpPr>
                    <p:cNvPr id="22" name="Groupe 21"/>
                    <p:cNvGrpSpPr/>
                    <p:nvPr/>
                  </p:nvGrpSpPr>
                  <p:grpSpPr>
                    <a:xfrm>
                      <a:off x="5292080" y="1772816"/>
                      <a:ext cx="72008" cy="432048"/>
                      <a:chOff x="5292080" y="1772816"/>
                      <a:chExt cx="72008" cy="432048"/>
                    </a:xfrm>
                  </p:grpSpPr>
                  <p:cxnSp>
                    <p:nvCxnSpPr>
                      <p:cNvPr id="23" name="Connecteur droit 22"/>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4" name="Connecteur droit 23"/>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5" name="Connecteur droit 24"/>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6" name="Connecteur droit 25"/>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18" name="ZoneTexte 17"/>
                  <p:cNvSpPr txBox="1"/>
                  <p:nvPr/>
                </p:nvSpPr>
                <p:spPr>
                  <a:xfrm>
                    <a:off x="5004048" y="1672788"/>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100%</a:t>
                    </a:r>
                  </a:p>
                </p:txBody>
              </p:sp>
              <p:sp>
                <p:nvSpPr>
                  <p:cNvPr id="19" name="ZoneTexte 18"/>
                  <p:cNvSpPr txBox="1"/>
                  <p:nvPr/>
                </p:nvSpPr>
                <p:spPr>
                  <a:xfrm>
                    <a:off x="5004048" y="1888812"/>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50%</a:t>
                    </a:r>
                  </a:p>
                </p:txBody>
              </p:sp>
              <p:sp>
                <p:nvSpPr>
                  <p:cNvPr id="20" name="ZoneTexte 19"/>
                  <p:cNvSpPr txBox="1"/>
                  <p:nvPr/>
                </p:nvSpPr>
                <p:spPr>
                  <a:xfrm>
                    <a:off x="5004048" y="2088867"/>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0%</a:t>
                    </a:r>
                  </a:p>
                </p:txBody>
              </p:sp>
            </p:grpSp>
            <p:cxnSp>
              <p:nvCxnSpPr>
                <p:cNvPr id="13"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4"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5"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6"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1" name="Rectangle 3"/>
              <p:cNvSpPr txBox="1">
                <a:spLocks noChangeArrowheads="1"/>
              </p:cNvSpPr>
              <p:nvPr/>
            </p:nvSpPr>
            <p:spPr bwMode="auto">
              <a:xfrm>
                <a:off x="1396672" y="47609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dirty="0">
                    <a:sym typeface="Wingdings" pitchFamily="2" charset="2"/>
                  </a:rPr>
                  <a:t>Maternité</a:t>
                </a:r>
              </a:p>
            </p:txBody>
          </p:sp>
        </p:grpSp>
        <p:sp>
          <p:nvSpPr>
            <p:cNvPr id="9" name="Rectangle 3"/>
            <p:cNvSpPr txBox="1">
              <a:spLocks noChangeArrowheads="1"/>
            </p:cNvSpPr>
            <p:nvPr/>
          </p:nvSpPr>
          <p:spPr bwMode="auto">
            <a:xfrm>
              <a:off x="2033680" y="1944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143000" indent="-2286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457189" indent="-457189">
                <a:spcBef>
                  <a:spcPct val="20000"/>
                </a:spcBef>
              </a:pPr>
              <a:r>
                <a:rPr lang="fr-FR" altLang="fr-FR" sz="1867" dirty="0">
                  <a:solidFill>
                    <a:srgbClr val="25387C"/>
                  </a:solidFill>
                </a:rPr>
                <a:t>- De 150 H par Trimestre</a:t>
              </a:r>
              <a:endParaRPr lang="fr-FR" altLang="fr-FR" sz="2400" dirty="0">
                <a:solidFill>
                  <a:srgbClr val="25387C"/>
                </a:solidFill>
              </a:endParaRPr>
            </a:p>
          </p:txBody>
        </p:sp>
      </p:grpSp>
      <p:grpSp>
        <p:nvGrpSpPr>
          <p:cNvPr id="62" name="Groupe 61"/>
          <p:cNvGrpSpPr>
            <a:grpSpLocks/>
          </p:cNvGrpSpPr>
          <p:nvPr/>
        </p:nvGrpSpPr>
        <p:grpSpPr bwMode="auto">
          <a:xfrm>
            <a:off x="7051043" y="1103537"/>
            <a:ext cx="3790951" cy="5015293"/>
            <a:chOff x="5587328" y="1944688"/>
            <a:chExt cx="2843549" cy="3761470"/>
          </a:xfrm>
        </p:grpSpPr>
        <p:sp>
          <p:nvSpPr>
            <p:cNvPr id="63" name="Rectangle 3"/>
            <p:cNvSpPr txBox="1">
              <a:spLocks noChangeArrowheads="1"/>
            </p:cNvSpPr>
            <p:nvPr/>
          </p:nvSpPr>
          <p:spPr bwMode="auto">
            <a:xfrm>
              <a:off x="5587328" y="1944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143000" indent="-2286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457189" indent="-457189">
                <a:spcBef>
                  <a:spcPct val="20000"/>
                </a:spcBef>
              </a:pPr>
              <a:r>
                <a:rPr lang="fr-FR" altLang="fr-FR" sz="1867" dirty="0"/>
                <a:t>+ De 150 H par Trimestre</a:t>
              </a:r>
            </a:p>
            <a:p>
              <a:pPr marL="457189" indent="-457189">
                <a:spcBef>
                  <a:spcPct val="50000"/>
                </a:spcBef>
              </a:pPr>
              <a:r>
                <a:rPr lang="fr-FR" altLang="fr-FR" sz="1867" dirty="0">
                  <a:solidFill>
                    <a:schemeClr val="tx1"/>
                  </a:solidFill>
                </a:rPr>
                <a:t> </a:t>
              </a:r>
              <a:endParaRPr lang="fr-FR" altLang="fr-FR" sz="2400" dirty="0">
                <a:solidFill>
                  <a:schemeClr val="tx1"/>
                </a:solidFill>
              </a:endParaRPr>
            </a:p>
          </p:txBody>
        </p:sp>
        <p:grpSp>
          <p:nvGrpSpPr>
            <p:cNvPr id="64" name="Groupe 7"/>
            <p:cNvGrpSpPr>
              <a:grpSpLocks/>
            </p:cNvGrpSpPr>
            <p:nvPr/>
          </p:nvGrpSpPr>
          <p:grpSpPr bwMode="auto">
            <a:xfrm>
              <a:off x="6094992" y="2462213"/>
              <a:ext cx="2335885" cy="980163"/>
              <a:chOff x="6094992" y="2462213"/>
              <a:chExt cx="2335885" cy="980163"/>
            </a:xfrm>
          </p:grpSpPr>
          <p:sp>
            <p:nvSpPr>
              <p:cNvPr id="103" name="ZoneTexte 102"/>
              <p:cNvSpPr txBox="1"/>
              <p:nvPr/>
            </p:nvSpPr>
            <p:spPr bwMode="auto">
              <a:xfrm>
                <a:off x="6094992" y="2730500"/>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104" name="ZoneTexte 103"/>
              <p:cNvSpPr txBox="1"/>
              <p:nvPr/>
            </p:nvSpPr>
            <p:spPr bwMode="auto">
              <a:xfrm>
                <a:off x="6094992" y="3008242"/>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50%</a:t>
                </a:r>
              </a:p>
            </p:txBody>
          </p:sp>
          <p:sp>
            <p:nvSpPr>
              <p:cNvPr id="105" name="ZoneTexte 104"/>
              <p:cNvSpPr txBox="1"/>
              <p:nvPr/>
            </p:nvSpPr>
            <p:spPr bwMode="auto">
              <a:xfrm>
                <a:off x="6094992" y="3265452"/>
                <a:ext cx="450497" cy="176924"/>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0%</a:t>
                </a:r>
              </a:p>
            </p:txBody>
          </p:sp>
          <p:grpSp>
            <p:nvGrpSpPr>
              <p:cNvPr id="106" name="Groupe 6"/>
              <p:cNvGrpSpPr>
                <a:grpSpLocks/>
              </p:cNvGrpSpPr>
              <p:nvPr/>
            </p:nvGrpSpPr>
            <p:grpSpPr bwMode="auto">
              <a:xfrm>
                <a:off x="6395323" y="2859106"/>
                <a:ext cx="1718824" cy="555484"/>
                <a:chOff x="1521118" y="2859106"/>
                <a:chExt cx="1718824" cy="555484"/>
              </a:xfrm>
            </p:grpSpPr>
            <p:sp>
              <p:nvSpPr>
                <p:cNvPr id="108" name="Rectangle 107"/>
                <p:cNvSpPr/>
                <p:nvPr/>
              </p:nvSpPr>
              <p:spPr bwMode="auto">
                <a:xfrm>
                  <a:off x="1671283" y="2859106"/>
                  <a:ext cx="792000" cy="555484"/>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fr-FR" altLang="fr-FR" sz="1467" dirty="0">
                      <a:solidFill>
                        <a:srgbClr val="FFFFFF"/>
                      </a:solidFill>
                      <a:latin typeface="Calibri" pitchFamily="34" charset="0"/>
                    </a:rPr>
                    <a:t>0 à 3 mois </a:t>
                  </a:r>
                </a:p>
                <a:p>
                  <a:pPr algn="ctr" eaLnBrk="1" hangingPunct="1">
                    <a:defRPr/>
                  </a:pPr>
                  <a:endParaRPr lang="fr-FR" altLang="fr-FR" sz="3200" b="0" dirty="0">
                    <a:solidFill>
                      <a:srgbClr val="FFFFFF"/>
                    </a:solidFill>
                    <a:latin typeface="Calibri" pitchFamily="34" charset="0"/>
                  </a:endParaRPr>
                </a:p>
              </p:txBody>
            </p:sp>
            <p:sp>
              <p:nvSpPr>
                <p:cNvPr id="109" name="Rectangle 108"/>
                <p:cNvSpPr/>
                <p:nvPr/>
              </p:nvSpPr>
              <p:spPr bwMode="auto">
                <a:xfrm>
                  <a:off x="2447942" y="3136848"/>
                  <a:ext cx="792000" cy="277742"/>
                </a:xfrm>
                <a:prstGeom prst="rect">
                  <a:avLst/>
                </a:prstGeom>
                <a:solidFill>
                  <a:sysClr val="window" lastClr="FFFFFF">
                    <a:lumMod val="50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467" kern="0" dirty="0">
                      <a:solidFill>
                        <a:sysClr val="window" lastClr="FFFFFF"/>
                      </a:solidFill>
                      <a:latin typeface="Calibri"/>
                    </a:rPr>
                    <a:t>0 à 3 mois</a:t>
                  </a:r>
                </a:p>
              </p:txBody>
            </p:sp>
            <p:grpSp>
              <p:nvGrpSpPr>
                <p:cNvPr id="110" name="Groupe 109"/>
                <p:cNvGrpSpPr/>
                <p:nvPr/>
              </p:nvGrpSpPr>
              <p:grpSpPr bwMode="auto">
                <a:xfrm>
                  <a:off x="1521118" y="2859106"/>
                  <a:ext cx="75083" cy="555484"/>
                  <a:chOff x="5292080" y="1772816"/>
                  <a:chExt cx="72008" cy="432048"/>
                </a:xfrm>
                <a:scene3d>
                  <a:camera prst="orthographicFront">
                    <a:rot lat="0" lon="0" rev="0"/>
                  </a:camera>
                  <a:lightRig rig="soft" dir="t"/>
                </a:scene3d>
              </p:grpSpPr>
              <p:cxnSp>
                <p:nvCxnSpPr>
                  <p:cNvPr id="115" name="Connecteur droit 114"/>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6" name="Connecteur droit 115"/>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7" name="Connecteur droit 116"/>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8" name="Connecteur droit 117"/>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cxnSp>
              <p:nvCxnSpPr>
                <p:cNvPr id="111" name="Connecteur droit 30"/>
                <p:cNvCxnSpPr>
                  <a:cxnSpLocks noChangeShapeType="1"/>
                </p:cNvCxnSpPr>
                <p:nvPr/>
              </p:nvCxnSpPr>
              <p:spPr bwMode="auto">
                <a:xfrm>
                  <a:off x="1607314" y="2859106"/>
                  <a:ext cx="0" cy="555484"/>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2" name="Connecteur droit 31"/>
                <p:cNvCxnSpPr>
                  <a:cxnSpLocks noChangeShapeType="1"/>
                </p:cNvCxnSpPr>
                <p:nvPr/>
              </p:nvCxnSpPr>
              <p:spPr bwMode="auto">
                <a:xfrm flipH="1">
                  <a:off x="1538799" y="2859106"/>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3" name="Connecteur droit 32"/>
                <p:cNvCxnSpPr>
                  <a:cxnSpLocks noChangeShapeType="1"/>
                </p:cNvCxnSpPr>
                <p:nvPr/>
              </p:nvCxnSpPr>
              <p:spPr bwMode="auto">
                <a:xfrm flipH="1">
                  <a:off x="1537786" y="3414590"/>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4" name="Connecteur droit 33"/>
                <p:cNvCxnSpPr>
                  <a:cxnSpLocks noChangeShapeType="1"/>
                </p:cNvCxnSpPr>
                <p:nvPr/>
              </p:nvCxnSpPr>
              <p:spPr bwMode="auto">
                <a:xfrm flipH="1">
                  <a:off x="1537787" y="3136848"/>
                  <a:ext cx="68515"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07" name="Rectangle 3"/>
              <p:cNvSpPr txBox="1">
                <a:spLocks noChangeArrowheads="1"/>
              </p:cNvSpPr>
              <p:nvPr/>
            </p:nvSpPr>
            <p:spPr bwMode="auto">
              <a:xfrm>
                <a:off x="6270877" y="24622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dirty="0">
                    <a:sym typeface="Wingdings" pitchFamily="2" charset="2"/>
                  </a:rPr>
                  <a:t>Maladie Ordinaire</a:t>
                </a:r>
              </a:p>
            </p:txBody>
          </p:sp>
        </p:grpSp>
        <p:grpSp>
          <p:nvGrpSpPr>
            <p:cNvPr id="65" name="Groupe 8"/>
            <p:cNvGrpSpPr>
              <a:grpSpLocks/>
            </p:cNvGrpSpPr>
            <p:nvPr/>
          </p:nvGrpSpPr>
          <p:grpSpPr bwMode="auto">
            <a:xfrm>
              <a:off x="6133093" y="3595688"/>
              <a:ext cx="2297784" cy="945237"/>
              <a:chOff x="6133093" y="3595688"/>
              <a:chExt cx="2297784" cy="945237"/>
            </a:xfrm>
          </p:grpSpPr>
          <p:grpSp>
            <p:nvGrpSpPr>
              <p:cNvPr id="84" name="Groupe 10"/>
              <p:cNvGrpSpPr>
                <a:grpSpLocks/>
              </p:cNvGrpSpPr>
              <p:nvPr/>
            </p:nvGrpSpPr>
            <p:grpSpPr bwMode="auto">
              <a:xfrm>
                <a:off x="6133093" y="3829049"/>
                <a:ext cx="2025650" cy="711876"/>
                <a:chOff x="5065398" y="1700808"/>
                <a:chExt cx="1944216" cy="553688"/>
              </a:xfrm>
            </p:grpSpPr>
            <p:grpSp>
              <p:nvGrpSpPr>
                <p:cNvPr id="86" name="Groupe 85"/>
                <p:cNvGrpSpPr/>
                <p:nvPr/>
              </p:nvGrpSpPr>
              <p:grpSpPr>
                <a:xfrm>
                  <a:off x="5065398" y="1700808"/>
                  <a:ext cx="1944216" cy="553688"/>
                  <a:chOff x="5004048" y="1672788"/>
                  <a:chExt cx="1944216" cy="553688"/>
                </a:xfrm>
                <a:scene3d>
                  <a:camera prst="orthographicFront">
                    <a:rot lat="0" lon="0" rev="0"/>
                  </a:camera>
                  <a:lightRig rig="soft" dir="t"/>
                </a:scene3d>
              </p:grpSpPr>
              <p:grpSp>
                <p:nvGrpSpPr>
                  <p:cNvPr id="91" name="Groupe 90"/>
                  <p:cNvGrpSpPr/>
                  <p:nvPr/>
                </p:nvGrpSpPr>
                <p:grpSpPr>
                  <a:xfrm>
                    <a:off x="5292080" y="1772816"/>
                    <a:ext cx="1656184" cy="432048"/>
                    <a:chOff x="5292080" y="1772816"/>
                    <a:chExt cx="1656184" cy="432048"/>
                  </a:xfrm>
                </p:grpSpPr>
                <p:grpSp>
                  <p:nvGrpSpPr>
                    <p:cNvPr id="95" name="Groupe 94"/>
                    <p:cNvGrpSpPr/>
                    <p:nvPr/>
                  </p:nvGrpSpPr>
                  <p:grpSpPr>
                    <a:xfrm>
                      <a:off x="5436096" y="1772816"/>
                      <a:ext cx="1512168" cy="432048"/>
                      <a:chOff x="5436096" y="1772816"/>
                      <a:chExt cx="1512168" cy="432048"/>
                    </a:xfrm>
                  </p:grpSpPr>
                  <p:sp>
                    <p:nvSpPr>
                      <p:cNvPr id="101" name="Rectangle 100"/>
                      <p:cNvSpPr/>
                      <p:nvPr/>
                    </p:nvSpPr>
                    <p:spPr>
                      <a:xfrm>
                        <a:off x="5436096" y="1772816"/>
                        <a:ext cx="576064" cy="432048"/>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1 an </a:t>
                        </a:r>
                      </a:p>
                      <a:p>
                        <a:pPr algn="ctr">
                          <a:defRPr/>
                        </a:pPr>
                        <a:endParaRPr lang="fr-FR" sz="3200" kern="0" dirty="0">
                          <a:solidFill>
                            <a:sysClr val="window" lastClr="FFFFFF"/>
                          </a:solidFill>
                          <a:latin typeface="Calibri"/>
                        </a:endParaRPr>
                      </a:p>
                    </p:txBody>
                  </p:sp>
                  <p:sp>
                    <p:nvSpPr>
                      <p:cNvPr id="102" name="Rectangle 101"/>
                      <p:cNvSpPr/>
                      <p:nvPr/>
                    </p:nvSpPr>
                    <p:spPr>
                      <a:xfrm>
                        <a:off x="6012160" y="1988840"/>
                        <a:ext cx="936104" cy="216024"/>
                      </a:xfrm>
                      <a:prstGeom prst="rect">
                        <a:avLst/>
                      </a:prstGeom>
                      <a:solidFill>
                        <a:sysClr val="window" lastClr="FFFFFF">
                          <a:lumMod val="50000"/>
                        </a:sysClr>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2 ans</a:t>
                        </a:r>
                      </a:p>
                    </p:txBody>
                  </p:sp>
                </p:grpSp>
                <p:grpSp>
                  <p:nvGrpSpPr>
                    <p:cNvPr id="96" name="Groupe 95"/>
                    <p:cNvGrpSpPr/>
                    <p:nvPr/>
                  </p:nvGrpSpPr>
                  <p:grpSpPr>
                    <a:xfrm>
                      <a:off x="5292080" y="1772816"/>
                      <a:ext cx="72008" cy="432048"/>
                      <a:chOff x="5292080" y="1772816"/>
                      <a:chExt cx="72008" cy="432048"/>
                    </a:xfrm>
                  </p:grpSpPr>
                  <p:cxnSp>
                    <p:nvCxnSpPr>
                      <p:cNvPr id="97" name="Connecteur droit 96"/>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8" name="Connecteur droit 97"/>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9" name="Connecteur droit 98"/>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00" name="Connecteur droit 99"/>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92" name="ZoneTexte 91"/>
                  <p:cNvSpPr txBox="1"/>
                  <p:nvPr/>
                </p:nvSpPr>
                <p:spPr>
                  <a:xfrm>
                    <a:off x="5004048" y="1672788"/>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93" name="ZoneTexte 92"/>
                  <p:cNvSpPr txBox="1"/>
                  <p:nvPr/>
                </p:nvSpPr>
                <p:spPr>
                  <a:xfrm>
                    <a:off x="5004048" y="1888812"/>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50%</a:t>
                    </a:r>
                  </a:p>
                </p:txBody>
              </p:sp>
              <p:sp>
                <p:nvSpPr>
                  <p:cNvPr id="94" name="ZoneTexte 93"/>
                  <p:cNvSpPr txBox="1"/>
                  <p:nvPr/>
                </p:nvSpPr>
                <p:spPr>
                  <a:xfrm>
                    <a:off x="5004048" y="2088867"/>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0%</a:t>
                    </a:r>
                  </a:p>
                </p:txBody>
              </p:sp>
            </p:grpSp>
            <p:cxnSp>
              <p:nvCxnSpPr>
                <p:cNvPr id="87"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8"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9"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90"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85" name="Rectangle 3"/>
              <p:cNvSpPr txBox="1">
                <a:spLocks noChangeArrowheads="1"/>
              </p:cNvSpPr>
              <p:nvPr/>
            </p:nvSpPr>
            <p:spPr bwMode="auto">
              <a:xfrm>
                <a:off x="6270877" y="3595688"/>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dirty="0">
                    <a:sym typeface="Wingdings" pitchFamily="2" charset="2"/>
                  </a:rPr>
                  <a:t>Maladie Grave</a:t>
                </a:r>
              </a:p>
            </p:txBody>
          </p:sp>
        </p:grpSp>
        <p:grpSp>
          <p:nvGrpSpPr>
            <p:cNvPr id="66" name="Groupe 9"/>
            <p:cNvGrpSpPr>
              <a:grpSpLocks/>
            </p:cNvGrpSpPr>
            <p:nvPr/>
          </p:nvGrpSpPr>
          <p:grpSpPr bwMode="auto">
            <a:xfrm>
              <a:off x="6133093" y="4760913"/>
              <a:ext cx="2297784" cy="945245"/>
              <a:chOff x="6133093" y="4760913"/>
              <a:chExt cx="2297784" cy="945245"/>
            </a:xfrm>
          </p:grpSpPr>
          <p:grpSp>
            <p:nvGrpSpPr>
              <p:cNvPr id="67" name="Groupe 10"/>
              <p:cNvGrpSpPr>
                <a:grpSpLocks/>
              </p:cNvGrpSpPr>
              <p:nvPr/>
            </p:nvGrpSpPr>
            <p:grpSpPr bwMode="auto">
              <a:xfrm>
                <a:off x="6133093" y="4994277"/>
                <a:ext cx="2025650" cy="711881"/>
                <a:chOff x="5065398" y="1700808"/>
                <a:chExt cx="1943850" cy="553687"/>
              </a:xfrm>
            </p:grpSpPr>
            <p:grpSp>
              <p:nvGrpSpPr>
                <p:cNvPr id="69" name="Groupe 68"/>
                <p:cNvGrpSpPr/>
                <p:nvPr/>
              </p:nvGrpSpPr>
              <p:grpSpPr>
                <a:xfrm>
                  <a:off x="5065398" y="1700808"/>
                  <a:ext cx="1943850" cy="553687"/>
                  <a:chOff x="5004048" y="1672788"/>
                  <a:chExt cx="1943850" cy="553687"/>
                </a:xfrm>
                <a:scene3d>
                  <a:camera prst="orthographicFront">
                    <a:rot lat="0" lon="0" rev="0"/>
                  </a:camera>
                  <a:lightRig rig="soft" dir="t"/>
                </a:scene3d>
              </p:grpSpPr>
              <p:grpSp>
                <p:nvGrpSpPr>
                  <p:cNvPr id="74" name="Groupe 73"/>
                  <p:cNvGrpSpPr/>
                  <p:nvPr/>
                </p:nvGrpSpPr>
                <p:grpSpPr>
                  <a:xfrm>
                    <a:off x="5292080" y="1772816"/>
                    <a:ext cx="1655818" cy="432048"/>
                    <a:chOff x="5292080" y="1772816"/>
                    <a:chExt cx="1655818" cy="432048"/>
                  </a:xfrm>
                </p:grpSpPr>
                <p:sp>
                  <p:nvSpPr>
                    <p:cNvPr id="78" name="Rectangle 77"/>
                    <p:cNvSpPr/>
                    <p:nvPr/>
                  </p:nvSpPr>
                  <p:spPr>
                    <a:xfrm>
                      <a:off x="5436096" y="1772816"/>
                      <a:ext cx="1511802" cy="432048"/>
                    </a:xfrm>
                    <a:prstGeom prst="rect">
                      <a:avLst/>
                    </a:prstGeom>
                    <a:solidFill>
                      <a:srgbClr val="F79646"/>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endParaRPr lang="fr-FR" sz="1467" kern="0" dirty="0">
                        <a:solidFill>
                          <a:sysClr val="window" lastClr="FFFFFF"/>
                        </a:solidFill>
                        <a:latin typeface="Calibri"/>
                      </a:endParaRPr>
                    </a:p>
                    <a:p>
                      <a:pPr algn="ctr">
                        <a:defRPr/>
                      </a:pPr>
                      <a:endParaRPr lang="fr-FR" sz="1067" kern="0" dirty="0">
                        <a:solidFill>
                          <a:sysClr val="window" lastClr="FFFFFF"/>
                        </a:solidFill>
                        <a:latin typeface="Calibri"/>
                      </a:endParaRPr>
                    </a:p>
                    <a:p>
                      <a:pPr algn="ctr">
                        <a:defRPr/>
                      </a:pPr>
                      <a:r>
                        <a:rPr lang="fr-FR" sz="1467" kern="0" dirty="0">
                          <a:solidFill>
                            <a:sysClr val="window" lastClr="FFFFFF"/>
                          </a:solidFill>
                          <a:latin typeface="Calibri"/>
                        </a:rPr>
                        <a:t>  entre 10 et 48 semaines</a:t>
                      </a:r>
                    </a:p>
                    <a:p>
                      <a:pPr algn="ctr">
                        <a:defRPr/>
                      </a:pPr>
                      <a:endParaRPr lang="fr-FR" sz="3200" kern="0" dirty="0">
                        <a:solidFill>
                          <a:sysClr val="window" lastClr="FFFFFF"/>
                        </a:solidFill>
                        <a:latin typeface="Calibri"/>
                      </a:endParaRPr>
                    </a:p>
                  </p:txBody>
                </p:sp>
                <p:grpSp>
                  <p:nvGrpSpPr>
                    <p:cNvPr id="79" name="Groupe 78"/>
                    <p:cNvGrpSpPr/>
                    <p:nvPr/>
                  </p:nvGrpSpPr>
                  <p:grpSpPr>
                    <a:xfrm>
                      <a:off x="5292080" y="1772816"/>
                      <a:ext cx="72008" cy="432048"/>
                      <a:chOff x="5292080" y="1772816"/>
                      <a:chExt cx="72008" cy="432048"/>
                    </a:xfrm>
                  </p:grpSpPr>
                  <p:cxnSp>
                    <p:nvCxnSpPr>
                      <p:cNvPr id="80" name="Connecteur droit 79"/>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1" name="Connecteur droit 80"/>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2" name="Connecteur droit 81"/>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83" name="Connecteur droit 82"/>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75" name="ZoneTexte 74"/>
                  <p:cNvSpPr txBox="1"/>
                  <p:nvPr/>
                </p:nvSpPr>
                <p:spPr>
                  <a:xfrm>
                    <a:off x="5004048" y="1672788"/>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100%</a:t>
                    </a:r>
                  </a:p>
                </p:txBody>
              </p:sp>
              <p:sp>
                <p:nvSpPr>
                  <p:cNvPr id="76" name="ZoneTexte 75"/>
                  <p:cNvSpPr txBox="1"/>
                  <p:nvPr/>
                </p:nvSpPr>
                <p:spPr>
                  <a:xfrm>
                    <a:off x="5004048" y="1888812"/>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50%</a:t>
                    </a:r>
                  </a:p>
                </p:txBody>
              </p:sp>
              <p:sp>
                <p:nvSpPr>
                  <p:cNvPr id="77" name="ZoneTexte 76"/>
                  <p:cNvSpPr txBox="1"/>
                  <p:nvPr/>
                </p:nvSpPr>
                <p:spPr>
                  <a:xfrm>
                    <a:off x="5004048" y="2088867"/>
                    <a:ext cx="432048" cy="137608"/>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lgn="ctr">
                      <a:defRPr/>
                    </a:pPr>
                    <a:r>
                      <a:rPr lang="fr-FR" sz="933" kern="0" dirty="0">
                        <a:solidFill>
                          <a:sysClr val="window" lastClr="FFFFFF">
                            <a:lumMod val="50000"/>
                          </a:sysClr>
                        </a:solidFill>
                      </a:rPr>
                      <a:t>0%</a:t>
                    </a:r>
                  </a:p>
                </p:txBody>
              </p:sp>
            </p:grpSp>
            <p:cxnSp>
              <p:nvCxnSpPr>
                <p:cNvPr id="70" name="Connecteur droit 12"/>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1" name="Connecteur droit 13"/>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2" name="Connecteur droit 14"/>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73" name="Connecteur droit 15"/>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68" name="Rectangle 3"/>
              <p:cNvSpPr txBox="1">
                <a:spLocks noChangeArrowheads="1"/>
              </p:cNvSpPr>
              <p:nvPr/>
            </p:nvSpPr>
            <p:spPr bwMode="auto">
              <a:xfrm>
                <a:off x="6270877" y="4760913"/>
                <a:ext cx="2160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marL="0" lvl="2">
                  <a:spcBef>
                    <a:spcPct val="50000"/>
                  </a:spcBef>
                  <a:buClr>
                    <a:srgbClr val="EF7D0B"/>
                  </a:buClr>
                  <a:buFont typeface="Wingdings" pitchFamily="2" charset="2"/>
                  <a:buChar char="ü"/>
                </a:pPr>
                <a:r>
                  <a:rPr lang="fr-FR" altLang="fr-FR" sz="1867" b="0" dirty="0">
                    <a:sym typeface="Wingdings" pitchFamily="2" charset="2"/>
                  </a:rPr>
                  <a:t>Maternité</a:t>
                </a:r>
              </a:p>
            </p:txBody>
          </p:sp>
        </p:grpSp>
      </p:grpSp>
      <p:sp>
        <p:nvSpPr>
          <p:cNvPr id="119" name="Rectangle 118"/>
          <p:cNvSpPr/>
          <p:nvPr/>
        </p:nvSpPr>
        <p:spPr bwMode="auto">
          <a:xfrm>
            <a:off x="8451917" y="2693083"/>
            <a:ext cx="2016000" cy="389536"/>
          </a:xfrm>
          <a:prstGeom prst="rect">
            <a:avLst/>
          </a:prstGeom>
          <a:solidFill>
            <a:schemeClr val="accent1"/>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467" kern="0" dirty="0">
                <a:solidFill>
                  <a:sysClr val="window" lastClr="FFFFFF"/>
                </a:solidFill>
                <a:latin typeface="Calibri"/>
              </a:rPr>
              <a:t>Sécurité Sociale</a:t>
            </a:r>
          </a:p>
        </p:txBody>
      </p:sp>
      <p:sp>
        <p:nvSpPr>
          <p:cNvPr id="120" name="Rectangle 119"/>
          <p:cNvSpPr/>
          <p:nvPr/>
        </p:nvSpPr>
        <p:spPr bwMode="auto">
          <a:xfrm>
            <a:off x="8403917" y="4157815"/>
            <a:ext cx="2112000" cy="389536"/>
          </a:xfrm>
          <a:prstGeom prst="rect">
            <a:avLst/>
          </a:prstGeom>
          <a:solidFill>
            <a:schemeClr val="accent1"/>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467" kern="0" dirty="0">
                <a:solidFill>
                  <a:sysClr val="window" lastClr="FFFFFF"/>
                </a:solidFill>
                <a:latin typeface="Calibri"/>
              </a:rPr>
              <a:t>Sécurité Sociale</a:t>
            </a:r>
          </a:p>
        </p:txBody>
      </p:sp>
      <p:sp>
        <p:nvSpPr>
          <p:cNvPr id="121" name="Rectangle 120"/>
          <p:cNvSpPr/>
          <p:nvPr/>
        </p:nvSpPr>
        <p:spPr bwMode="auto">
          <a:xfrm>
            <a:off x="8391140" y="5351453"/>
            <a:ext cx="2112000" cy="720000"/>
          </a:xfrm>
          <a:prstGeom prst="rect">
            <a:avLst/>
          </a:prstGeom>
          <a:solidFill>
            <a:schemeClr val="accent1"/>
          </a:solid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467" kern="0" dirty="0">
                <a:solidFill>
                  <a:sysClr val="window" lastClr="FFFFFF"/>
                </a:solidFill>
                <a:latin typeface="Calibri"/>
              </a:rPr>
              <a:t>Sécurité Sociale</a:t>
            </a:r>
          </a:p>
        </p:txBody>
      </p:sp>
      <p:grpSp>
        <p:nvGrpSpPr>
          <p:cNvPr id="122" name="Groupe 121"/>
          <p:cNvGrpSpPr>
            <a:grpSpLocks/>
          </p:cNvGrpSpPr>
          <p:nvPr/>
        </p:nvGrpSpPr>
        <p:grpSpPr bwMode="auto">
          <a:xfrm>
            <a:off x="4583010" y="3759952"/>
            <a:ext cx="2952751" cy="2025874"/>
            <a:chOff x="3736976" y="3936664"/>
            <a:chExt cx="2214502" cy="1519983"/>
          </a:xfrm>
        </p:grpSpPr>
        <p:sp>
          <p:nvSpPr>
            <p:cNvPr id="123" name="Rectangle 122"/>
            <p:cNvSpPr/>
            <p:nvPr/>
          </p:nvSpPr>
          <p:spPr bwMode="auto">
            <a:xfrm>
              <a:off x="4187478" y="4714253"/>
              <a:ext cx="792000" cy="720000"/>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r>
                <a:rPr lang="fr-FR" altLang="fr-FR" sz="1467" dirty="0">
                  <a:solidFill>
                    <a:srgbClr val="FFFFFF"/>
                  </a:solidFill>
                  <a:latin typeface="Calibri" pitchFamily="34" charset="0"/>
                </a:rPr>
                <a:t>1 à 3 mois</a:t>
              </a:r>
            </a:p>
            <a:p>
              <a:pPr algn="ctr" eaLnBrk="1" hangingPunct="1">
                <a:defRPr/>
              </a:pPr>
              <a:endParaRPr lang="fr-FR" altLang="fr-FR" sz="3200" b="0" dirty="0">
                <a:solidFill>
                  <a:srgbClr val="FFFFFF"/>
                </a:solidFill>
                <a:latin typeface="Calibri" pitchFamily="34" charset="0"/>
              </a:endParaRPr>
            </a:p>
          </p:txBody>
        </p:sp>
        <p:sp>
          <p:nvSpPr>
            <p:cNvPr id="124" name="Rectangle 123"/>
            <p:cNvSpPr/>
            <p:nvPr/>
          </p:nvSpPr>
          <p:spPr bwMode="auto">
            <a:xfrm>
              <a:off x="4979478" y="4858253"/>
              <a:ext cx="972000" cy="576000"/>
            </a:xfrm>
            <a:prstGeom prst="rect">
              <a:avLst/>
            </a:prstGeom>
            <a:solidFill>
              <a:schemeClr val="accent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nchor="ctr"/>
            <a:lstStyle/>
            <a:p>
              <a:pPr algn="ctr">
                <a:defRPr/>
              </a:pPr>
              <a:r>
                <a:rPr lang="fr-FR" sz="1467" kern="0" dirty="0">
                  <a:solidFill>
                    <a:sysClr val="window" lastClr="FFFFFF"/>
                  </a:solidFill>
                  <a:latin typeface="Calibri"/>
                </a:rPr>
                <a:t>Jusqu’à consolidation</a:t>
              </a:r>
            </a:p>
          </p:txBody>
        </p:sp>
        <p:grpSp>
          <p:nvGrpSpPr>
            <p:cNvPr id="125" name="Groupe 124"/>
            <p:cNvGrpSpPr/>
            <p:nvPr/>
          </p:nvGrpSpPr>
          <p:grpSpPr bwMode="auto">
            <a:xfrm>
              <a:off x="4037314" y="4714254"/>
              <a:ext cx="75083" cy="555479"/>
              <a:chOff x="5292080" y="1772816"/>
              <a:chExt cx="72008" cy="432048"/>
            </a:xfrm>
            <a:scene3d>
              <a:camera prst="orthographicFront">
                <a:rot lat="0" lon="0" rev="0"/>
              </a:camera>
              <a:lightRig rig="soft" dir="t"/>
            </a:scene3d>
          </p:grpSpPr>
          <p:cxnSp>
            <p:nvCxnSpPr>
              <p:cNvPr id="134" name="Connecteur droit 133"/>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5" name="Connecteur droit 134"/>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6" name="Connecteur droit 135"/>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37" name="Connecteur droit 136"/>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sp>
          <p:nvSpPr>
            <p:cNvPr id="126" name="ZoneTexte 125"/>
            <p:cNvSpPr txBox="1"/>
            <p:nvPr/>
          </p:nvSpPr>
          <p:spPr bwMode="auto">
            <a:xfrm>
              <a:off x="3736982" y="4585648"/>
              <a:ext cx="450495" cy="176991"/>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127" name="ZoneTexte 126"/>
            <p:cNvSpPr txBox="1"/>
            <p:nvPr/>
          </p:nvSpPr>
          <p:spPr bwMode="auto">
            <a:xfrm>
              <a:off x="3736980" y="4751939"/>
              <a:ext cx="450495" cy="176991"/>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80%</a:t>
              </a:r>
            </a:p>
          </p:txBody>
        </p:sp>
        <p:sp>
          <p:nvSpPr>
            <p:cNvPr id="128" name="ZoneTexte 127"/>
            <p:cNvSpPr txBox="1"/>
            <p:nvPr/>
          </p:nvSpPr>
          <p:spPr bwMode="auto">
            <a:xfrm>
              <a:off x="3736976" y="5279656"/>
              <a:ext cx="450495" cy="176991"/>
            </a:xfrm>
            <a:prstGeom prst="rect">
              <a:avLst/>
            </a:prstGeom>
            <a:noFill/>
            <a:ln>
              <a:noFill/>
            </a:ln>
            <a:effectLst>
              <a:outerShdw blurRad="44450" dist="27940" dir="5400000" algn="ctr">
                <a:srgbClr val="000000">
                  <a:alpha val="32000"/>
                </a:srgbClr>
              </a:outerShdw>
            </a:effectLst>
            <a:scene3d>
              <a:camera prst="orthographicFront">
                <a:rot lat="0" lon="0" rev="0"/>
              </a:camera>
              <a:lightRig rig="soft" dir="t"/>
            </a:scene3d>
            <a:sp3d prstMaterial="metal">
              <a:bevelT w="50800" h="38100"/>
            </a:sp3d>
          </p:spPr>
          <p:txBody>
            <a:bodyPr>
              <a:spAutoFit/>
            </a:bodyPr>
            <a:lstStyle/>
            <a:p>
              <a:pPr>
                <a:defRPr/>
              </a:pPr>
              <a:r>
                <a:rPr lang="fr-FR" sz="933" kern="0" dirty="0">
                  <a:solidFill>
                    <a:sysClr val="window" lastClr="FFFFFF">
                      <a:lumMod val="50000"/>
                    </a:sysClr>
                  </a:solidFill>
                </a:rPr>
                <a:t>0%</a:t>
              </a:r>
            </a:p>
          </p:txBody>
        </p:sp>
        <p:cxnSp>
          <p:nvCxnSpPr>
            <p:cNvPr id="129" name="Connecteur droit 30"/>
            <p:cNvCxnSpPr>
              <a:cxnSpLocks noChangeShapeType="1"/>
            </p:cNvCxnSpPr>
            <p:nvPr/>
          </p:nvCxnSpPr>
          <p:spPr bwMode="auto">
            <a:xfrm>
              <a:off x="4123463" y="4714254"/>
              <a:ext cx="0" cy="72000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30" name="Connecteur droit 31"/>
            <p:cNvCxnSpPr>
              <a:cxnSpLocks noChangeShapeType="1"/>
            </p:cNvCxnSpPr>
            <p:nvPr/>
          </p:nvCxnSpPr>
          <p:spPr bwMode="auto">
            <a:xfrm flipH="1">
              <a:off x="4054913" y="4714254"/>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31" name="Connecteur droit 32"/>
            <p:cNvCxnSpPr>
              <a:cxnSpLocks noChangeShapeType="1"/>
            </p:cNvCxnSpPr>
            <p:nvPr/>
          </p:nvCxnSpPr>
          <p:spPr bwMode="auto">
            <a:xfrm flipH="1">
              <a:off x="4053867" y="5434254"/>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sp>
          <p:nvSpPr>
            <p:cNvPr id="132" name="Rectangle 3"/>
            <p:cNvSpPr txBox="1">
              <a:spLocks noChangeArrowheads="1"/>
            </p:cNvSpPr>
            <p:nvPr/>
          </p:nvSpPr>
          <p:spPr bwMode="auto">
            <a:xfrm>
              <a:off x="3755288" y="3936664"/>
              <a:ext cx="2160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82563" indent="-182563">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lvl="2" eaLnBrk="1" hangingPunct="1">
                <a:spcBef>
                  <a:spcPct val="50000"/>
                </a:spcBef>
                <a:buClr>
                  <a:srgbClr val="EF7D0B"/>
                </a:buClr>
                <a:buFont typeface="Wingdings" pitchFamily="2" charset="2"/>
                <a:buChar char="ü"/>
              </a:pPr>
              <a:r>
                <a:rPr lang="fr-FR" altLang="fr-FR" sz="1867" b="0" dirty="0">
                  <a:sym typeface="Wingdings" pitchFamily="2" charset="2"/>
                </a:rPr>
                <a:t>Accident du travail Maladie Professionnelle</a:t>
              </a:r>
            </a:p>
          </p:txBody>
        </p:sp>
        <p:cxnSp>
          <p:nvCxnSpPr>
            <p:cNvPr id="133" name="Connecteur droit 32"/>
            <p:cNvCxnSpPr>
              <a:cxnSpLocks noChangeShapeType="1"/>
            </p:cNvCxnSpPr>
            <p:nvPr/>
          </p:nvCxnSpPr>
          <p:spPr bwMode="auto">
            <a:xfrm flipH="1">
              <a:off x="4058922" y="4872031"/>
              <a:ext cx="68514"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grpSp>
        <p:nvGrpSpPr>
          <p:cNvPr id="138" name="Groupe 137"/>
          <p:cNvGrpSpPr>
            <a:grpSpLocks/>
          </p:cNvGrpSpPr>
          <p:nvPr/>
        </p:nvGrpSpPr>
        <p:grpSpPr bwMode="auto">
          <a:xfrm>
            <a:off x="5188826" y="5106902"/>
            <a:ext cx="2353661" cy="772389"/>
            <a:chOff x="4490213" y="4392741"/>
            <a:chExt cx="1585377" cy="579027"/>
          </a:xfrm>
          <a:solidFill>
            <a:schemeClr val="accent1"/>
          </a:solidFill>
        </p:grpSpPr>
        <p:sp>
          <p:nvSpPr>
            <p:cNvPr id="139" name="Rectangle 138"/>
            <p:cNvSpPr/>
            <p:nvPr/>
          </p:nvSpPr>
          <p:spPr bwMode="auto">
            <a:xfrm>
              <a:off x="4743590" y="4392741"/>
              <a:ext cx="1332000" cy="576000"/>
            </a:xfrm>
            <a:prstGeom prst="rect">
              <a:avLst/>
            </a:prstGeom>
            <a:grp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fr-FR" sz="1467" kern="0" dirty="0">
                  <a:solidFill>
                    <a:sysClr val="window" lastClr="FFFFFF"/>
                  </a:solidFill>
                  <a:latin typeface="Calibri"/>
                </a:rPr>
                <a:t>Sécurité Sociale</a:t>
              </a:r>
            </a:p>
          </p:txBody>
        </p:sp>
        <p:sp>
          <p:nvSpPr>
            <p:cNvPr id="140" name="Rectangle 139"/>
            <p:cNvSpPr/>
            <p:nvPr/>
          </p:nvSpPr>
          <p:spPr bwMode="auto">
            <a:xfrm>
              <a:off x="4490213" y="4539768"/>
              <a:ext cx="252000" cy="432000"/>
            </a:xfrm>
            <a:prstGeom prst="rect">
              <a:avLst/>
            </a:prstGeom>
            <a:grpFill/>
            <a:ln/>
            <a:scene3d>
              <a:camera prst="orthographicFront">
                <a:rot lat="0" lon="0" rev="0"/>
              </a:camera>
              <a:lightRig rig="soft" dir="t"/>
            </a:scene3d>
          </p:spPr>
          <p:style>
            <a:lnRef idx="0">
              <a:schemeClr val="accent5"/>
            </a:lnRef>
            <a:fillRef idx="3">
              <a:schemeClr val="accent5"/>
            </a:fillRef>
            <a:effectRef idx="3">
              <a:schemeClr val="accent5"/>
            </a:effectRef>
            <a:fontRef idx="minor">
              <a:schemeClr val="lt1"/>
            </a:fontRef>
          </p:style>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endParaRPr lang="fr-FR" altLang="fr-FR" sz="1467">
                <a:solidFill>
                  <a:srgbClr val="FFFFFF"/>
                </a:solidFill>
                <a:latin typeface="Calibri" pitchFamily="34" charset="0"/>
              </a:endParaRPr>
            </a:p>
          </p:txBody>
        </p:sp>
      </p:grpSp>
      <p:sp>
        <p:nvSpPr>
          <p:cNvPr id="147" name="Espace réservé du numéro de diapositive 146"/>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14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Image 1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237693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anim calcmode="lin" valueType="num">
                                      <p:cBhvr>
                                        <p:cTn id="10" dur="1000" fill="hold"/>
                                        <p:tgtEl>
                                          <p:spTgt spid="5"/>
                                        </p:tgtEl>
                                        <p:attrNameLst>
                                          <p:attrName>ppt_x</p:attrName>
                                        </p:attrNameLst>
                                      </p:cBhvr>
                                      <p:tavLst>
                                        <p:tav tm="0">
                                          <p:val>
                                            <p:fltVal val="0.5"/>
                                          </p:val>
                                        </p:tav>
                                        <p:tav tm="100000">
                                          <p:val>
                                            <p:strVal val="#ppt_x"/>
                                          </p:val>
                                        </p:tav>
                                      </p:tavLst>
                                    </p:anim>
                                    <p:anim calcmode="lin" valueType="num">
                                      <p:cBhvr>
                                        <p:cTn id="11"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nodeType="click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p:cTn id="16" dur="1000" fill="hold"/>
                                        <p:tgtEl>
                                          <p:spTgt spid="122"/>
                                        </p:tgtEl>
                                        <p:attrNameLst>
                                          <p:attrName>ppt_w</p:attrName>
                                        </p:attrNameLst>
                                      </p:cBhvr>
                                      <p:tavLst>
                                        <p:tav tm="0">
                                          <p:val>
                                            <p:fltVal val="0"/>
                                          </p:val>
                                        </p:tav>
                                        <p:tav tm="100000">
                                          <p:val>
                                            <p:strVal val="#ppt_w"/>
                                          </p:val>
                                        </p:tav>
                                      </p:tavLst>
                                    </p:anim>
                                    <p:anim calcmode="lin" valueType="num">
                                      <p:cBhvr>
                                        <p:cTn id="17" dur="1000" fill="hold"/>
                                        <p:tgtEl>
                                          <p:spTgt spid="122"/>
                                        </p:tgtEl>
                                        <p:attrNameLst>
                                          <p:attrName>ppt_h</p:attrName>
                                        </p:attrNameLst>
                                      </p:cBhvr>
                                      <p:tavLst>
                                        <p:tav tm="0">
                                          <p:val>
                                            <p:fltVal val="0"/>
                                          </p:val>
                                        </p:tav>
                                        <p:tav tm="100000">
                                          <p:val>
                                            <p:strVal val="#ppt_h"/>
                                          </p:val>
                                        </p:tav>
                                      </p:tavLst>
                                    </p:anim>
                                    <p:animEffect transition="in" filter="fade">
                                      <p:cBhvr>
                                        <p:cTn id="18" dur="1000"/>
                                        <p:tgtEl>
                                          <p:spTgt spid="122"/>
                                        </p:tgtEl>
                                      </p:cBhvr>
                                    </p:animEffect>
                                    <p:anim calcmode="lin" valueType="num">
                                      <p:cBhvr>
                                        <p:cTn id="19" dur="1000" fill="hold"/>
                                        <p:tgtEl>
                                          <p:spTgt spid="122"/>
                                        </p:tgtEl>
                                        <p:attrNameLst>
                                          <p:attrName>ppt_x</p:attrName>
                                        </p:attrNameLst>
                                      </p:cBhvr>
                                      <p:tavLst>
                                        <p:tav tm="0">
                                          <p:val>
                                            <p:fltVal val="0.5"/>
                                          </p:val>
                                        </p:tav>
                                        <p:tav tm="100000">
                                          <p:val>
                                            <p:strVal val="#ppt_x"/>
                                          </p:val>
                                        </p:tav>
                                      </p:tavLst>
                                    </p:anim>
                                    <p:anim calcmode="lin" valueType="num">
                                      <p:cBhvr>
                                        <p:cTn id="20" dur="1000" fill="hold"/>
                                        <p:tgtEl>
                                          <p:spTgt spid="122"/>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1500" fill="hold"/>
                                        <p:tgtEl>
                                          <p:spTgt spid="138"/>
                                        </p:tgtEl>
                                        <p:attrNameLst>
                                          <p:attrName>ppt_x</p:attrName>
                                        </p:attrNameLst>
                                      </p:cBhvr>
                                      <p:tavLst>
                                        <p:tav tm="0">
                                          <p:val>
                                            <p:strVal val="0-#ppt_w/2"/>
                                          </p:val>
                                        </p:tav>
                                        <p:tav tm="100000">
                                          <p:val>
                                            <p:strVal val="#ppt_x"/>
                                          </p:val>
                                        </p:tav>
                                      </p:tavLst>
                                    </p:anim>
                                    <p:anim calcmode="lin" valueType="num">
                                      <p:cBhvr additive="base">
                                        <p:cTn id="26" dur="15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1000" fill="hold"/>
                                        <p:tgtEl>
                                          <p:spTgt spid="62"/>
                                        </p:tgtEl>
                                        <p:attrNameLst>
                                          <p:attrName>ppt_w</p:attrName>
                                        </p:attrNameLst>
                                      </p:cBhvr>
                                      <p:tavLst>
                                        <p:tav tm="0">
                                          <p:val>
                                            <p:fltVal val="0"/>
                                          </p:val>
                                        </p:tav>
                                        <p:tav tm="100000">
                                          <p:val>
                                            <p:strVal val="#ppt_w"/>
                                          </p:val>
                                        </p:tav>
                                      </p:tavLst>
                                    </p:anim>
                                    <p:anim calcmode="lin" valueType="num">
                                      <p:cBhvr>
                                        <p:cTn id="32" dur="1000" fill="hold"/>
                                        <p:tgtEl>
                                          <p:spTgt spid="62"/>
                                        </p:tgtEl>
                                        <p:attrNameLst>
                                          <p:attrName>ppt_h</p:attrName>
                                        </p:attrNameLst>
                                      </p:cBhvr>
                                      <p:tavLst>
                                        <p:tav tm="0">
                                          <p:val>
                                            <p:fltVal val="0"/>
                                          </p:val>
                                        </p:tav>
                                        <p:tav tm="100000">
                                          <p:val>
                                            <p:strVal val="#ppt_h"/>
                                          </p:val>
                                        </p:tav>
                                      </p:tavLst>
                                    </p:anim>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fltVal val="0.5"/>
                                          </p:val>
                                        </p:tav>
                                        <p:tav tm="100000">
                                          <p:val>
                                            <p:strVal val="#ppt_x"/>
                                          </p:val>
                                        </p:tav>
                                      </p:tavLst>
                                    </p:anim>
                                    <p:anim calcmode="lin" valueType="num">
                                      <p:cBhvr>
                                        <p:cTn id="35" dur="1000" fill="hold"/>
                                        <p:tgtEl>
                                          <p:spTgt spid="62"/>
                                        </p:tgtEl>
                                        <p:attrNameLst>
                                          <p:attrName>ppt_y</p:attrName>
                                        </p:attrNameLst>
                                      </p:cBhvr>
                                      <p:tavLst>
                                        <p:tav tm="0">
                                          <p:val>
                                            <p:fltVal val="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19"/>
                                        </p:tgtEl>
                                        <p:attrNameLst>
                                          <p:attrName>style.visibility</p:attrName>
                                        </p:attrNameLst>
                                      </p:cBhvr>
                                      <p:to>
                                        <p:strVal val="visible"/>
                                      </p:to>
                                    </p:set>
                                    <p:anim calcmode="lin" valueType="num">
                                      <p:cBhvr additive="base">
                                        <p:cTn id="40" dur="2000" fill="hold"/>
                                        <p:tgtEl>
                                          <p:spTgt spid="119"/>
                                        </p:tgtEl>
                                        <p:attrNameLst>
                                          <p:attrName>ppt_x</p:attrName>
                                        </p:attrNameLst>
                                      </p:cBhvr>
                                      <p:tavLst>
                                        <p:tav tm="0">
                                          <p:val>
                                            <p:strVal val="0-#ppt_w/2"/>
                                          </p:val>
                                        </p:tav>
                                        <p:tav tm="100000">
                                          <p:val>
                                            <p:strVal val="#ppt_x"/>
                                          </p:val>
                                        </p:tav>
                                      </p:tavLst>
                                    </p:anim>
                                    <p:anim calcmode="lin" valueType="num">
                                      <p:cBhvr additive="base">
                                        <p:cTn id="41" dur="2000" fill="hold"/>
                                        <p:tgtEl>
                                          <p:spTgt spid="119"/>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20"/>
                                        </p:tgtEl>
                                        <p:attrNameLst>
                                          <p:attrName>style.visibility</p:attrName>
                                        </p:attrNameLst>
                                      </p:cBhvr>
                                      <p:to>
                                        <p:strVal val="visible"/>
                                      </p:to>
                                    </p:set>
                                    <p:anim calcmode="lin" valueType="num">
                                      <p:cBhvr additive="base">
                                        <p:cTn id="44" dur="2000" fill="hold"/>
                                        <p:tgtEl>
                                          <p:spTgt spid="120"/>
                                        </p:tgtEl>
                                        <p:attrNameLst>
                                          <p:attrName>ppt_x</p:attrName>
                                        </p:attrNameLst>
                                      </p:cBhvr>
                                      <p:tavLst>
                                        <p:tav tm="0">
                                          <p:val>
                                            <p:strVal val="0-#ppt_w/2"/>
                                          </p:val>
                                        </p:tav>
                                        <p:tav tm="100000">
                                          <p:val>
                                            <p:strVal val="#ppt_x"/>
                                          </p:val>
                                        </p:tav>
                                      </p:tavLst>
                                    </p:anim>
                                    <p:anim calcmode="lin" valueType="num">
                                      <p:cBhvr additive="base">
                                        <p:cTn id="45" dur="2000" fill="hold"/>
                                        <p:tgtEl>
                                          <p:spTgt spid="120"/>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121"/>
                                        </p:tgtEl>
                                        <p:attrNameLst>
                                          <p:attrName>style.visibility</p:attrName>
                                        </p:attrNameLst>
                                      </p:cBhvr>
                                      <p:to>
                                        <p:strVal val="visible"/>
                                      </p:to>
                                    </p:set>
                                    <p:anim calcmode="lin" valueType="num">
                                      <p:cBhvr additive="base">
                                        <p:cTn id="48" dur="2000" fill="hold"/>
                                        <p:tgtEl>
                                          <p:spTgt spid="121"/>
                                        </p:tgtEl>
                                        <p:attrNameLst>
                                          <p:attrName>ppt_x</p:attrName>
                                        </p:attrNameLst>
                                      </p:cBhvr>
                                      <p:tavLst>
                                        <p:tav tm="0">
                                          <p:val>
                                            <p:strVal val="0-#ppt_w/2"/>
                                          </p:val>
                                        </p:tav>
                                        <p:tav tm="100000">
                                          <p:val>
                                            <p:strVal val="#ppt_x"/>
                                          </p:val>
                                        </p:tav>
                                      </p:tavLst>
                                    </p:anim>
                                    <p:anim calcmode="lin" valueType="num">
                                      <p:cBhvr additive="base">
                                        <p:cTn id="49" dur="20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33122C9-A0B9-462F-8757-0847AD287B63}" type="slidenum">
              <a:rPr lang="fr-FR" smtClean="0"/>
              <a:pPr/>
              <a:t>13</a:t>
            </a:fld>
            <a:endParaRPr lang="fr-FR" dirty="0"/>
          </a:p>
        </p:txBody>
      </p:sp>
      <p:sp>
        <p:nvSpPr>
          <p:cNvPr id="3" name="Titre 2"/>
          <p:cNvSpPr>
            <a:spLocks noGrp="1"/>
          </p:cNvSpPr>
          <p:nvPr>
            <p:ph type="title"/>
          </p:nvPr>
        </p:nvSpPr>
        <p:spPr/>
        <p:txBody>
          <a:bodyPr/>
          <a:lstStyle/>
          <a:p>
            <a:r>
              <a:rPr lang="fr-FR" dirty="0"/>
              <a:t>Rappel des obligations statutaires :</a:t>
            </a:r>
            <a:br>
              <a:rPr lang="fr-FR" dirty="0"/>
            </a:br>
            <a:r>
              <a:rPr lang="fr-FR" dirty="0"/>
              <a:t>Des obligations financières importantes pour l’employeur </a:t>
            </a:r>
            <a:br>
              <a:rPr lang="fr-FR" dirty="0"/>
            </a:br>
            <a:endParaRPr lang="fr-FR" dirty="0"/>
          </a:p>
        </p:txBody>
      </p:sp>
    </p:spTree>
    <p:extLst>
      <p:ext uri="{BB962C8B-B14F-4D97-AF65-F5344CB8AC3E}">
        <p14:creationId xmlns:p14="http://schemas.microsoft.com/office/powerpoint/2010/main" val="58463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1867" dirty="0"/>
              <a:t>Les coûts moyens par pathologie</a:t>
            </a:r>
          </a:p>
        </p:txBody>
      </p:sp>
      <p:sp>
        <p:nvSpPr>
          <p:cNvPr id="5" name="Espace réservé du contenu 2"/>
          <p:cNvSpPr>
            <a:spLocks noGrp="1"/>
          </p:cNvSpPr>
          <p:nvPr>
            <p:ph sz="quarter" idx="4294967295"/>
          </p:nvPr>
        </p:nvSpPr>
        <p:spPr>
          <a:xfrm>
            <a:off x="432000" y="1052736"/>
            <a:ext cx="9985375" cy="3937000"/>
          </a:xfrm>
        </p:spPr>
        <p:txBody>
          <a:bodyPr/>
          <a:lstStyle/>
          <a:p>
            <a:r>
              <a:rPr lang="fr-FR" altLang="fr-FR" sz="1467" u="sng" dirty="0"/>
              <a:t>Pour les frais médicaux seuls, moyenne (hors indemnités journalières)</a:t>
            </a:r>
          </a:p>
          <a:p>
            <a:pPr marL="1523962" lvl="2" indent="-304792">
              <a:spcBef>
                <a:spcPct val="50000"/>
              </a:spcBef>
              <a:buFont typeface="Wingdings" pitchFamily="2" charset="2"/>
              <a:buChar char="v"/>
            </a:pPr>
            <a:endParaRPr lang="fr-FR" altLang="fr-FR" sz="1867" b="0" dirty="0"/>
          </a:p>
          <a:p>
            <a:pPr>
              <a:buFont typeface="Wingdings" pitchFamily="2" charset="2"/>
              <a:buChar char="v"/>
            </a:pPr>
            <a:endParaRPr lang="fr-FR" altLang="fr-FR" sz="3200" dirty="0"/>
          </a:p>
        </p:txBody>
      </p:sp>
      <p:graphicFrame>
        <p:nvGraphicFramePr>
          <p:cNvPr id="6" name="Diagramme 5"/>
          <p:cNvGraphicFramePr/>
          <p:nvPr>
            <p:extLst>
              <p:ext uri="{D42A27DB-BD31-4B8C-83A1-F6EECF244321}">
                <p14:modId xmlns:p14="http://schemas.microsoft.com/office/powerpoint/2010/main" val="3572247864"/>
              </p:ext>
            </p:extLst>
          </p:nvPr>
        </p:nvGraphicFramePr>
        <p:xfrm>
          <a:off x="2032600" y="1173500"/>
          <a:ext cx="8128000" cy="5254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ce réservé du numéro de diapositive 6"/>
          <p:cNvSpPr>
            <a:spLocks noGrp="1"/>
          </p:cNvSpPr>
          <p:nvPr>
            <p:ph type="sldNum" sz="quarter" idx="12"/>
          </p:nvPr>
        </p:nvSpPr>
        <p:spPr/>
        <p:txBody>
          <a:bodyPr/>
          <a:lstStyle/>
          <a:p>
            <a:fld id="{733122C9-A0B9-462F-8757-0847AD287B63}" type="slidenum">
              <a:rPr lang="fr-FR" smtClean="0"/>
              <a:pPr/>
              <a:t>14</a:t>
            </a:fld>
            <a:endParaRPr lang="fr-FR" dirty="0"/>
          </a:p>
        </p:txBody>
      </p:sp>
      <p:pic>
        <p:nvPicPr>
          <p:cNvPr id="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1049871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au 14"/>
          <p:cNvGraphicFramePr>
            <a:graphicFrameLocks noGrp="1"/>
          </p:cNvGraphicFramePr>
          <p:nvPr>
            <p:extLst>
              <p:ext uri="{D42A27DB-BD31-4B8C-83A1-F6EECF244321}">
                <p14:modId xmlns:p14="http://schemas.microsoft.com/office/powerpoint/2010/main" val="159746003"/>
              </p:ext>
            </p:extLst>
          </p:nvPr>
        </p:nvGraphicFramePr>
        <p:xfrm>
          <a:off x="1391477" y="1556792"/>
          <a:ext cx="9091084" cy="3897314"/>
        </p:xfrm>
        <a:graphic>
          <a:graphicData uri="http://schemas.openxmlformats.org/drawingml/2006/table">
            <a:tbl>
              <a:tblPr/>
              <a:tblGrid>
                <a:gridCol w="2806700">
                  <a:extLst>
                    <a:ext uri="{9D8B030D-6E8A-4147-A177-3AD203B41FA5}">
                      <a16:colId xmlns:a16="http://schemas.microsoft.com/office/drawing/2014/main" val="20000"/>
                    </a:ext>
                  </a:extLst>
                </a:gridCol>
                <a:gridCol w="1570567">
                  <a:extLst>
                    <a:ext uri="{9D8B030D-6E8A-4147-A177-3AD203B41FA5}">
                      <a16:colId xmlns:a16="http://schemas.microsoft.com/office/drawing/2014/main" val="20001"/>
                    </a:ext>
                  </a:extLst>
                </a:gridCol>
                <a:gridCol w="1570567">
                  <a:extLst>
                    <a:ext uri="{9D8B030D-6E8A-4147-A177-3AD203B41FA5}">
                      <a16:colId xmlns:a16="http://schemas.microsoft.com/office/drawing/2014/main" val="20002"/>
                    </a:ext>
                  </a:extLst>
                </a:gridCol>
                <a:gridCol w="1572683">
                  <a:extLst>
                    <a:ext uri="{9D8B030D-6E8A-4147-A177-3AD203B41FA5}">
                      <a16:colId xmlns:a16="http://schemas.microsoft.com/office/drawing/2014/main" val="20003"/>
                    </a:ext>
                  </a:extLst>
                </a:gridCol>
                <a:gridCol w="1570567">
                  <a:extLst>
                    <a:ext uri="{9D8B030D-6E8A-4147-A177-3AD203B41FA5}">
                      <a16:colId xmlns:a16="http://schemas.microsoft.com/office/drawing/2014/main" val="20004"/>
                    </a:ext>
                  </a:extLst>
                </a:gridCol>
              </a:tblGrid>
              <a:tr h="241300">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Calibri" pitchFamily="34" charset="0"/>
                      </a:endParaRPr>
                    </a:p>
                  </a:txBody>
                  <a:tcPr marL="12700" marR="12700" marT="9524" marB="0" anchor="b" horzOverflow="overflow">
                    <a:lnL>
                      <a:noFill/>
                    </a:lnL>
                    <a:lnR w="19050" cap="flat" cmpd="sng" algn="ctr">
                      <a:solidFill>
                        <a:srgbClr val="535355"/>
                      </a:solidFill>
                      <a:prstDash val="solid"/>
                      <a:round/>
                      <a:headEnd type="none" w="med" len="med"/>
                      <a:tailEnd type="none" w="med" len="med"/>
                    </a:lnR>
                    <a:lnT>
                      <a:noFill/>
                    </a:lnT>
                    <a:lnB>
                      <a:noFill/>
                    </a:lnB>
                    <a:lnTlToBr>
                      <a:noFill/>
                    </a:lnTlToBr>
                    <a:lnBlToTr>
                      <a:noFill/>
                    </a:lnBlToTr>
                    <a:noFill/>
                  </a:tcPr>
                </a:tc>
                <a:tc gridSpan="4">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200" b="1" i="0" u="none" strike="noStrike" cap="none" normalizeH="0" baseline="0">
                          <a:ln>
                            <a:noFill/>
                          </a:ln>
                          <a:solidFill>
                            <a:srgbClr val="FFFFFF"/>
                          </a:solidFill>
                          <a:effectLst/>
                          <a:latin typeface="Calibri" pitchFamily="34" charset="0"/>
                        </a:rPr>
                        <a:t>FONCTION PUBLIQUE TERRITORIALE</a:t>
                      </a:r>
                    </a:p>
                  </a:txBody>
                  <a:tcPr marL="12700" marR="12700" marT="952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19050" cap="flat" cmpd="sng" algn="ctr">
                      <a:solidFill>
                        <a:srgbClr val="535355"/>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solidFill>
                      <a:srgbClr val="E26B0A"/>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541339">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rgbClr val="000000"/>
                        </a:solidFill>
                        <a:effectLst/>
                        <a:latin typeface="Calibri" pitchFamily="34" charset="0"/>
                      </a:endParaRPr>
                    </a:p>
                  </a:txBody>
                  <a:tcPr marL="12700" marR="12700" marT="9524" marB="0" anchor="b" horzOverflow="overflow">
                    <a:lnL>
                      <a:noFill/>
                    </a:lnL>
                    <a:lnR w="19050" cap="flat" cmpd="sng" algn="ctr">
                      <a:solidFill>
                        <a:srgbClr val="535355"/>
                      </a:solidFill>
                      <a:prstDash val="solid"/>
                      <a:round/>
                      <a:headEnd type="none" w="med" len="med"/>
                      <a:tailEnd type="none" w="med" len="med"/>
                    </a:lnR>
                    <a:lnT>
                      <a:noFill/>
                    </a:lnT>
                    <a:lnB w="19050" cap="flat" cmpd="sng" algn="ctr">
                      <a:solidFill>
                        <a:srgbClr val="535355"/>
                      </a:solidFill>
                      <a:prstDash val="solid"/>
                      <a:round/>
                      <a:headEnd type="none" w="med" len="med"/>
                      <a:tailEnd type="none" w="med" len="med"/>
                    </a:lnB>
                    <a:lnTlToBr>
                      <a:noFill/>
                    </a:lnTlToBr>
                    <a:lnBlToTr>
                      <a:noFill/>
                    </a:lnBlToTr>
                    <a:solidFill>
                      <a:srgbClr val="25387C"/>
                    </a:solid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FFFFFF"/>
                          </a:solidFill>
                          <a:effectLst/>
                          <a:latin typeface="Calibri" pitchFamily="34" charset="0"/>
                        </a:rPr>
                        <a:t>Âge moyen</a:t>
                      </a:r>
                    </a:p>
                  </a:txBody>
                  <a:tcPr marL="12700" marR="12700" marT="952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solidFill>
                      <a:srgbClr val="25387C"/>
                    </a:solid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FFFFFF"/>
                          </a:solidFill>
                          <a:effectLst/>
                          <a:latin typeface="Calibri" pitchFamily="34" charset="0"/>
                        </a:rPr>
                        <a:t>Durée moyenne d'arrêt </a:t>
                      </a:r>
                    </a:p>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FFFFFF"/>
                          </a:solidFill>
                          <a:effectLst/>
                          <a:latin typeface="Calibri" pitchFamily="34" charset="0"/>
                        </a:rPr>
                        <a:t>en jours</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solidFill>
                      <a:srgbClr val="25387C"/>
                    </a:solid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FFFFFF"/>
                          </a:solidFill>
                          <a:effectLst/>
                          <a:latin typeface="Calibri" pitchFamily="34" charset="0"/>
                        </a:rPr>
                        <a:t>Coût moyen (en euros) </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solidFill>
                      <a:srgbClr val="25387C"/>
                    </a:solid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dirty="0">
                          <a:ln>
                            <a:noFill/>
                          </a:ln>
                          <a:solidFill>
                            <a:srgbClr val="FFFFFF"/>
                          </a:solidFill>
                          <a:effectLst/>
                          <a:latin typeface="Calibri" pitchFamily="34" charset="0"/>
                        </a:rPr>
                        <a:t>Coût maximum (en euros) </a:t>
                      </a:r>
                    </a:p>
                  </a:txBody>
                  <a:tcPr marL="12700" marR="12700" marT="952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19050" cap="flat" cmpd="sng" algn="ctr">
                      <a:solidFill>
                        <a:srgbClr val="535355"/>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solidFill>
                      <a:srgbClr val="25387C"/>
                    </a:solidFill>
                  </a:tcPr>
                </a:tc>
                <a:extLst>
                  <a:ext uri="{0D108BD9-81ED-4DB2-BD59-A6C34878D82A}">
                    <a16:rowId xmlns:a16="http://schemas.microsoft.com/office/drawing/2014/main" val="10001"/>
                  </a:ext>
                </a:extLst>
              </a:tr>
              <a:tr h="346075">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Calibri" pitchFamily="34" charset="0"/>
                        </a:rPr>
                        <a:t> Maladie ordinaire</a:t>
                      </a:r>
                    </a:p>
                  </a:txBody>
                  <a:tcPr marL="12700" marR="12700" marT="952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19050" cap="flat" cmpd="sng" algn="ctr">
                      <a:solidFill>
                        <a:srgbClr val="535355"/>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44</a:t>
                      </a:r>
                    </a:p>
                  </a:txBody>
                  <a:tcPr marL="12700" marR="12700" marT="952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18</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922 €</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19050" cap="flat" cmpd="sng" algn="ctr">
                      <a:solidFill>
                        <a:srgbClr val="535355"/>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15 258 €</a:t>
                      </a:r>
                    </a:p>
                  </a:txBody>
                  <a:tcPr marL="12700" marR="12700" marT="952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19050" cap="flat" cmpd="sng" algn="ctr">
                      <a:solidFill>
                        <a:srgbClr val="535355"/>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6075">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Calibri" pitchFamily="34" charset="0"/>
                        </a:rPr>
                        <a:t> Maternité</a:t>
                      </a:r>
                    </a:p>
                  </a:txBody>
                  <a:tcPr marL="12700" marR="12700" marT="952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32</a:t>
                      </a:r>
                    </a:p>
                  </a:txBody>
                  <a:tcPr marL="12700" marR="12700" marT="952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140</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7 777 €</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a:t>
                      </a:r>
                    </a:p>
                  </a:txBody>
                  <a:tcPr marL="12700" marR="12700" marT="952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6075">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Calibri" pitchFamily="34" charset="0"/>
                        </a:rPr>
                        <a:t> Longue Maladie/Longue Durée</a:t>
                      </a:r>
                    </a:p>
                  </a:txBody>
                  <a:tcPr marL="12700" marR="12700" marT="952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49</a:t>
                      </a:r>
                    </a:p>
                  </a:txBody>
                  <a:tcPr marL="12700" marR="12700" marT="952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949</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50 212 €</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a:t>
                      </a:r>
                    </a:p>
                  </a:txBody>
                  <a:tcPr marL="12700" marR="12700" marT="952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6075">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1100" b="0" i="1" u="none" strike="noStrike" cap="none" normalizeH="0" baseline="0">
                          <a:ln>
                            <a:noFill/>
                          </a:ln>
                          <a:solidFill>
                            <a:srgbClr val="000000"/>
                          </a:solidFill>
                          <a:effectLst/>
                          <a:latin typeface="Calibri" pitchFamily="34" charset="0"/>
                        </a:rPr>
                        <a:t> Longue Maladie</a:t>
                      </a:r>
                    </a:p>
                  </a:txBody>
                  <a:tcPr marL="12700" marR="12700" marT="952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49</a:t>
                      </a:r>
                    </a:p>
                  </a:txBody>
                  <a:tcPr marL="12700" marR="12700" marT="952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801</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40 543 €</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48 048 €</a:t>
                      </a:r>
                    </a:p>
                  </a:txBody>
                  <a:tcPr marL="12700" marR="12700" marT="952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6075">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1100" b="0" i="1" u="none" strike="noStrike" cap="none" normalizeH="0" baseline="0" dirty="0">
                          <a:ln>
                            <a:noFill/>
                          </a:ln>
                          <a:solidFill>
                            <a:srgbClr val="000000"/>
                          </a:solidFill>
                          <a:effectLst/>
                          <a:latin typeface="Calibri" pitchFamily="34" charset="0"/>
                        </a:rPr>
                        <a:t> Longue Durée</a:t>
                      </a:r>
                    </a:p>
                  </a:txBody>
                  <a:tcPr marL="12700" marR="12700" marT="952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49</a:t>
                      </a:r>
                    </a:p>
                  </a:txBody>
                  <a:tcPr marL="12700" marR="12700" marT="952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1171</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64 806 €</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91 728 €</a:t>
                      </a:r>
                    </a:p>
                  </a:txBody>
                  <a:tcPr marL="12700" marR="12700" marT="952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6075">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1100" b="1" i="0" u="none" strike="noStrike" cap="none" normalizeH="0" baseline="0">
                          <a:ln>
                            <a:noFill/>
                          </a:ln>
                          <a:solidFill>
                            <a:srgbClr val="000000"/>
                          </a:solidFill>
                          <a:effectLst/>
                          <a:latin typeface="Calibri" pitchFamily="34" charset="0"/>
                        </a:rPr>
                        <a:t> Accident de travail</a:t>
                      </a:r>
                    </a:p>
                  </a:txBody>
                  <a:tcPr marL="12700" marR="12700" marT="952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43</a:t>
                      </a:r>
                    </a:p>
                  </a:txBody>
                  <a:tcPr marL="12700" marR="12700" marT="952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51</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3 052 €</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a:t>
                      </a:r>
                    </a:p>
                  </a:txBody>
                  <a:tcPr marL="12700" marR="12700" marT="952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6075">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1100" b="0" i="1" u="none" strike="noStrike" cap="none" normalizeH="0" baseline="0">
                          <a:ln>
                            <a:noFill/>
                          </a:ln>
                          <a:solidFill>
                            <a:srgbClr val="000000"/>
                          </a:solidFill>
                          <a:effectLst/>
                          <a:latin typeface="Calibri" pitchFamily="34" charset="0"/>
                        </a:rPr>
                        <a:t> Accident de service</a:t>
                      </a:r>
                    </a:p>
                  </a:txBody>
                  <a:tcPr marL="12700" marR="12700" marT="952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43</a:t>
                      </a:r>
                    </a:p>
                  </a:txBody>
                  <a:tcPr marL="12700" marR="12700" marT="952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41</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2 459 €</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a:t>
                      </a:r>
                    </a:p>
                  </a:txBody>
                  <a:tcPr marL="12700" marR="12700" marT="952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6075">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1100" b="0" i="1" u="none" strike="noStrike" cap="none" normalizeH="0" baseline="0">
                          <a:ln>
                            <a:noFill/>
                          </a:ln>
                          <a:solidFill>
                            <a:srgbClr val="000000"/>
                          </a:solidFill>
                          <a:effectLst/>
                          <a:latin typeface="Calibri" pitchFamily="34" charset="0"/>
                        </a:rPr>
                        <a:t> Accident de trajet</a:t>
                      </a:r>
                    </a:p>
                  </a:txBody>
                  <a:tcPr marL="12700" marR="12700" marT="952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44</a:t>
                      </a:r>
                    </a:p>
                  </a:txBody>
                  <a:tcPr marL="12700" marR="12700" marT="952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55</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3 261 €</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a:t>
                      </a:r>
                    </a:p>
                  </a:txBody>
                  <a:tcPr marL="12700" marR="12700" marT="952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6075">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altLang="fr-FR" sz="1100" b="0" i="1" u="none" strike="noStrike" cap="none" normalizeH="0" baseline="0">
                          <a:ln>
                            <a:noFill/>
                          </a:ln>
                          <a:solidFill>
                            <a:srgbClr val="000000"/>
                          </a:solidFill>
                          <a:effectLst/>
                          <a:latin typeface="Calibri" pitchFamily="34" charset="0"/>
                        </a:rPr>
                        <a:t> Maladie professionnelle </a:t>
                      </a:r>
                    </a:p>
                  </a:txBody>
                  <a:tcPr marL="12700" marR="12700" marT="9524" marB="0" anchor="ctr" horzOverflow="overflow">
                    <a:lnL w="19050" cap="flat" cmpd="sng" algn="ctr">
                      <a:solidFill>
                        <a:srgbClr val="535355"/>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48</a:t>
                      </a:r>
                    </a:p>
                  </a:txBody>
                  <a:tcPr marL="12700" marR="12700" marT="9524" marB="0" anchor="ctr" horzOverflow="overflow">
                    <a:lnL w="19050" cap="flat" cmpd="sng" algn="ctr">
                      <a:solidFill>
                        <a:srgbClr val="535355"/>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362</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rgbClr val="000000"/>
                          </a:solidFill>
                          <a:effectLst/>
                          <a:latin typeface="Calibri" pitchFamily="34" charset="0"/>
                        </a:rPr>
                        <a:t>21 672 €</a:t>
                      </a:r>
                    </a:p>
                  </a:txBody>
                  <a:tcPr marL="12700" marR="12700" marT="9524" marB="0" anchor="ctr" horzOverflow="overflow">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noFill/>
                  </a:tcPr>
                </a:tc>
                <a:tc>
                  <a:txBody>
                    <a:bodyPr/>
                    <a:lstStyle>
                      <a:lvl1pPr>
                        <a:spcBef>
                          <a:spcPct val="20000"/>
                        </a:spcBef>
                        <a:defRPr sz="1200" b="1">
                          <a:solidFill>
                            <a:schemeClr val="accent1"/>
                          </a:solidFill>
                          <a:latin typeface="Arial" charset="0"/>
                        </a:defRPr>
                      </a:lvl1pPr>
                      <a:lvl2pPr marL="742950" indent="-285750">
                        <a:spcBef>
                          <a:spcPct val="20000"/>
                        </a:spcBef>
                        <a:buClr>
                          <a:schemeClr val="accent1"/>
                        </a:buClr>
                        <a:buFont typeface="Wingdings" pitchFamily="2" charset="2"/>
                        <a:defRPr sz="1200">
                          <a:solidFill>
                            <a:srgbClr val="535355"/>
                          </a:solidFill>
                          <a:latin typeface="Arial" charset="0"/>
                        </a:defRPr>
                      </a:lvl2pPr>
                      <a:lvl3pPr marL="1143000" indent="-228600">
                        <a:spcBef>
                          <a:spcPct val="20000"/>
                        </a:spcBef>
                        <a:buClr>
                          <a:schemeClr val="accent1"/>
                        </a:buClr>
                        <a:buFont typeface="Wingdings" pitchFamily="2" charset="2"/>
                        <a:defRPr sz="1200" b="1">
                          <a:solidFill>
                            <a:srgbClr val="535355"/>
                          </a:solidFill>
                          <a:latin typeface="Arial" charset="0"/>
                        </a:defRPr>
                      </a:lvl3pPr>
                      <a:lvl4pPr marL="1600200" indent="-228600">
                        <a:spcBef>
                          <a:spcPct val="20000"/>
                        </a:spcBef>
                        <a:buSzPct val="120000"/>
                        <a:buFont typeface="Wingdings" pitchFamily="2" charset="2"/>
                        <a:defRPr sz="1000">
                          <a:solidFill>
                            <a:srgbClr val="535355"/>
                          </a:solidFill>
                          <a:latin typeface="Arial" charset="0"/>
                        </a:defRPr>
                      </a:lvl4pPr>
                      <a:lvl5pPr marL="2057400" indent="-228600">
                        <a:spcBef>
                          <a:spcPct val="20000"/>
                        </a:spcBef>
                        <a:defRPr sz="800">
                          <a:solidFill>
                            <a:srgbClr val="535355"/>
                          </a:solidFill>
                          <a:latin typeface="Arial" charset="0"/>
                        </a:defRPr>
                      </a:lvl5pPr>
                      <a:lvl6pPr marL="2514600" indent="-228600" eaLnBrk="0" fontAlgn="base" hangingPunct="0">
                        <a:spcBef>
                          <a:spcPct val="20000"/>
                        </a:spcBef>
                        <a:spcAft>
                          <a:spcPct val="0"/>
                        </a:spcAft>
                        <a:defRPr sz="800">
                          <a:solidFill>
                            <a:srgbClr val="535355"/>
                          </a:solidFill>
                          <a:latin typeface="Arial" charset="0"/>
                        </a:defRPr>
                      </a:lvl6pPr>
                      <a:lvl7pPr marL="2971800" indent="-228600" eaLnBrk="0" fontAlgn="base" hangingPunct="0">
                        <a:spcBef>
                          <a:spcPct val="20000"/>
                        </a:spcBef>
                        <a:spcAft>
                          <a:spcPct val="0"/>
                        </a:spcAft>
                        <a:defRPr sz="800">
                          <a:solidFill>
                            <a:srgbClr val="535355"/>
                          </a:solidFill>
                          <a:latin typeface="Arial" charset="0"/>
                        </a:defRPr>
                      </a:lvl7pPr>
                      <a:lvl8pPr marL="3429000" indent="-228600" eaLnBrk="0" fontAlgn="base" hangingPunct="0">
                        <a:spcBef>
                          <a:spcPct val="20000"/>
                        </a:spcBef>
                        <a:spcAft>
                          <a:spcPct val="0"/>
                        </a:spcAft>
                        <a:defRPr sz="800">
                          <a:solidFill>
                            <a:srgbClr val="535355"/>
                          </a:solidFill>
                          <a:latin typeface="Arial" charset="0"/>
                        </a:defRPr>
                      </a:lvl8pPr>
                      <a:lvl9pPr marL="3886200" indent="-228600" eaLnBrk="0" fontAlgn="base" hangingPunct="0">
                        <a:spcBef>
                          <a:spcPct val="20000"/>
                        </a:spcBef>
                        <a:spcAft>
                          <a:spcPct val="0"/>
                        </a:spcAft>
                        <a:defRPr sz="800">
                          <a:solidFill>
                            <a:srgbClr val="535355"/>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FR" altLang="fr-FR" sz="1100" b="0" i="0" u="none" strike="noStrike" cap="none" normalizeH="0" baseline="0" dirty="0">
                          <a:ln>
                            <a:noFill/>
                          </a:ln>
                          <a:solidFill>
                            <a:srgbClr val="000000"/>
                          </a:solidFill>
                          <a:effectLst/>
                          <a:latin typeface="Calibri" pitchFamily="34" charset="0"/>
                        </a:rPr>
                        <a:t>-</a:t>
                      </a:r>
                    </a:p>
                  </a:txBody>
                  <a:tcPr marL="12700" marR="12700" marT="9524" marB="0" anchor="ctr" horzOverflow="overflow">
                    <a:lnL w="6350" cap="flat" cmpd="sng" algn="ctr">
                      <a:solidFill>
                        <a:srgbClr val="595959"/>
                      </a:solidFill>
                      <a:prstDash val="solid"/>
                      <a:round/>
                      <a:headEnd type="none" w="med" len="med"/>
                      <a:tailEnd type="none" w="med" len="med"/>
                    </a:lnL>
                    <a:lnR w="19050" cap="flat" cmpd="sng" algn="ctr">
                      <a:solidFill>
                        <a:srgbClr val="535355"/>
                      </a:solidFill>
                      <a:prstDash val="solid"/>
                      <a:round/>
                      <a:headEnd type="none" w="med" len="med"/>
                      <a:tailEnd type="none" w="med" len="med"/>
                    </a:lnR>
                    <a:lnT w="6350" cap="flat" cmpd="sng" algn="ctr">
                      <a:solidFill>
                        <a:srgbClr val="595959"/>
                      </a:solidFill>
                      <a:prstDash val="solid"/>
                      <a:round/>
                      <a:headEnd type="none" w="med" len="med"/>
                      <a:tailEnd type="none" w="med" len="med"/>
                    </a:lnT>
                    <a:lnB w="19050" cap="flat" cmpd="sng" algn="ctr">
                      <a:solidFill>
                        <a:srgbClr val="53535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5675" name="ZoneTexte 1"/>
          <p:cNvSpPr txBox="1">
            <a:spLocks noChangeArrowheads="1"/>
          </p:cNvSpPr>
          <p:nvPr/>
        </p:nvSpPr>
        <p:spPr bwMode="auto">
          <a:xfrm>
            <a:off x="1559496" y="5500726"/>
            <a:ext cx="406188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fr-FR" altLang="fr-FR" sz="1100" b="0" dirty="0">
                <a:solidFill>
                  <a:schemeClr val="accent6">
                    <a:lumMod val="50000"/>
                  </a:schemeClr>
                </a:solidFill>
              </a:rPr>
              <a:t>Données VIVINTER</a:t>
            </a:r>
          </a:p>
        </p:txBody>
      </p:sp>
      <p:sp>
        <p:nvSpPr>
          <p:cNvPr id="9" name="ZoneTexte 8"/>
          <p:cNvSpPr txBox="1"/>
          <p:nvPr/>
        </p:nvSpPr>
        <p:spPr>
          <a:xfrm>
            <a:off x="617276" y="967079"/>
            <a:ext cx="9601067" cy="38404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240000" rIns="240000" bIns="240000" numCol="1" spcCol="0" rtlCol="0" fromWordArt="0" anchor="ctr" anchorCtr="0" forceAA="0" compatLnSpc="1">
            <a:prstTxWarp prst="textNoShape">
              <a:avLst/>
            </a:prstTxWarp>
            <a:noAutofit/>
          </a:bodyPr>
          <a:lstStyle/>
          <a:p>
            <a:r>
              <a:rPr lang="fr-FR" sz="1467" b="1" dirty="0">
                <a:solidFill>
                  <a:srgbClr val="25387C"/>
                </a:solidFill>
              </a:rPr>
              <a:t>Les coûts moyens par nature d’arrêts (charges patronales incluses) :</a:t>
            </a:r>
          </a:p>
        </p:txBody>
      </p:sp>
      <p:sp>
        <p:nvSpPr>
          <p:cNvPr id="10" name="ZoneTexte 9"/>
          <p:cNvSpPr txBox="1"/>
          <p:nvPr/>
        </p:nvSpPr>
        <p:spPr>
          <a:xfrm>
            <a:off x="1100935" y="548680"/>
            <a:ext cx="9601067" cy="38404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240000" rIns="240000" bIns="240000" numCol="1" spcCol="0" rtlCol="0" fromWordArt="0" anchor="ctr" anchorCtr="0" forceAA="0" compatLnSpc="1">
            <a:prstTxWarp prst="textNoShape">
              <a:avLst/>
            </a:prstTxWarp>
            <a:noAutofit/>
          </a:bodyPr>
          <a:lstStyle/>
          <a:p>
            <a:endParaRPr lang="fr-FR" sz="2800" b="1" dirty="0">
              <a:solidFill>
                <a:srgbClr val="535355"/>
              </a:solidFill>
              <a:latin typeface="+mj-lt"/>
              <a:ea typeface="+mj-ea"/>
              <a:cs typeface="+mj-cs"/>
            </a:endParaRPr>
          </a:p>
        </p:txBody>
      </p:sp>
      <p:sp>
        <p:nvSpPr>
          <p:cNvPr id="6" name="Titre 5"/>
          <p:cNvSpPr>
            <a:spLocks noGrp="1"/>
          </p:cNvSpPr>
          <p:nvPr>
            <p:ph type="title"/>
          </p:nvPr>
        </p:nvSpPr>
        <p:spPr/>
        <p:txBody>
          <a:bodyPr>
            <a:normAutofit/>
          </a:bodyPr>
          <a:lstStyle/>
          <a:p>
            <a:r>
              <a:rPr lang="fr-FR" sz="1867" dirty="0"/>
              <a:t>Les coûts moyens par type de risques </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15</a:t>
            </a:fld>
            <a:endParaRPr lang="fr-FR" dirty="0"/>
          </a:p>
        </p:txBody>
      </p:sp>
      <p:pic>
        <p:nvPicPr>
          <p:cNvPr id="1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82982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2276872"/>
            <a:ext cx="7637668" cy="2033543"/>
          </a:xfrm>
        </p:spPr>
        <p:txBody>
          <a:bodyPr/>
          <a:lstStyle/>
          <a:p>
            <a:r>
              <a:rPr lang="fr-FR" dirty="0"/>
              <a:t>PARTIE 3</a:t>
            </a:r>
            <a:br>
              <a:rPr lang="fr-FR" dirty="0"/>
            </a:br>
            <a:br>
              <a:rPr lang="fr-FR" dirty="0"/>
            </a:br>
            <a:r>
              <a:rPr lang="fr-FR" dirty="0"/>
              <a:t>Panorama des absences pour raison de santé </a:t>
            </a:r>
            <a:br>
              <a:rPr lang="fr-FR" dirty="0"/>
            </a:br>
            <a:br>
              <a:rPr lang="fr-FR" dirty="0"/>
            </a:br>
            <a:endParaRPr lang="fr-FR" dirty="0"/>
          </a:p>
        </p:txBody>
      </p:sp>
      <p:sp>
        <p:nvSpPr>
          <p:cNvPr id="5" name="Espace réservé du numéro de diapositive 4"/>
          <p:cNvSpPr>
            <a:spLocks noGrp="1"/>
          </p:cNvSpPr>
          <p:nvPr>
            <p:ph type="sldNum" sz="quarter" idx="11"/>
          </p:nvPr>
        </p:nvSpPr>
        <p:spPr/>
        <p:txBody>
          <a:bodyPr/>
          <a:lstStyle/>
          <a:p>
            <a:fld id="{733122C9-A0B9-462F-8757-0847AD287B63}" type="slidenum">
              <a:rPr lang="fr-FR" smtClean="0"/>
              <a:pPr/>
              <a:t>16</a:t>
            </a:fld>
            <a:endParaRPr lang="fr-FR" dirty="0"/>
          </a:p>
        </p:txBody>
      </p:sp>
    </p:spTree>
    <p:extLst>
      <p:ext uri="{BB962C8B-B14F-4D97-AF65-F5344CB8AC3E}">
        <p14:creationId xmlns:p14="http://schemas.microsoft.com/office/powerpoint/2010/main" val="534396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369" y="37805"/>
            <a:ext cx="11329200" cy="666137"/>
          </a:xfrm>
        </p:spPr>
        <p:txBody>
          <a:bodyPr>
            <a:normAutofit/>
          </a:bodyPr>
          <a:lstStyle/>
          <a:p>
            <a:r>
              <a:rPr lang="fr-FR" dirty="0"/>
              <a:t>Taux d’absentéisme</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1"/>
          <p:cNvSpPr>
            <a:spLocks noGrp="1"/>
          </p:cNvSpPr>
          <p:nvPr/>
        </p:nvSpPr>
        <p:spPr>
          <a:xfrm>
            <a:off x="2076624" y="920478"/>
            <a:ext cx="85829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dirty="0">
                <a:solidFill>
                  <a:srgbClr val="F14E3B"/>
                </a:solidFill>
                <a:latin typeface="Helvetica Neue" charset="0"/>
                <a:ea typeface="Helvetica Neue" charset="0"/>
                <a:cs typeface="Helvetica Neue" charset="0"/>
              </a:rPr>
              <a:t>Une progression du taux d’absentéisme entre 2020 et 2021, aussi bien en Maladie Ordinaire, en CLM/CLD qu’en Accident de Travail </a:t>
            </a:r>
            <a:endParaRPr lang="fr-FR" sz="1600" dirty="0">
              <a:solidFill>
                <a:schemeClr val="bg2">
                  <a:lumMod val="50000"/>
                </a:schemeClr>
              </a:solidFill>
              <a:latin typeface="Helvetica Neue" charset="0"/>
              <a:ea typeface="Helvetica Neue" charset="0"/>
              <a:cs typeface="Helvetica Neue" charset="0"/>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055" y="995750"/>
            <a:ext cx="1654076" cy="1161770"/>
          </a:xfrm>
          <a:prstGeom prst="rect">
            <a:avLst/>
          </a:prstGeom>
        </p:spPr>
      </p:pic>
      <p:sp>
        <p:nvSpPr>
          <p:cNvPr id="11" name="ZoneTexte 10">
            <a:extLst>
              <a:ext uri="{FF2B5EF4-FFF2-40B4-BE49-F238E27FC236}">
                <a16:creationId xmlns:a16="http://schemas.microsoft.com/office/drawing/2014/main" id="{B14748F3-6A3E-461F-93FE-7DD1317BBE96}"/>
              </a:ext>
            </a:extLst>
          </p:cNvPr>
          <p:cNvSpPr txBox="1"/>
          <p:nvPr/>
        </p:nvSpPr>
        <p:spPr>
          <a:xfrm>
            <a:off x="2309912" y="2351782"/>
            <a:ext cx="8964357" cy="830997"/>
          </a:xfrm>
          <a:prstGeom prst="rect">
            <a:avLst/>
          </a:prstGeom>
          <a:noFill/>
        </p:spPr>
        <p:txBody>
          <a:bodyPr wrap="square" rtlCol="0">
            <a:spAutoFit/>
          </a:bodyPr>
          <a:lstStyle/>
          <a:p>
            <a:pPr algn="just"/>
            <a:r>
              <a:rPr lang="fr-FR" sz="1600" dirty="0">
                <a:solidFill>
                  <a:srgbClr val="25387C"/>
                </a:solidFill>
              </a:rPr>
              <a:t>Taux d’absentéisme, toutes natures d’absences confondues hors maternité (Maladie Ordinaire, Accident de travail, de trajet, Maladies Professionnelles, CLM/CLD), soit</a:t>
            </a:r>
            <a:r>
              <a:rPr lang="fr-FR" sz="1600" dirty="0">
                <a:solidFill>
                  <a:schemeClr val="bg2">
                    <a:lumMod val="50000"/>
                  </a:schemeClr>
                </a:solidFill>
              </a:rPr>
              <a:t> </a:t>
            </a:r>
            <a:r>
              <a:rPr lang="fr-FR" sz="1600" dirty="0">
                <a:solidFill>
                  <a:srgbClr val="FF0000"/>
                </a:solidFill>
              </a:rPr>
              <a:t>+78% </a:t>
            </a:r>
            <a:r>
              <a:rPr lang="fr-FR" sz="1600" dirty="0">
                <a:solidFill>
                  <a:srgbClr val="25387C"/>
                </a:solidFill>
              </a:rPr>
              <a:t>entre 2020 et 2021.</a:t>
            </a:r>
          </a:p>
        </p:txBody>
      </p:sp>
      <p:sp>
        <p:nvSpPr>
          <p:cNvPr id="12" name="ZoneTexte 11">
            <a:extLst>
              <a:ext uri="{FF2B5EF4-FFF2-40B4-BE49-F238E27FC236}">
                <a16:creationId xmlns:a16="http://schemas.microsoft.com/office/drawing/2014/main" id="{6276FA99-AC2B-4201-8319-7AF3C00CD576}"/>
              </a:ext>
            </a:extLst>
          </p:cNvPr>
          <p:cNvSpPr txBox="1"/>
          <p:nvPr/>
        </p:nvSpPr>
        <p:spPr>
          <a:xfrm>
            <a:off x="1142198" y="2401257"/>
            <a:ext cx="1167714" cy="523220"/>
          </a:xfrm>
          <a:prstGeom prst="rect">
            <a:avLst/>
          </a:prstGeom>
          <a:noFill/>
        </p:spPr>
        <p:txBody>
          <a:bodyPr wrap="square" rtlCol="0">
            <a:spAutoFit/>
          </a:bodyPr>
          <a:lstStyle/>
          <a:p>
            <a:pPr algn="ctr"/>
            <a:r>
              <a:rPr lang="fr-FR" sz="2800" dirty="0">
                <a:solidFill>
                  <a:schemeClr val="accent5"/>
                </a:solidFill>
                <a:latin typeface="Calibri" panose="020F0502020204030204" pitchFamily="34" charset="0"/>
                <a:cs typeface="Calibri" panose="020F0502020204030204" pitchFamily="34" charset="0"/>
              </a:rPr>
              <a:t>8,49 %</a:t>
            </a:r>
          </a:p>
        </p:txBody>
      </p:sp>
      <p:sp>
        <p:nvSpPr>
          <p:cNvPr id="13" name="Rectangle 12">
            <a:extLst>
              <a:ext uri="{FF2B5EF4-FFF2-40B4-BE49-F238E27FC236}">
                <a16:creationId xmlns:a16="http://schemas.microsoft.com/office/drawing/2014/main" id="{EE241458-ADD6-4BFF-AB15-1565838097CC}"/>
              </a:ext>
            </a:extLst>
          </p:cNvPr>
          <p:cNvSpPr/>
          <p:nvPr/>
        </p:nvSpPr>
        <p:spPr>
          <a:xfrm>
            <a:off x="504182" y="3541848"/>
            <a:ext cx="4703635" cy="33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a:solidFill>
                  <a:srgbClr val="25387C"/>
                </a:solidFill>
              </a:rPr>
              <a:t>          Maladie ordinaire	 </a:t>
            </a:r>
            <a:r>
              <a:rPr lang="fr-FR" sz="1400" b="1" dirty="0">
                <a:solidFill>
                  <a:schemeClr val="accent5"/>
                </a:solidFill>
              </a:rPr>
              <a:t>5,25% (2,87% en 2020)</a:t>
            </a:r>
          </a:p>
        </p:txBody>
      </p:sp>
      <p:sp>
        <p:nvSpPr>
          <p:cNvPr id="14" name="ZoneTexte 13">
            <a:extLst>
              <a:ext uri="{FF2B5EF4-FFF2-40B4-BE49-F238E27FC236}">
                <a16:creationId xmlns:a16="http://schemas.microsoft.com/office/drawing/2014/main" id="{F686D08F-7A42-4848-AF1A-C4BD4347ADA0}"/>
              </a:ext>
            </a:extLst>
          </p:cNvPr>
          <p:cNvSpPr txBox="1"/>
          <p:nvPr/>
        </p:nvSpPr>
        <p:spPr>
          <a:xfrm>
            <a:off x="488706" y="3480292"/>
            <a:ext cx="1049496" cy="461665"/>
          </a:xfrm>
          <a:prstGeom prst="rect">
            <a:avLst/>
          </a:prstGeom>
          <a:noFill/>
        </p:spPr>
        <p:txBody>
          <a:bodyPr wrap="square" rtlCol="0">
            <a:spAutoFit/>
          </a:bodyPr>
          <a:lstStyle/>
          <a:p>
            <a:r>
              <a:rPr lang="fr-FR" dirty="0">
                <a:solidFill>
                  <a:schemeClr val="accent2"/>
                </a:solidFill>
                <a:sym typeface="Wingdings" panose="05000000000000000000" pitchFamily="2" charset="2"/>
              </a:rPr>
              <a:t></a:t>
            </a:r>
            <a:endParaRPr lang="fr-FR" dirty="0">
              <a:solidFill>
                <a:schemeClr val="accent2"/>
              </a:solidFill>
            </a:endParaRPr>
          </a:p>
        </p:txBody>
      </p:sp>
      <p:sp>
        <p:nvSpPr>
          <p:cNvPr id="15" name="ZoneTexte 14">
            <a:extLst>
              <a:ext uri="{FF2B5EF4-FFF2-40B4-BE49-F238E27FC236}">
                <a16:creationId xmlns:a16="http://schemas.microsoft.com/office/drawing/2014/main" id="{3E00C9DB-7797-194C-B008-4AAFC7E08AC3}"/>
              </a:ext>
            </a:extLst>
          </p:cNvPr>
          <p:cNvSpPr txBox="1"/>
          <p:nvPr/>
        </p:nvSpPr>
        <p:spPr>
          <a:xfrm>
            <a:off x="5159896" y="3573016"/>
            <a:ext cx="768001" cy="338554"/>
          </a:xfrm>
          <a:prstGeom prst="rect">
            <a:avLst/>
          </a:prstGeom>
          <a:noFill/>
        </p:spPr>
        <p:txBody>
          <a:bodyPr wrap="square" rtlCol="0">
            <a:spAutoFit/>
          </a:bodyPr>
          <a:lstStyle/>
          <a:p>
            <a:pPr algn="ctr"/>
            <a:r>
              <a:rPr lang="fr-FR" sz="1600" i="1" dirty="0">
                <a:solidFill>
                  <a:srgbClr val="FF0000"/>
                </a:solidFill>
              </a:rPr>
              <a:t>+82 %</a:t>
            </a:r>
          </a:p>
        </p:txBody>
      </p:sp>
      <p:sp>
        <p:nvSpPr>
          <p:cNvPr id="16" name="Rectangle 15">
            <a:extLst>
              <a:ext uri="{FF2B5EF4-FFF2-40B4-BE49-F238E27FC236}">
                <a16:creationId xmlns:a16="http://schemas.microsoft.com/office/drawing/2014/main" id="{EE241458-ADD6-4BFF-AB15-1565838097CC}"/>
              </a:ext>
            </a:extLst>
          </p:cNvPr>
          <p:cNvSpPr/>
          <p:nvPr/>
        </p:nvSpPr>
        <p:spPr>
          <a:xfrm>
            <a:off x="504182" y="4127238"/>
            <a:ext cx="4339206" cy="33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5387C"/>
                </a:solidFill>
              </a:rPr>
              <a:t>       CLM / CLD           </a:t>
            </a:r>
            <a:r>
              <a:rPr lang="fr-FR" sz="1400" b="1" dirty="0">
                <a:solidFill>
                  <a:schemeClr val="accent5"/>
                </a:solidFill>
              </a:rPr>
              <a:t>1,68% (0,94% en 2020)</a:t>
            </a:r>
          </a:p>
        </p:txBody>
      </p:sp>
      <p:sp>
        <p:nvSpPr>
          <p:cNvPr id="17" name="ZoneTexte 16">
            <a:extLst>
              <a:ext uri="{FF2B5EF4-FFF2-40B4-BE49-F238E27FC236}">
                <a16:creationId xmlns:a16="http://schemas.microsoft.com/office/drawing/2014/main" id="{3E00C9DB-7797-194C-B008-4AAFC7E08AC3}"/>
              </a:ext>
            </a:extLst>
          </p:cNvPr>
          <p:cNvSpPr txBox="1"/>
          <p:nvPr/>
        </p:nvSpPr>
        <p:spPr>
          <a:xfrm>
            <a:off x="4858864" y="4150097"/>
            <a:ext cx="768001" cy="338554"/>
          </a:xfrm>
          <a:prstGeom prst="rect">
            <a:avLst/>
          </a:prstGeom>
          <a:noFill/>
        </p:spPr>
        <p:txBody>
          <a:bodyPr wrap="square" rtlCol="0">
            <a:spAutoFit/>
          </a:bodyPr>
          <a:lstStyle/>
          <a:p>
            <a:pPr algn="ctr"/>
            <a:r>
              <a:rPr lang="fr-FR" sz="1600" i="1" dirty="0">
                <a:solidFill>
                  <a:srgbClr val="FF0000"/>
                </a:solidFill>
              </a:rPr>
              <a:t>+79 %</a:t>
            </a:r>
          </a:p>
        </p:txBody>
      </p:sp>
      <p:sp>
        <p:nvSpPr>
          <p:cNvPr id="18" name="ZoneTexte 17">
            <a:extLst>
              <a:ext uri="{FF2B5EF4-FFF2-40B4-BE49-F238E27FC236}">
                <a16:creationId xmlns:a16="http://schemas.microsoft.com/office/drawing/2014/main" id="{DDF7134B-3F81-4699-B7A4-FD547859B325}"/>
              </a:ext>
            </a:extLst>
          </p:cNvPr>
          <p:cNvSpPr txBox="1"/>
          <p:nvPr/>
        </p:nvSpPr>
        <p:spPr>
          <a:xfrm>
            <a:off x="626147" y="4112463"/>
            <a:ext cx="993913" cy="369332"/>
          </a:xfrm>
          <a:prstGeom prst="rect">
            <a:avLst/>
          </a:prstGeom>
          <a:noFill/>
        </p:spPr>
        <p:txBody>
          <a:bodyPr wrap="square" rtlCol="0">
            <a:spAutoFit/>
          </a:bodyPr>
          <a:lstStyle/>
          <a:p>
            <a:r>
              <a:rPr lang="fr-FR" dirty="0">
                <a:solidFill>
                  <a:schemeClr val="accent2"/>
                </a:solidFill>
                <a:sym typeface="Wingdings" panose="05000000000000000000" pitchFamily="2" charset="2"/>
              </a:rPr>
              <a:t></a:t>
            </a:r>
            <a:endParaRPr lang="fr-FR" dirty="0">
              <a:solidFill>
                <a:schemeClr val="accent2"/>
              </a:solidFill>
            </a:endParaRPr>
          </a:p>
        </p:txBody>
      </p:sp>
      <p:sp>
        <p:nvSpPr>
          <p:cNvPr id="3" name="Flèche droite 2"/>
          <p:cNvSpPr/>
          <p:nvPr/>
        </p:nvSpPr>
        <p:spPr>
          <a:xfrm>
            <a:off x="2279576" y="429651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9" name="Flèche droite 18"/>
          <p:cNvSpPr/>
          <p:nvPr/>
        </p:nvSpPr>
        <p:spPr>
          <a:xfrm>
            <a:off x="2855640" y="3698628"/>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EE241458-ADD6-4BFF-AB15-1565838097CC}"/>
              </a:ext>
            </a:extLst>
          </p:cNvPr>
          <p:cNvSpPr/>
          <p:nvPr/>
        </p:nvSpPr>
        <p:spPr>
          <a:xfrm>
            <a:off x="504182" y="4712628"/>
            <a:ext cx="3935634" cy="338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25387C"/>
                </a:solidFill>
              </a:rPr>
              <a:t>       </a:t>
            </a:r>
            <a:r>
              <a:rPr lang="fr-FR" sz="1400" b="1" dirty="0" err="1">
                <a:solidFill>
                  <a:srgbClr val="25387C"/>
                </a:solidFill>
              </a:rPr>
              <a:t>Acci</a:t>
            </a:r>
            <a:r>
              <a:rPr lang="fr-FR" sz="1400" b="1" dirty="0">
                <a:solidFill>
                  <a:srgbClr val="25387C"/>
                </a:solidFill>
              </a:rPr>
              <a:t>. travail          </a:t>
            </a:r>
            <a:r>
              <a:rPr lang="fr-FR" sz="1400" b="1" dirty="0">
                <a:solidFill>
                  <a:schemeClr val="accent5"/>
                </a:solidFill>
              </a:rPr>
              <a:t>1,56% (0,96% en 2020)</a:t>
            </a:r>
            <a:endParaRPr lang="fr-FR" sz="1400" b="1" dirty="0">
              <a:solidFill>
                <a:srgbClr val="25387C"/>
              </a:solidFill>
            </a:endParaRPr>
          </a:p>
        </p:txBody>
      </p:sp>
      <p:sp>
        <p:nvSpPr>
          <p:cNvPr id="21" name="ZoneTexte 20">
            <a:extLst>
              <a:ext uri="{FF2B5EF4-FFF2-40B4-BE49-F238E27FC236}">
                <a16:creationId xmlns:a16="http://schemas.microsoft.com/office/drawing/2014/main" id="{6F11DFBF-CEE5-4134-8592-54E12958DB73}"/>
              </a:ext>
            </a:extLst>
          </p:cNvPr>
          <p:cNvSpPr txBox="1"/>
          <p:nvPr/>
        </p:nvSpPr>
        <p:spPr>
          <a:xfrm>
            <a:off x="488706" y="4681850"/>
            <a:ext cx="993913" cy="369332"/>
          </a:xfrm>
          <a:prstGeom prst="rect">
            <a:avLst/>
          </a:prstGeom>
          <a:noFill/>
        </p:spPr>
        <p:txBody>
          <a:bodyPr wrap="square" rtlCol="0">
            <a:spAutoFit/>
          </a:bodyPr>
          <a:lstStyle/>
          <a:p>
            <a:r>
              <a:rPr lang="fr-FR" dirty="0">
                <a:solidFill>
                  <a:schemeClr val="accent2"/>
                </a:solidFill>
                <a:sym typeface="Wingdings" panose="05000000000000000000" pitchFamily="2" charset="2"/>
              </a:rPr>
              <a:t></a:t>
            </a:r>
            <a:endParaRPr lang="fr-FR" dirty="0">
              <a:solidFill>
                <a:schemeClr val="accent2"/>
              </a:solidFill>
            </a:endParaRPr>
          </a:p>
        </p:txBody>
      </p:sp>
      <p:sp>
        <p:nvSpPr>
          <p:cNvPr id="22" name="Flèche droite 21"/>
          <p:cNvSpPr/>
          <p:nvPr/>
        </p:nvSpPr>
        <p:spPr>
          <a:xfrm>
            <a:off x="2093888" y="490255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3E00C9DB-7797-194C-B008-4AAFC7E08AC3}"/>
              </a:ext>
            </a:extLst>
          </p:cNvPr>
          <p:cNvSpPr txBox="1"/>
          <p:nvPr/>
        </p:nvSpPr>
        <p:spPr>
          <a:xfrm>
            <a:off x="4367808" y="4725144"/>
            <a:ext cx="768001" cy="338554"/>
          </a:xfrm>
          <a:prstGeom prst="rect">
            <a:avLst/>
          </a:prstGeom>
          <a:noFill/>
        </p:spPr>
        <p:txBody>
          <a:bodyPr wrap="square" rtlCol="0">
            <a:spAutoFit/>
          </a:bodyPr>
          <a:lstStyle/>
          <a:p>
            <a:pPr algn="ctr"/>
            <a:r>
              <a:rPr lang="fr-FR" sz="1600" i="1" dirty="0">
                <a:solidFill>
                  <a:srgbClr val="FF0000"/>
                </a:solidFill>
              </a:rPr>
              <a:t>+63%</a:t>
            </a:r>
          </a:p>
        </p:txBody>
      </p:sp>
      <p:pic>
        <p:nvPicPr>
          <p:cNvPr id="24" name="Image 23">
            <a:extLst>
              <a:ext uri="{FF2B5EF4-FFF2-40B4-BE49-F238E27FC236}">
                <a16:creationId xmlns:a16="http://schemas.microsoft.com/office/drawing/2014/main" id="{8F3D5FC6-3E8D-41DB-9225-946098B20B52}"/>
              </a:ext>
            </a:extLst>
          </p:cNvPr>
          <p:cNvPicPr>
            <a:picLocks noChangeAspect="1"/>
          </p:cNvPicPr>
          <p:nvPr/>
        </p:nvPicPr>
        <p:blipFill>
          <a:blip r:embed="rId4"/>
          <a:stretch>
            <a:fillRect/>
          </a:stretch>
        </p:blipFill>
        <p:spPr>
          <a:xfrm>
            <a:off x="10344472" y="0"/>
            <a:ext cx="1538793" cy="876335"/>
          </a:xfrm>
          <a:prstGeom prst="rect">
            <a:avLst/>
          </a:prstGeom>
        </p:spPr>
      </p:pic>
      <p:pic>
        <p:nvPicPr>
          <p:cNvPr id="25" name="Imag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574177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9A066CF-357A-7DC1-FB2E-E0081FE30757}"/>
              </a:ext>
            </a:extLst>
          </p:cNvPr>
          <p:cNvPicPr>
            <a:picLocks noChangeAspect="1"/>
          </p:cNvPicPr>
          <p:nvPr/>
        </p:nvPicPr>
        <p:blipFill>
          <a:blip r:embed="rId2"/>
          <a:stretch>
            <a:fillRect/>
          </a:stretch>
        </p:blipFill>
        <p:spPr>
          <a:xfrm>
            <a:off x="623392" y="4293096"/>
            <a:ext cx="3636630" cy="1951098"/>
          </a:xfrm>
          <a:prstGeom prst="rect">
            <a:avLst/>
          </a:prstGeom>
        </p:spPr>
      </p:pic>
      <p:sp>
        <p:nvSpPr>
          <p:cNvPr id="2" name="Titre 1"/>
          <p:cNvSpPr>
            <a:spLocks noGrp="1"/>
          </p:cNvSpPr>
          <p:nvPr>
            <p:ph type="title"/>
          </p:nvPr>
        </p:nvSpPr>
        <p:spPr>
          <a:xfrm>
            <a:off x="351369" y="37805"/>
            <a:ext cx="11329200" cy="666137"/>
          </a:xfrm>
        </p:spPr>
        <p:txBody>
          <a:bodyPr>
            <a:normAutofit/>
          </a:bodyPr>
          <a:lstStyle/>
          <a:p>
            <a:r>
              <a:rPr lang="fr-FR" dirty="0"/>
              <a:t>Zoom sur la Maladie Ordinaire</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18</a:t>
            </a:fld>
            <a:endParaRPr lang="fr-FR" dirty="0"/>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0570" y="803183"/>
            <a:ext cx="1654076" cy="1161770"/>
          </a:xfrm>
          <a:prstGeom prst="rect">
            <a:avLst/>
          </a:prstGeom>
        </p:spPr>
      </p:pic>
      <p:sp>
        <p:nvSpPr>
          <p:cNvPr id="13" name="Rectangle 12">
            <a:extLst>
              <a:ext uri="{FF2B5EF4-FFF2-40B4-BE49-F238E27FC236}">
                <a16:creationId xmlns:a16="http://schemas.microsoft.com/office/drawing/2014/main" id="{EE241458-ADD6-4BFF-AB15-1565838097CC}"/>
              </a:ext>
            </a:extLst>
          </p:cNvPr>
          <p:cNvSpPr/>
          <p:nvPr/>
        </p:nvSpPr>
        <p:spPr>
          <a:xfrm>
            <a:off x="0" y="2246313"/>
            <a:ext cx="2567608" cy="3185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a:solidFill>
                  <a:srgbClr val="25387C"/>
                </a:solidFill>
              </a:rPr>
              <a:t>     </a:t>
            </a:r>
            <a:r>
              <a:rPr lang="fr-FR" sz="1400" b="1" dirty="0">
                <a:solidFill>
                  <a:schemeClr val="accent5"/>
                </a:solidFill>
              </a:rPr>
              <a:t>5,25% </a:t>
            </a:r>
            <a:r>
              <a:rPr lang="fr-FR" sz="1400" dirty="0">
                <a:solidFill>
                  <a:srgbClr val="25387C"/>
                </a:solidFill>
              </a:rPr>
              <a:t>Maladie Ordinaire</a:t>
            </a:r>
            <a:endParaRPr lang="fr-FR" sz="1200" dirty="0">
              <a:solidFill>
                <a:srgbClr val="25387C"/>
              </a:solidFill>
            </a:endParaRPr>
          </a:p>
        </p:txBody>
      </p:sp>
      <p:sp>
        <p:nvSpPr>
          <p:cNvPr id="24" name="Titre 1"/>
          <p:cNvSpPr txBox="1">
            <a:spLocks/>
          </p:cNvSpPr>
          <p:nvPr/>
        </p:nvSpPr>
        <p:spPr bwMode="gray">
          <a:xfrm>
            <a:off x="2071131" y="301725"/>
            <a:ext cx="8417805" cy="1325563"/>
          </a:xfrm>
          <a:prstGeom prst="rect">
            <a:avLst/>
          </a:prstGeom>
        </p:spPr>
        <p:txBody>
          <a:bodyPr vert="horz" lIns="0" tIns="0" rIns="0" bIns="0" rtlCol="0" anchor="b" anchorCtr="0">
            <a:normAutofit/>
          </a:bodyPr>
          <a:lstStyle>
            <a:lvl1pPr algn="l" defTabSz="1219170" rtl="0" eaLnBrk="1" latinLnBrk="0" hangingPunct="1">
              <a:lnSpc>
                <a:spcPct val="100000"/>
              </a:lnSpc>
              <a:spcBef>
                <a:spcPct val="0"/>
              </a:spcBef>
              <a:buNone/>
              <a:defRPr sz="2000" b="1" kern="1200">
                <a:solidFill>
                  <a:schemeClr val="accent1"/>
                </a:solidFill>
                <a:latin typeface="+mj-lt"/>
                <a:ea typeface="+mj-ea"/>
                <a:cs typeface="+mj-cs"/>
              </a:defRPr>
            </a:lvl1pPr>
          </a:lstStyle>
          <a:p>
            <a:r>
              <a:rPr lang="fr-FR" sz="1600" dirty="0">
                <a:solidFill>
                  <a:srgbClr val="F14E3B"/>
                </a:solidFill>
                <a:latin typeface="Helvetica Neue" charset="0"/>
                <a:ea typeface="Helvetica Neue" charset="0"/>
                <a:cs typeface="Helvetica Neue" charset="0"/>
              </a:rPr>
              <a:t>Entre 2020 et 2021, en Maladie Ordinaire, la proportion d’agents absents au moins 1 fois double quasiment, la durée moyenne progresse </a:t>
            </a:r>
            <a:endParaRPr lang="fr-FR" sz="1600" dirty="0">
              <a:solidFill>
                <a:schemeClr val="bg2">
                  <a:lumMod val="50000"/>
                </a:schemeClr>
              </a:solidFill>
              <a:latin typeface="Helvetica Neue" charset="0"/>
              <a:ea typeface="Helvetica Neue" charset="0"/>
              <a:cs typeface="Helvetica Neue" charset="0"/>
            </a:endParaRPr>
          </a:p>
        </p:txBody>
      </p:sp>
      <p:cxnSp>
        <p:nvCxnSpPr>
          <p:cNvPr id="25" name="Connecteur droit 24">
            <a:extLst>
              <a:ext uri="{FF2B5EF4-FFF2-40B4-BE49-F238E27FC236}">
                <a16:creationId xmlns:a16="http://schemas.microsoft.com/office/drawing/2014/main" id="{3A38D2E2-DE53-4765-AE1E-E1EA57C1A091}"/>
              </a:ext>
            </a:extLst>
          </p:cNvPr>
          <p:cNvCxnSpPr>
            <a:cxnSpLocks/>
          </p:cNvCxnSpPr>
          <p:nvPr/>
        </p:nvCxnSpPr>
        <p:spPr>
          <a:xfrm>
            <a:off x="2580180" y="2256975"/>
            <a:ext cx="12573" cy="11161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e 25">
            <a:extLst>
              <a:ext uri="{FF2B5EF4-FFF2-40B4-BE49-F238E27FC236}">
                <a16:creationId xmlns:a16="http://schemas.microsoft.com/office/drawing/2014/main" id="{9E608EC3-2E1C-470E-BE3C-0B5A48F16E51}"/>
              </a:ext>
            </a:extLst>
          </p:cNvPr>
          <p:cNvGrpSpPr/>
          <p:nvPr/>
        </p:nvGrpSpPr>
        <p:grpSpPr>
          <a:xfrm>
            <a:off x="2592753" y="2156832"/>
            <a:ext cx="4895432" cy="314196"/>
            <a:chOff x="1893674" y="3082105"/>
            <a:chExt cx="4895432" cy="314196"/>
          </a:xfrm>
        </p:grpSpPr>
        <p:cxnSp>
          <p:nvCxnSpPr>
            <p:cNvPr id="27" name="Connecteur droit 26">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3FB1A25E-2D52-48B5-85BC-84646934971F}"/>
                </a:ext>
              </a:extLst>
            </p:cNvPr>
            <p:cNvSpPr txBox="1"/>
            <p:nvPr/>
          </p:nvSpPr>
          <p:spPr>
            <a:xfrm>
              <a:off x="2800865" y="3088524"/>
              <a:ext cx="1167714" cy="307777"/>
            </a:xfrm>
            <a:prstGeom prst="rect">
              <a:avLst/>
            </a:prstGeom>
            <a:noFill/>
          </p:spPr>
          <p:txBody>
            <a:bodyPr wrap="square" rtlCol="0">
              <a:spAutoFit/>
            </a:bodyPr>
            <a:lstStyle/>
            <a:p>
              <a:pPr algn="ctr"/>
              <a:r>
                <a:rPr lang="fr-FR" sz="1400" dirty="0">
                  <a:solidFill>
                    <a:schemeClr val="accent2"/>
                  </a:solidFill>
                </a:rPr>
                <a:t>    1 346</a:t>
              </a:r>
            </a:p>
          </p:txBody>
        </p:sp>
        <p:sp>
          <p:nvSpPr>
            <p:cNvPr id="29" name="ZoneTexte 28">
              <a:extLst>
                <a:ext uri="{FF2B5EF4-FFF2-40B4-BE49-F238E27FC236}">
                  <a16:creationId xmlns:a16="http://schemas.microsoft.com/office/drawing/2014/main" id="{1DEC873F-1003-46A3-9060-75D63DF7D1C5}"/>
                </a:ext>
              </a:extLst>
            </p:cNvPr>
            <p:cNvSpPr txBox="1"/>
            <p:nvPr/>
          </p:nvSpPr>
          <p:spPr>
            <a:xfrm>
              <a:off x="3741243" y="3082105"/>
              <a:ext cx="3047863" cy="307777"/>
            </a:xfrm>
            <a:prstGeom prst="rect">
              <a:avLst/>
            </a:prstGeom>
            <a:noFill/>
          </p:spPr>
          <p:txBody>
            <a:bodyPr wrap="square" rtlCol="0">
              <a:spAutoFit/>
            </a:bodyPr>
            <a:lstStyle/>
            <a:p>
              <a:pPr algn="just"/>
              <a:r>
                <a:rPr lang="fr-FR" sz="1400" dirty="0">
                  <a:solidFill>
                    <a:schemeClr val="bg2">
                      <a:lumMod val="50000"/>
                    </a:schemeClr>
                  </a:solidFill>
                </a:rPr>
                <a:t>agents absents au moins une fois</a:t>
              </a:r>
            </a:p>
          </p:txBody>
        </p:sp>
      </p:grpSp>
      <p:grpSp>
        <p:nvGrpSpPr>
          <p:cNvPr id="30" name="Groupe 29">
            <a:extLst>
              <a:ext uri="{FF2B5EF4-FFF2-40B4-BE49-F238E27FC236}">
                <a16:creationId xmlns:a16="http://schemas.microsoft.com/office/drawing/2014/main" id="{9E608EC3-2E1C-470E-BE3C-0B5A48F16E51}"/>
              </a:ext>
            </a:extLst>
          </p:cNvPr>
          <p:cNvGrpSpPr/>
          <p:nvPr/>
        </p:nvGrpSpPr>
        <p:grpSpPr>
          <a:xfrm>
            <a:off x="2592753" y="2430938"/>
            <a:ext cx="4942796" cy="328329"/>
            <a:chOff x="1893674" y="3063715"/>
            <a:chExt cx="4942796" cy="328329"/>
          </a:xfrm>
        </p:grpSpPr>
        <p:cxnSp>
          <p:nvCxnSpPr>
            <p:cNvPr id="31" name="Connecteur droit 30">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3FB1A25E-2D52-48B5-85BC-84646934971F}"/>
                </a:ext>
              </a:extLst>
            </p:cNvPr>
            <p:cNvSpPr txBox="1"/>
            <p:nvPr/>
          </p:nvSpPr>
          <p:spPr>
            <a:xfrm>
              <a:off x="2826957" y="3063715"/>
              <a:ext cx="1167714" cy="307777"/>
            </a:xfrm>
            <a:prstGeom prst="rect">
              <a:avLst/>
            </a:prstGeom>
            <a:noFill/>
          </p:spPr>
          <p:txBody>
            <a:bodyPr wrap="square" rtlCol="0">
              <a:spAutoFit/>
            </a:bodyPr>
            <a:lstStyle/>
            <a:p>
              <a:pPr algn="ctr"/>
              <a:r>
                <a:rPr lang="fr-FR" sz="1400" dirty="0">
                  <a:solidFill>
                    <a:schemeClr val="accent2"/>
                  </a:solidFill>
                </a:rPr>
                <a:t> 64 561</a:t>
              </a:r>
            </a:p>
          </p:txBody>
        </p:sp>
        <p:sp>
          <p:nvSpPr>
            <p:cNvPr id="33" name="ZoneTexte 32">
              <a:extLst>
                <a:ext uri="{FF2B5EF4-FFF2-40B4-BE49-F238E27FC236}">
                  <a16:creationId xmlns:a16="http://schemas.microsoft.com/office/drawing/2014/main" id="{1DEC873F-1003-46A3-9060-75D63DF7D1C5}"/>
                </a:ext>
              </a:extLst>
            </p:cNvPr>
            <p:cNvSpPr txBox="1"/>
            <p:nvPr/>
          </p:nvSpPr>
          <p:spPr>
            <a:xfrm>
              <a:off x="3788607" y="3084267"/>
              <a:ext cx="3047863" cy="307777"/>
            </a:xfrm>
            <a:prstGeom prst="rect">
              <a:avLst/>
            </a:prstGeom>
            <a:noFill/>
          </p:spPr>
          <p:txBody>
            <a:bodyPr wrap="square" rtlCol="0">
              <a:spAutoFit/>
            </a:bodyPr>
            <a:lstStyle/>
            <a:p>
              <a:pPr algn="just"/>
              <a:r>
                <a:rPr lang="fr-FR" sz="1400" dirty="0">
                  <a:solidFill>
                    <a:schemeClr val="bg2">
                      <a:lumMod val="50000"/>
                    </a:schemeClr>
                  </a:solidFill>
                </a:rPr>
                <a:t>jours d’absences</a:t>
              </a:r>
            </a:p>
          </p:txBody>
        </p:sp>
      </p:grpSp>
      <p:grpSp>
        <p:nvGrpSpPr>
          <p:cNvPr id="34" name="Groupe 33">
            <a:extLst>
              <a:ext uri="{FF2B5EF4-FFF2-40B4-BE49-F238E27FC236}">
                <a16:creationId xmlns:a16="http://schemas.microsoft.com/office/drawing/2014/main" id="{9E608EC3-2E1C-470E-BE3C-0B5A48F16E51}"/>
              </a:ext>
            </a:extLst>
          </p:cNvPr>
          <p:cNvGrpSpPr/>
          <p:nvPr/>
        </p:nvGrpSpPr>
        <p:grpSpPr>
          <a:xfrm>
            <a:off x="2595953" y="2741351"/>
            <a:ext cx="4895432" cy="314196"/>
            <a:chOff x="1893674" y="3082105"/>
            <a:chExt cx="4895432" cy="314196"/>
          </a:xfrm>
        </p:grpSpPr>
        <p:cxnSp>
          <p:nvCxnSpPr>
            <p:cNvPr id="35" name="Connecteur droit 34">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3FB1A25E-2D52-48B5-85BC-84646934971F}"/>
                </a:ext>
              </a:extLst>
            </p:cNvPr>
            <p:cNvSpPr txBox="1"/>
            <p:nvPr/>
          </p:nvSpPr>
          <p:spPr>
            <a:xfrm>
              <a:off x="2800865" y="3088524"/>
              <a:ext cx="1167714" cy="307777"/>
            </a:xfrm>
            <a:prstGeom prst="rect">
              <a:avLst/>
            </a:prstGeom>
            <a:noFill/>
          </p:spPr>
          <p:txBody>
            <a:bodyPr wrap="square" rtlCol="0">
              <a:spAutoFit/>
            </a:bodyPr>
            <a:lstStyle/>
            <a:p>
              <a:pPr algn="ctr"/>
              <a:r>
                <a:rPr lang="fr-FR" sz="1400" dirty="0">
                  <a:solidFill>
                    <a:schemeClr val="accent2"/>
                  </a:solidFill>
                </a:rPr>
                <a:t>   2 041</a:t>
              </a:r>
            </a:p>
          </p:txBody>
        </p:sp>
        <p:sp>
          <p:nvSpPr>
            <p:cNvPr id="37" name="ZoneTexte 36">
              <a:extLst>
                <a:ext uri="{FF2B5EF4-FFF2-40B4-BE49-F238E27FC236}">
                  <a16:creationId xmlns:a16="http://schemas.microsoft.com/office/drawing/2014/main" id="{1DEC873F-1003-46A3-9060-75D63DF7D1C5}"/>
                </a:ext>
              </a:extLst>
            </p:cNvPr>
            <p:cNvSpPr txBox="1"/>
            <p:nvPr/>
          </p:nvSpPr>
          <p:spPr>
            <a:xfrm>
              <a:off x="3741243" y="3082105"/>
              <a:ext cx="3047863" cy="307777"/>
            </a:xfrm>
            <a:prstGeom prst="rect">
              <a:avLst/>
            </a:prstGeom>
            <a:noFill/>
          </p:spPr>
          <p:txBody>
            <a:bodyPr wrap="square" rtlCol="0">
              <a:spAutoFit/>
            </a:bodyPr>
            <a:lstStyle/>
            <a:p>
              <a:pPr algn="just"/>
              <a:r>
                <a:rPr lang="fr-FR" sz="1400" dirty="0">
                  <a:solidFill>
                    <a:schemeClr val="bg2">
                      <a:lumMod val="50000"/>
                    </a:schemeClr>
                  </a:solidFill>
                </a:rPr>
                <a:t>arrêts</a:t>
              </a:r>
            </a:p>
          </p:txBody>
        </p:sp>
      </p:grpSp>
      <p:grpSp>
        <p:nvGrpSpPr>
          <p:cNvPr id="38" name="Groupe 37">
            <a:extLst>
              <a:ext uri="{FF2B5EF4-FFF2-40B4-BE49-F238E27FC236}">
                <a16:creationId xmlns:a16="http://schemas.microsoft.com/office/drawing/2014/main" id="{9E608EC3-2E1C-470E-BE3C-0B5A48F16E51}"/>
              </a:ext>
            </a:extLst>
          </p:cNvPr>
          <p:cNvGrpSpPr/>
          <p:nvPr/>
        </p:nvGrpSpPr>
        <p:grpSpPr>
          <a:xfrm>
            <a:off x="2592753" y="3033373"/>
            <a:ext cx="4895432" cy="314196"/>
            <a:chOff x="1893674" y="3082105"/>
            <a:chExt cx="4895432" cy="314196"/>
          </a:xfrm>
        </p:grpSpPr>
        <p:cxnSp>
          <p:nvCxnSpPr>
            <p:cNvPr id="39" name="Connecteur droit 38">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3FB1A25E-2D52-48B5-85BC-84646934971F}"/>
                </a:ext>
              </a:extLst>
            </p:cNvPr>
            <p:cNvSpPr txBox="1"/>
            <p:nvPr/>
          </p:nvSpPr>
          <p:spPr>
            <a:xfrm>
              <a:off x="2800865" y="3088524"/>
              <a:ext cx="1167714" cy="307777"/>
            </a:xfrm>
            <a:prstGeom prst="rect">
              <a:avLst/>
            </a:prstGeom>
            <a:noFill/>
          </p:spPr>
          <p:txBody>
            <a:bodyPr wrap="square" rtlCol="0">
              <a:spAutoFit/>
            </a:bodyPr>
            <a:lstStyle/>
            <a:p>
              <a:pPr algn="ctr"/>
              <a:r>
                <a:rPr lang="fr-FR" sz="1400" dirty="0">
                  <a:solidFill>
                    <a:schemeClr val="accent2"/>
                  </a:solidFill>
                </a:rPr>
                <a:t>     31,6</a:t>
              </a:r>
            </a:p>
          </p:txBody>
        </p:sp>
        <p:sp>
          <p:nvSpPr>
            <p:cNvPr id="41" name="ZoneTexte 40">
              <a:extLst>
                <a:ext uri="{FF2B5EF4-FFF2-40B4-BE49-F238E27FC236}">
                  <a16:creationId xmlns:a16="http://schemas.microsoft.com/office/drawing/2014/main" id="{1DEC873F-1003-46A3-9060-75D63DF7D1C5}"/>
                </a:ext>
              </a:extLst>
            </p:cNvPr>
            <p:cNvSpPr txBox="1"/>
            <p:nvPr/>
          </p:nvSpPr>
          <p:spPr>
            <a:xfrm>
              <a:off x="3741243" y="3082105"/>
              <a:ext cx="3047863" cy="307777"/>
            </a:xfrm>
            <a:prstGeom prst="rect">
              <a:avLst/>
            </a:prstGeom>
            <a:noFill/>
          </p:spPr>
          <p:txBody>
            <a:bodyPr wrap="square" rtlCol="0">
              <a:spAutoFit/>
            </a:bodyPr>
            <a:lstStyle/>
            <a:p>
              <a:pPr algn="just"/>
              <a:r>
                <a:rPr lang="fr-FR" sz="1400" dirty="0">
                  <a:solidFill>
                    <a:schemeClr val="bg2">
                      <a:lumMod val="50000"/>
                    </a:schemeClr>
                  </a:solidFill>
                </a:rPr>
                <a:t>Jours en moyenne par arrêt</a:t>
              </a:r>
            </a:p>
          </p:txBody>
        </p:sp>
      </p:grpSp>
      <p:sp>
        <p:nvSpPr>
          <p:cNvPr id="42" name="Rectangle 41">
            <a:extLst>
              <a:ext uri="{FF2B5EF4-FFF2-40B4-BE49-F238E27FC236}">
                <a16:creationId xmlns:a16="http://schemas.microsoft.com/office/drawing/2014/main" id="{609179C5-A10E-4C45-848F-4A864B333ED5}"/>
              </a:ext>
            </a:extLst>
          </p:cNvPr>
          <p:cNvSpPr/>
          <p:nvPr/>
        </p:nvSpPr>
        <p:spPr>
          <a:xfrm>
            <a:off x="7624447" y="1806383"/>
            <a:ext cx="3843403" cy="1812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Titre 1">
            <a:extLst>
              <a:ext uri="{FF2B5EF4-FFF2-40B4-BE49-F238E27FC236}">
                <a16:creationId xmlns:a16="http://schemas.microsoft.com/office/drawing/2014/main" id="{15C94D80-0473-4B00-88B8-C522D9C1B06F}"/>
              </a:ext>
            </a:extLst>
          </p:cNvPr>
          <p:cNvSpPr txBox="1">
            <a:spLocks/>
          </p:cNvSpPr>
          <p:nvPr/>
        </p:nvSpPr>
        <p:spPr>
          <a:xfrm>
            <a:off x="9621312" y="1853174"/>
            <a:ext cx="1866281" cy="4300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1200" b="1" dirty="0">
                <a:solidFill>
                  <a:srgbClr val="F14E3B"/>
                </a:solidFill>
                <a:latin typeface="Helvetica Neue" charset="0"/>
                <a:ea typeface="Helvetica Neue" charset="0"/>
                <a:cs typeface="Helvetica Neue" charset="0"/>
              </a:rPr>
              <a:t>Evolution 2020-2021</a:t>
            </a:r>
          </a:p>
          <a:p>
            <a:pPr algn="r"/>
            <a:r>
              <a:rPr lang="fr-FR" sz="1200" b="1" dirty="0">
                <a:solidFill>
                  <a:srgbClr val="F14E3B"/>
                </a:solidFill>
                <a:latin typeface="Helvetica Neue" charset="0"/>
                <a:ea typeface="Helvetica Neue" charset="0"/>
                <a:cs typeface="Helvetica Neue" charset="0"/>
              </a:rPr>
              <a:t>Indicateurs clefs</a:t>
            </a:r>
            <a:endParaRPr lang="fr-FR" sz="1200" dirty="0">
              <a:solidFill>
                <a:schemeClr val="bg2">
                  <a:lumMod val="50000"/>
                </a:schemeClr>
              </a:solidFill>
              <a:latin typeface="Helvetica Neue" charset="0"/>
              <a:ea typeface="Helvetica Neue" charset="0"/>
              <a:cs typeface="Helvetica Neue" charset="0"/>
            </a:endParaRPr>
          </a:p>
        </p:txBody>
      </p:sp>
      <p:graphicFrame>
        <p:nvGraphicFramePr>
          <p:cNvPr id="44" name="Tableau 7">
            <a:extLst>
              <a:ext uri="{FF2B5EF4-FFF2-40B4-BE49-F238E27FC236}">
                <a16:creationId xmlns:a16="http://schemas.microsoft.com/office/drawing/2014/main" id="{74334304-ED52-404E-AAC8-C1EE78FFBEDE}"/>
              </a:ext>
            </a:extLst>
          </p:cNvPr>
          <p:cNvGraphicFramePr>
            <a:graphicFrameLocks noGrp="1"/>
          </p:cNvGraphicFramePr>
          <p:nvPr/>
        </p:nvGraphicFramePr>
        <p:xfrm>
          <a:off x="7671811" y="2398038"/>
          <a:ext cx="3677934" cy="1130856"/>
        </p:xfrm>
        <a:graphic>
          <a:graphicData uri="http://schemas.openxmlformats.org/drawingml/2006/table">
            <a:tbl>
              <a:tblPr firstRow="1" bandRow="1">
                <a:tableStyleId>{5C22544A-7EE6-4342-B048-85BDC9FD1C3A}</a:tableStyleId>
              </a:tblPr>
              <a:tblGrid>
                <a:gridCol w="2209973">
                  <a:extLst>
                    <a:ext uri="{9D8B030D-6E8A-4147-A177-3AD203B41FA5}">
                      <a16:colId xmlns:a16="http://schemas.microsoft.com/office/drawing/2014/main" val="3884623421"/>
                    </a:ext>
                  </a:extLst>
                </a:gridCol>
                <a:gridCol w="839928">
                  <a:extLst>
                    <a:ext uri="{9D8B030D-6E8A-4147-A177-3AD203B41FA5}">
                      <a16:colId xmlns:a16="http://schemas.microsoft.com/office/drawing/2014/main" val="1541419183"/>
                    </a:ext>
                  </a:extLst>
                </a:gridCol>
                <a:gridCol w="628033">
                  <a:extLst>
                    <a:ext uri="{9D8B030D-6E8A-4147-A177-3AD203B41FA5}">
                      <a16:colId xmlns:a16="http://schemas.microsoft.com/office/drawing/2014/main" val="1829697672"/>
                    </a:ext>
                  </a:extLst>
                </a:gridCol>
              </a:tblGrid>
              <a:tr h="428268">
                <a:tc>
                  <a:txBody>
                    <a:bodyPr/>
                    <a:lstStyle/>
                    <a:p>
                      <a:r>
                        <a:rPr lang="fr-FR" sz="1200" b="0" dirty="0">
                          <a:solidFill>
                            <a:schemeClr val="tx1">
                              <a:lumMod val="65000"/>
                              <a:lumOff val="35000"/>
                            </a:schemeClr>
                          </a:solidFill>
                        </a:rPr>
                        <a:t>Proportion d’agents absents</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a:solidFill>
                            <a:schemeClr val="tx1">
                              <a:lumMod val="65000"/>
                              <a:lumOff val="35000"/>
                            </a:schemeClr>
                          </a:solidFill>
                        </a:rPr>
                        <a:t>47,42 %</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rgbClr val="FF0000"/>
                          </a:solidFill>
                        </a:rPr>
                        <a:t>+76 %</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96823"/>
                  </a:ext>
                </a:extLst>
              </a:tr>
              <a:tr h="256961">
                <a:tc>
                  <a:txBody>
                    <a:bodyPr/>
                    <a:lstStyle/>
                    <a:p>
                      <a:r>
                        <a:rPr lang="fr-FR" sz="1200" b="0" dirty="0">
                          <a:solidFill>
                            <a:schemeClr val="tx1">
                              <a:lumMod val="65000"/>
                              <a:lumOff val="35000"/>
                            </a:schemeClr>
                          </a:solidFill>
                        </a:rPr>
                        <a:t>Fréquence</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a:solidFill>
                            <a:schemeClr val="tx1">
                              <a:lumMod val="65000"/>
                              <a:lumOff val="35000"/>
                            </a:schemeClr>
                          </a:solidFill>
                        </a:rPr>
                        <a:t>  1,52</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chemeClr val="tx1">
                              <a:lumMod val="50000"/>
                              <a:lumOff val="50000"/>
                            </a:schemeClr>
                          </a:solidFill>
                        </a:rPr>
                        <a:t>+2 %</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907227"/>
                  </a:ext>
                </a:extLst>
              </a:tr>
              <a:tr h="428268">
                <a:tc>
                  <a:txBody>
                    <a:bodyPr/>
                    <a:lstStyle/>
                    <a:p>
                      <a:r>
                        <a:rPr lang="fr-FR" sz="1200" b="0" dirty="0">
                          <a:solidFill>
                            <a:schemeClr val="tx1">
                              <a:lumMod val="65000"/>
                              <a:lumOff val="35000"/>
                            </a:schemeClr>
                          </a:solidFill>
                        </a:rPr>
                        <a:t>Gravité (TAT)</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a:solidFill>
                            <a:schemeClr val="tx1">
                              <a:lumMod val="65000"/>
                              <a:lumOff val="35000"/>
                            </a:schemeClr>
                          </a:solidFill>
                        </a:rPr>
                        <a:t>  5,25 %</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rgbClr val="FF0000"/>
                          </a:solidFill>
                        </a:rPr>
                        <a:t>+10 %</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20634"/>
                  </a:ext>
                </a:extLst>
              </a:tr>
            </a:tbl>
          </a:graphicData>
        </a:graphic>
      </p:graphicFrame>
      <p:sp>
        <p:nvSpPr>
          <p:cNvPr id="45" name="Ellipse 44">
            <a:extLst>
              <a:ext uri="{FF2B5EF4-FFF2-40B4-BE49-F238E27FC236}">
                <a16:creationId xmlns:a16="http://schemas.microsoft.com/office/drawing/2014/main" id="{38CFB448-6416-8812-DE39-138C9E6ADE84}"/>
              </a:ext>
            </a:extLst>
          </p:cNvPr>
          <p:cNvSpPr/>
          <p:nvPr/>
        </p:nvSpPr>
        <p:spPr>
          <a:xfrm>
            <a:off x="10751912" y="2405608"/>
            <a:ext cx="573224" cy="4108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38CFB448-6416-8812-DE39-138C9E6ADE84}"/>
              </a:ext>
            </a:extLst>
          </p:cNvPr>
          <p:cNvSpPr/>
          <p:nvPr/>
        </p:nvSpPr>
        <p:spPr>
          <a:xfrm>
            <a:off x="10739608" y="3135741"/>
            <a:ext cx="597832" cy="4108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C275C8A4-5349-7C19-2EEC-9F123B3BF071}"/>
              </a:ext>
            </a:extLst>
          </p:cNvPr>
          <p:cNvSpPr txBox="1"/>
          <p:nvPr/>
        </p:nvSpPr>
        <p:spPr>
          <a:xfrm>
            <a:off x="7553708" y="3626895"/>
            <a:ext cx="3914141" cy="553998"/>
          </a:xfrm>
          <a:prstGeom prst="rect">
            <a:avLst/>
          </a:prstGeom>
          <a:noFill/>
        </p:spPr>
        <p:txBody>
          <a:bodyPr wrap="square" rtlCol="0">
            <a:spAutoFit/>
          </a:bodyPr>
          <a:lstStyle/>
          <a:p>
            <a:pPr algn="just"/>
            <a:r>
              <a:rPr lang="fr-FR" sz="1000" i="1" dirty="0">
                <a:solidFill>
                  <a:schemeClr val="tx1">
                    <a:lumMod val="50000"/>
                    <a:lumOff val="50000"/>
                  </a:schemeClr>
                </a:solidFill>
              </a:rPr>
              <a:t>La progression du taux d’absentéisme en Maladie Ordinaire est due au fait que les agents sont plus nombreux à s’être arrêtés, pour des durées plus importantes</a:t>
            </a:r>
          </a:p>
        </p:txBody>
      </p:sp>
      <p:sp>
        <p:nvSpPr>
          <p:cNvPr id="48" name="Bulle narrative : rectangle à coins arrondis 76">
            <a:extLst>
              <a:ext uri="{FF2B5EF4-FFF2-40B4-BE49-F238E27FC236}">
                <a16:creationId xmlns:a16="http://schemas.microsoft.com/office/drawing/2014/main" id="{C2AA407E-030D-429F-AA6E-56C955F896FA}"/>
              </a:ext>
            </a:extLst>
          </p:cNvPr>
          <p:cNvSpPr/>
          <p:nvPr/>
        </p:nvSpPr>
        <p:spPr>
          <a:xfrm>
            <a:off x="263352" y="2996952"/>
            <a:ext cx="1823244" cy="923453"/>
          </a:xfrm>
          <a:prstGeom prst="wedgeRoundRectCallout">
            <a:avLst>
              <a:gd name="adj1" fmla="val -8664"/>
              <a:gd name="adj2" fmla="val 103996"/>
              <a:gd name="adj3" fmla="val 16667"/>
            </a:avLst>
          </a:prstGeom>
          <a:solidFill>
            <a:srgbClr val="E94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Les agents de plus de 45 à 54 ans concentrent le nombre de jours d’absences le plus important</a:t>
            </a:r>
          </a:p>
        </p:txBody>
      </p:sp>
      <p:sp>
        <p:nvSpPr>
          <p:cNvPr id="51" name="Bulle narrative : rectangle à coins arrondis 77">
            <a:extLst>
              <a:ext uri="{FF2B5EF4-FFF2-40B4-BE49-F238E27FC236}">
                <a16:creationId xmlns:a16="http://schemas.microsoft.com/office/drawing/2014/main" id="{63CCB49D-2800-4883-9BFB-5AE8B396C82C}"/>
              </a:ext>
            </a:extLst>
          </p:cNvPr>
          <p:cNvSpPr/>
          <p:nvPr/>
        </p:nvSpPr>
        <p:spPr>
          <a:xfrm>
            <a:off x="10056440" y="4509120"/>
            <a:ext cx="1714700" cy="997637"/>
          </a:xfrm>
          <a:prstGeom prst="wedgeRoundRectCallout">
            <a:avLst>
              <a:gd name="adj1" fmla="val -65798"/>
              <a:gd name="adj2" fmla="val -14383"/>
              <a:gd name="adj3" fmla="val 16667"/>
            </a:avLst>
          </a:prstGeom>
          <a:solidFill>
            <a:srgbClr val="E94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9% des arrêts (plus de 3 mois) ont totalisé plus de la moitié (54%) des jours d’arrêt</a:t>
            </a:r>
          </a:p>
        </p:txBody>
      </p:sp>
      <p:pic>
        <p:nvPicPr>
          <p:cNvPr id="53" name="Image 52">
            <a:extLst>
              <a:ext uri="{FF2B5EF4-FFF2-40B4-BE49-F238E27FC236}">
                <a16:creationId xmlns:a16="http://schemas.microsoft.com/office/drawing/2014/main" id="{8F3D5FC6-3E8D-41DB-9225-946098B20B52}"/>
              </a:ext>
            </a:extLst>
          </p:cNvPr>
          <p:cNvPicPr>
            <a:picLocks noChangeAspect="1"/>
          </p:cNvPicPr>
          <p:nvPr/>
        </p:nvPicPr>
        <p:blipFill>
          <a:blip r:embed="rId5"/>
          <a:stretch>
            <a:fillRect/>
          </a:stretch>
        </p:blipFill>
        <p:spPr>
          <a:xfrm>
            <a:off x="10344472" y="0"/>
            <a:ext cx="1538793" cy="876335"/>
          </a:xfrm>
          <a:prstGeom prst="rect">
            <a:avLst/>
          </a:prstGeom>
        </p:spPr>
      </p:pic>
      <p:pic>
        <p:nvPicPr>
          <p:cNvPr id="52" name="Imag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pic>
        <p:nvPicPr>
          <p:cNvPr id="4" name="Image 3">
            <a:extLst>
              <a:ext uri="{FF2B5EF4-FFF2-40B4-BE49-F238E27FC236}">
                <a16:creationId xmlns:a16="http://schemas.microsoft.com/office/drawing/2014/main" id="{D74A6D64-252D-5955-E2D5-7FBE1A77C6F7}"/>
              </a:ext>
            </a:extLst>
          </p:cNvPr>
          <p:cNvPicPr>
            <a:picLocks noChangeAspect="1"/>
          </p:cNvPicPr>
          <p:nvPr/>
        </p:nvPicPr>
        <p:blipFill>
          <a:blip r:embed="rId7"/>
          <a:stretch>
            <a:fillRect/>
          </a:stretch>
        </p:blipFill>
        <p:spPr>
          <a:xfrm>
            <a:off x="4511824" y="4221088"/>
            <a:ext cx="5279132" cy="2027026"/>
          </a:xfrm>
          <a:prstGeom prst="rect">
            <a:avLst/>
          </a:prstGeom>
        </p:spPr>
      </p:pic>
    </p:spTree>
    <p:extLst>
      <p:ext uri="{BB962C8B-B14F-4D97-AF65-F5344CB8AC3E}">
        <p14:creationId xmlns:p14="http://schemas.microsoft.com/office/powerpoint/2010/main" val="2447757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369" y="37805"/>
            <a:ext cx="11329200" cy="666137"/>
          </a:xfrm>
        </p:spPr>
        <p:txBody>
          <a:bodyPr>
            <a:normAutofit/>
          </a:bodyPr>
          <a:lstStyle/>
          <a:p>
            <a:r>
              <a:rPr lang="fr-FR" dirty="0"/>
              <a:t>Zoom sur le CLM / CLD</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19</a:t>
            </a:fld>
            <a:endParaRPr lang="fr-FR" dirty="0"/>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570" y="830379"/>
            <a:ext cx="1654076" cy="1161770"/>
          </a:xfrm>
          <a:prstGeom prst="rect">
            <a:avLst/>
          </a:prstGeom>
        </p:spPr>
      </p:pic>
      <p:sp>
        <p:nvSpPr>
          <p:cNvPr id="13" name="Rectangle 12">
            <a:extLst>
              <a:ext uri="{FF2B5EF4-FFF2-40B4-BE49-F238E27FC236}">
                <a16:creationId xmlns:a16="http://schemas.microsoft.com/office/drawing/2014/main" id="{EE241458-ADD6-4BFF-AB15-1565838097CC}"/>
              </a:ext>
            </a:extLst>
          </p:cNvPr>
          <p:cNvSpPr/>
          <p:nvPr/>
        </p:nvSpPr>
        <p:spPr>
          <a:xfrm>
            <a:off x="0" y="2895239"/>
            <a:ext cx="2567608" cy="3185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a:solidFill>
                  <a:srgbClr val="25387C"/>
                </a:solidFill>
              </a:rPr>
              <a:t>     </a:t>
            </a:r>
            <a:r>
              <a:rPr lang="fr-FR" sz="1400" b="1" dirty="0">
                <a:solidFill>
                  <a:schemeClr val="accent5"/>
                </a:solidFill>
              </a:rPr>
              <a:t>1,68% </a:t>
            </a:r>
            <a:r>
              <a:rPr lang="fr-FR" sz="1400" dirty="0">
                <a:solidFill>
                  <a:srgbClr val="25387C"/>
                </a:solidFill>
              </a:rPr>
              <a:t>CLM / CLD</a:t>
            </a:r>
            <a:endParaRPr lang="fr-FR" sz="1200" dirty="0">
              <a:solidFill>
                <a:srgbClr val="25387C"/>
              </a:solidFill>
            </a:endParaRPr>
          </a:p>
        </p:txBody>
      </p:sp>
      <p:cxnSp>
        <p:nvCxnSpPr>
          <p:cNvPr id="25" name="Connecteur droit 24">
            <a:extLst>
              <a:ext uri="{FF2B5EF4-FFF2-40B4-BE49-F238E27FC236}">
                <a16:creationId xmlns:a16="http://schemas.microsoft.com/office/drawing/2014/main" id="{3A38D2E2-DE53-4765-AE1E-E1EA57C1A091}"/>
              </a:ext>
            </a:extLst>
          </p:cNvPr>
          <p:cNvCxnSpPr>
            <a:cxnSpLocks/>
          </p:cNvCxnSpPr>
          <p:nvPr/>
        </p:nvCxnSpPr>
        <p:spPr>
          <a:xfrm>
            <a:off x="2593344" y="2936442"/>
            <a:ext cx="12573" cy="11161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e 25">
            <a:extLst>
              <a:ext uri="{FF2B5EF4-FFF2-40B4-BE49-F238E27FC236}">
                <a16:creationId xmlns:a16="http://schemas.microsoft.com/office/drawing/2014/main" id="{9E608EC3-2E1C-470E-BE3C-0B5A48F16E51}"/>
              </a:ext>
            </a:extLst>
          </p:cNvPr>
          <p:cNvGrpSpPr/>
          <p:nvPr/>
        </p:nvGrpSpPr>
        <p:grpSpPr>
          <a:xfrm>
            <a:off x="2605326" y="2905643"/>
            <a:ext cx="4895432" cy="314196"/>
            <a:chOff x="1893674" y="3082105"/>
            <a:chExt cx="4895432" cy="314196"/>
          </a:xfrm>
        </p:grpSpPr>
        <p:cxnSp>
          <p:nvCxnSpPr>
            <p:cNvPr id="27" name="Connecteur droit 26">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3FB1A25E-2D52-48B5-85BC-84646934971F}"/>
                </a:ext>
              </a:extLst>
            </p:cNvPr>
            <p:cNvSpPr txBox="1"/>
            <p:nvPr/>
          </p:nvSpPr>
          <p:spPr>
            <a:xfrm>
              <a:off x="3043414" y="3088524"/>
              <a:ext cx="1167714" cy="307777"/>
            </a:xfrm>
            <a:prstGeom prst="rect">
              <a:avLst/>
            </a:prstGeom>
            <a:noFill/>
          </p:spPr>
          <p:txBody>
            <a:bodyPr wrap="square" rtlCol="0">
              <a:spAutoFit/>
            </a:bodyPr>
            <a:lstStyle/>
            <a:p>
              <a:pPr algn="ctr"/>
              <a:r>
                <a:rPr lang="fr-FR" sz="1400" dirty="0">
                  <a:solidFill>
                    <a:schemeClr val="accent2"/>
                  </a:solidFill>
                </a:rPr>
                <a:t>69</a:t>
              </a:r>
            </a:p>
          </p:txBody>
        </p:sp>
        <p:sp>
          <p:nvSpPr>
            <p:cNvPr id="29" name="ZoneTexte 28">
              <a:extLst>
                <a:ext uri="{FF2B5EF4-FFF2-40B4-BE49-F238E27FC236}">
                  <a16:creationId xmlns:a16="http://schemas.microsoft.com/office/drawing/2014/main" id="{1DEC873F-1003-46A3-9060-75D63DF7D1C5}"/>
                </a:ext>
              </a:extLst>
            </p:cNvPr>
            <p:cNvSpPr txBox="1"/>
            <p:nvPr/>
          </p:nvSpPr>
          <p:spPr>
            <a:xfrm>
              <a:off x="3741243" y="3082105"/>
              <a:ext cx="3047863" cy="307777"/>
            </a:xfrm>
            <a:prstGeom prst="rect">
              <a:avLst/>
            </a:prstGeom>
            <a:noFill/>
          </p:spPr>
          <p:txBody>
            <a:bodyPr wrap="square" rtlCol="0">
              <a:spAutoFit/>
            </a:bodyPr>
            <a:lstStyle/>
            <a:p>
              <a:pPr algn="just"/>
              <a:r>
                <a:rPr lang="fr-FR" sz="1400" dirty="0">
                  <a:solidFill>
                    <a:schemeClr val="bg2">
                      <a:lumMod val="50000"/>
                    </a:schemeClr>
                  </a:solidFill>
                </a:rPr>
                <a:t>agents absents au moins une fois</a:t>
              </a:r>
            </a:p>
          </p:txBody>
        </p:sp>
      </p:grpSp>
      <p:grpSp>
        <p:nvGrpSpPr>
          <p:cNvPr id="30" name="Groupe 29">
            <a:extLst>
              <a:ext uri="{FF2B5EF4-FFF2-40B4-BE49-F238E27FC236}">
                <a16:creationId xmlns:a16="http://schemas.microsoft.com/office/drawing/2014/main" id="{9E608EC3-2E1C-470E-BE3C-0B5A48F16E51}"/>
              </a:ext>
            </a:extLst>
          </p:cNvPr>
          <p:cNvGrpSpPr/>
          <p:nvPr/>
        </p:nvGrpSpPr>
        <p:grpSpPr>
          <a:xfrm>
            <a:off x="2605326" y="3160390"/>
            <a:ext cx="4895432" cy="314196"/>
            <a:chOff x="1893674" y="3082105"/>
            <a:chExt cx="4895432" cy="314196"/>
          </a:xfrm>
        </p:grpSpPr>
        <p:cxnSp>
          <p:nvCxnSpPr>
            <p:cNvPr id="31" name="Connecteur droit 30">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3FB1A25E-2D52-48B5-85BC-84646934971F}"/>
                </a:ext>
              </a:extLst>
            </p:cNvPr>
            <p:cNvSpPr txBox="1"/>
            <p:nvPr/>
          </p:nvSpPr>
          <p:spPr>
            <a:xfrm>
              <a:off x="2800865" y="3088524"/>
              <a:ext cx="1167714" cy="307777"/>
            </a:xfrm>
            <a:prstGeom prst="rect">
              <a:avLst/>
            </a:prstGeom>
            <a:noFill/>
          </p:spPr>
          <p:txBody>
            <a:bodyPr wrap="square" rtlCol="0">
              <a:spAutoFit/>
            </a:bodyPr>
            <a:lstStyle/>
            <a:p>
              <a:pPr algn="ctr"/>
              <a:r>
                <a:rPr lang="fr-FR" sz="1400" dirty="0">
                  <a:solidFill>
                    <a:schemeClr val="accent2"/>
                  </a:solidFill>
                </a:rPr>
                <a:t>   20 670</a:t>
              </a:r>
            </a:p>
          </p:txBody>
        </p:sp>
        <p:sp>
          <p:nvSpPr>
            <p:cNvPr id="33" name="ZoneTexte 32">
              <a:extLst>
                <a:ext uri="{FF2B5EF4-FFF2-40B4-BE49-F238E27FC236}">
                  <a16:creationId xmlns:a16="http://schemas.microsoft.com/office/drawing/2014/main" id="{1DEC873F-1003-46A3-9060-75D63DF7D1C5}"/>
                </a:ext>
              </a:extLst>
            </p:cNvPr>
            <p:cNvSpPr txBox="1"/>
            <p:nvPr/>
          </p:nvSpPr>
          <p:spPr>
            <a:xfrm>
              <a:off x="3741243" y="3082105"/>
              <a:ext cx="3047863" cy="307777"/>
            </a:xfrm>
            <a:prstGeom prst="rect">
              <a:avLst/>
            </a:prstGeom>
            <a:noFill/>
          </p:spPr>
          <p:txBody>
            <a:bodyPr wrap="square" rtlCol="0">
              <a:spAutoFit/>
            </a:bodyPr>
            <a:lstStyle/>
            <a:p>
              <a:pPr algn="just"/>
              <a:r>
                <a:rPr lang="fr-FR" sz="1400" dirty="0">
                  <a:solidFill>
                    <a:schemeClr val="bg2">
                      <a:lumMod val="50000"/>
                    </a:schemeClr>
                  </a:solidFill>
                </a:rPr>
                <a:t>jours d’absences</a:t>
              </a:r>
            </a:p>
          </p:txBody>
        </p:sp>
      </p:grpSp>
      <p:grpSp>
        <p:nvGrpSpPr>
          <p:cNvPr id="34" name="Groupe 33">
            <a:extLst>
              <a:ext uri="{FF2B5EF4-FFF2-40B4-BE49-F238E27FC236}">
                <a16:creationId xmlns:a16="http://schemas.microsoft.com/office/drawing/2014/main" id="{9E608EC3-2E1C-470E-BE3C-0B5A48F16E51}"/>
              </a:ext>
            </a:extLst>
          </p:cNvPr>
          <p:cNvGrpSpPr/>
          <p:nvPr/>
        </p:nvGrpSpPr>
        <p:grpSpPr>
          <a:xfrm>
            <a:off x="2608560" y="3413968"/>
            <a:ext cx="4895432" cy="326958"/>
            <a:chOff x="1893674" y="3082105"/>
            <a:chExt cx="4895432" cy="326958"/>
          </a:xfrm>
        </p:grpSpPr>
        <p:cxnSp>
          <p:nvCxnSpPr>
            <p:cNvPr id="35" name="Connecteur droit 34">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3FB1A25E-2D52-48B5-85BC-84646934971F}"/>
                </a:ext>
              </a:extLst>
            </p:cNvPr>
            <p:cNvSpPr txBox="1"/>
            <p:nvPr/>
          </p:nvSpPr>
          <p:spPr>
            <a:xfrm>
              <a:off x="2990763" y="3101286"/>
              <a:ext cx="1167714" cy="307777"/>
            </a:xfrm>
            <a:prstGeom prst="rect">
              <a:avLst/>
            </a:prstGeom>
            <a:noFill/>
          </p:spPr>
          <p:txBody>
            <a:bodyPr wrap="square" rtlCol="0">
              <a:spAutoFit/>
            </a:bodyPr>
            <a:lstStyle/>
            <a:p>
              <a:pPr algn="ctr"/>
              <a:r>
                <a:rPr lang="fr-FR" sz="1400" dirty="0">
                  <a:solidFill>
                    <a:schemeClr val="accent2"/>
                  </a:solidFill>
                </a:rPr>
                <a:t>   71</a:t>
              </a:r>
            </a:p>
          </p:txBody>
        </p:sp>
        <p:sp>
          <p:nvSpPr>
            <p:cNvPr id="37" name="ZoneTexte 36">
              <a:extLst>
                <a:ext uri="{FF2B5EF4-FFF2-40B4-BE49-F238E27FC236}">
                  <a16:creationId xmlns:a16="http://schemas.microsoft.com/office/drawing/2014/main" id="{1DEC873F-1003-46A3-9060-75D63DF7D1C5}"/>
                </a:ext>
              </a:extLst>
            </p:cNvPr>
            <p:cNvSpPr txBox="1"/>
            <p:nvPr/>
          </p:nvSpPr>
          <p:spPr>
            <a:xfrm>
              <a:off x="3741243" y="3082105"/>
              <a:ext cx="3047863" cy="307777"/>
            </a:xfrm>
            <a:prstGeom prst="rect">
              <a:avLst/>
            </a:prstGeom>
            <a:noFill/>
          </p:spPr>
          <p:txBody>
            <a:bodyPr wrap="square" rtlCol="0">
              <a:spAutoFit/>
            </a:bodyPr>
            <a:lstStyle/>
            <a:p>
              <a:pPr algn="just"/>
              <a:r>
                <a:rPr lang="fr-FR" sz="1400" dirty="0">
                  <a:solidFill>
                    <a:schemeClr val="bg2">
                      <a:lumMod val="50000"/>
                    </a:schemeClr>
                  </a:solidFill>
                </a:rPr>
                <a:t>arrêts</a:t>
              </a:r>
            </a:p>
          </p:txBody>
        </p:sp>
      </p:grpSp>
      <p:grpSp>
        <p:nvGrpSpPr>
          <p:cNvPr id="38" name="Groupe 37">
            <a:extLst>
              <a:ext uri="{FF2B5EF4-FFF2-40B4-BE49-F238E27FC236}">
                <a16:creationId xmlns:a16="http://schemas.microsoft.com/office/drawing/2014/main" id="{9E608EC3-2E1C-470E-BE3C-0B5A48F16E51}"/>
              </a:ext>
            </a:extLst>
          </p:cNvPr>
          <p:cNvGrpSpPr/>
          <p:nvPr/>
        </p:nvGrpSpPr>
        <p:grpSpPr>
          <a:xfrm>
            <a:off x="2599630" y="3668715"/>
            <a:ext cx="4895432" cy="314196"/>
            <a:chOff x="1893674" y="3082105"/>
            <a:chExt cx="4895432" cy="314196"/>
          </a:xfrm>
        </p:grpSpPr>
        <p:cxnSp>
          <p:nvCxnSpPr>
            <p:cNvPr id="39" name="Connecteur droit 38">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3FB1A25E-2D52-48B5-85BC-84646934971F}"/>
                </a:ext>
              </a:extLst>
            </p:cNvPr>
            <p:cNvSpPr txBox="1"/>
            <p:nvPr/>
          </p:nvSpPr>
          <p:spPr>
            <a:xfrm>
              <a:off x="2979445" y="3088524"/>
              <a:ext cx="1167714" cy="307777"/>
            </a:xfrm>
            <a:prstGeom prst="rect">
              <a:avLst/>
            </a:prstGeom>
            <a:noFill/>
          </p:spPr>
          <p:txBody>
            <a:bodyPr wrap="square" rtlCol="0">
              <a:spAutoFit/>
            </a:bodyPr>
            <a:lstStyle/>
            <a:p>
              <a:pPr algn="ctr"/>
              <a:r>
                <a:rPr lang="fr-FR" sz="1400" dirty="0">
                  <a:solidFill>
                    <a:schemeClr val="accent2"/>
                  </a:solidFill>
                </a:rPr>
                <a:t>  291</a:t>
              </a:r>
            </a:p>
          </p:txBody>
        </p:sp>
        <p:sp>
          <p:nvSpPr>
            <p:cNvPr id="41" name="ZoneTexte 40">
              <a:extLst>
                <a:ext uri="{FF2B5EF4-FFF2-40B4-BE49-F238E27FC236}">
                  <a16:creationId xmlns:a16="http://schemas.microsoft.com/office/drawing/2014/main" id="{1DEC873F-1003-46A3-9060-75D63DF7D1C5}"/>
                </a:ext>
              </a:extLst>
            </p:cNvPr>
            <p:cNvSpPr txBox="1"/>
            <p:nvPr/>
          </p:nvSpPr>
          <p:spPr>
            <a:xfrm>
              <a:off x="3741243" y="3082105"/>
              <a:ext cx="3047863" cy="307777"/>
            </a:xfrm>
            <a:prstGeom prst="rect">
              <a:avLst/>
            </a:prstGeom>
            <a:noFill/>
          </p:spPr>
          <p:txBody>
            <a:bodyPr wrap="square" rtlCol="0">
              <a:spAutoFit/>
            </a:bodyPr>
            <a:lstStyle/>
            <a:p>
              <a:pPr algn="just"/>
              <a:r>
                <a:rPr lang="fr-FR" sz="1400" dirty="0">
                  <a:solidFill>
                    <a:schemeClr val="bg2">
                      <a:lumMod val="50000"/>
                    </a:schemeClr>
                  </a:solidFill>
                </a:rPr>
                <a:t>Jours en moyenne par arrêt</a:t>
              </a:r>
            </a:p>
          </p:txBody>
        </p:sp>
      </p:grpSp>
      <p:sp>
        <p:nvSpPr>
          <p:cNvPr id="42" name="Rectangle 41">
            <a:extLst>
              <a:ext uri="{FF2B5EF4-FFF2-40B4-BE49-F238E27FC236}">
                <a16:creationId xmlns:a16="http://schemas.microsoft.com/office/drawing/2014/main" id="{609179C5-A10E-4C45-848F-4A864B333ED5}"/>
              </a:ext>
            </a:extLst>
          </p:cNvPr>
          <p:cNvSpPr/>
          <p:nvPr/>
        </p:nvSpPr>
        <p:spPr>
          <a:xfrm>
            <a:off x="7744277" y="2592771"/>
            <a:ext cx="3843403" cy="1812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Titre 1">
            <a:extLst>
              <a:ext uri="{FF2B5EF4-FFF2-40B4-BE49-F238E27FC236}">
                <a16:creationId xmlns:a16="http://schemas.microsoft.com/office/drawing/2014/main" id="{15C94D80-0473-4B00-88B8-C522D9C1B06F}"/>
              </a:ext>
            </a:extLst>
          </p:cNvPr>
          <p:cNvSpPr txBox="1">
            <a:spLocks/>
          </p:cNvSpPr>
          <p:nvPr/>
        </p:nvSpPr>
        <p:spPr>
          <a:xfrm>
            <a:off x="9599454" y="2628259"/>
            <a:ext cx="1866281" cy="4300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1200" b="1" dirty="0">
                <a:solidFill>
                  <a:srgbClr val="F14E3B"/>
                </a:solidFill>
                <a:latin typeface="Helvetica Neue" charset="0"/>
                <a:ea typeface="Helvetica Neue" charset="0"/>
                <a:cs typeface="Helvetica Neue" charset="0"/>
              </a:rPr>
              <a:t>Evolution 2020-2021</a:t>
            </a:r>
          </a:p>
          <a:p>
            <a:pPr algn="r"/>
            <a:r>
              <a:rPr lang="fr-FR" sz="1200" b="1" dirty="0">
                <a:solidFill>
                  <a:srgbClr val="F14E3B"/>
                </a:solidFill>
                <a:latin typeface="Helvetica Neue" charset="0"/>
                <a:ea typeface="Helvetica Neue" charset="0"/>
                <a:cs typeface="Helvetica Neue" charset="0"/>
              </a:rPr>
              <a:t>Indicateurs clefs</a:t>
            </a:r>
            <a:endParaRPr lang="fr-FR" sz="1200" dirty="0">
              <a:solidFill>
                <a:schemeClr val="bg2">
                  <a:lumMod val="50000"/>
                </a:schemeClr>
              </a:solidFill>
              <a:latin typeface="Helvetica Neue" charset="0"/>
              <a:ea typeface="Helvetica Neue" charset="0"/>
              <a:cs typeface="Helvetica Neue" charset="0"/>
            </a:endParaRPr>
          </a:p>
        </p:txBody>
      </p:sp>
      <p:sp>
        <p:nvSpPr>
          <p:cNvPr id="52" name="Titre 1"/>
          <p:cNvSpPr txBox="1">
            <a:spLocks/>
          </p:cNvSpPr>
          <p:nvPr/>
        </p:nvSpPr>
        <p:spPr bwMode="gray">
          <a:xfrm>
            <a:off x="2128329" y="336706"/>
            <a:ext cx="7348317" cy="1325563"/>
          </a:xfrm>
          <a:prstGeom prst="rect">
            <a:avLst/>
          </a:prstGeom>
        </p:spPr>
        <p:txBody>
          <a:bodyPr vert="horz" lIns="0" tIns="0" rIns="0" bIns="0" rtlCol="0" anchor="b" anchorCtr="0">
            <a:normAutofit/>
          </a:bodyPr>
          <a:lstStyle>
            <a:lvl1pPr algn="l" defTabSz="1219170" rtl="0" eaLnBrk="1" latinLnBrk="0" hangingPunct="1">
              <a:lnSpc>
                <a:spcPct val="100000"/>
              </a:lnSpc>
              <a:spcBef>
                <a:spcPct val="0"/>
              </a:spcBef>
              <a:buNone/>
              <a:defRPr sz="2000" b="1" kern="1200">
                <a:solidFill>
                  <a:schemeClr val="accent1"/>
                </a:solidFill>
                <a:latin typeface="+mj-lt"/>
                <a:ea typeface="+mj-ea"/>
                <a:cs typeface="+mj-cs"/>
              </a:defRPr>
            </a:lvl1pPr>
          </a:lstStyle>
          <a:p>
            <a:r>
              <a:rPr lang="fr-FR" sz="1600" dirty="0">
                <a:solidFill>
                  <a:srgbClr val="F14E3B"/>
                </a:solidFill>
                <a:latin typeface="Helvetica Neue" charset="0"/>
                <a:ea typeface="Helvetica Neue" charset="0"/>
                <a:cs typeface="Helvetica Neue" charset="0"/>
              </a:rPr>
              <a:t>Entre 2020 et 2021, en CLM/CLD, la proportion d’agents absents au moins 1 fois et la durée moyenne des arrêts doublent quasiment </a:t>
            </a:r>
            <a:endParaRPr lang="fr-FR" sz="1600" dirty="0">
              <a:solidFill>
                <a:schemeClr val="bg2">
                  <a:lumMod val="50000"/>
                </a:schemeClr>
              </a:solidFill>
              <a:latin typeface="Helvetica Neue" charset="0"/>
              <a:ea typeface="Helvetica Neue" charset="0"/>
              <a:cs typeface="Helvetica Neue" charset="0"/>
            </a:endParaRPr>
          </a:p>
        </p:txBody>
      </p:sp>
      <p:graphicFrame>
        <p:nvGraphicFramePr>
          <p:cNvPr id="53" name="Tableau 7">
            <a:extLst>
              <a:ext uri="{FF2B5EF4-FFF2-40B4-BE49-F238E27FC236}">
                <a16:creationId xmlns:a16="http://schemas.microsoft.com/office/drawing/2014/main" id="{3E2B39E3-C7F8-4879-9F74-94BC670576FB}"/>
              </a:ext>
            </a:extLst>
          </p:cNvPr>
          <p:cNvGraphicFramePr>
            <a:graphicFrameLocks noGrp="1"/>
          </p:cNvGraphicFramePr>
          <p:nvPr>
            <p:extLst>
              <p:ext uri="{D42A27DB-BD31-4B8C-83A1-F6EECF244321}">
                <p14:modId xmlns:p14="http://schemas.microsoft.com/office/powerpoint/2010/main" val="849685707"/>
              </p:ext>
            </p:extLst>
          </p:nvPr>
        </p:nvGraphicFramePr>
        <p:xfrm>
          <a:off x="7801779" y="3166809"/>
          <a:ext cx="3663955" cy="913755"/>
        </p:xfrm>
        <a:graphic>
          <a:graphicData uri="http://schemas.openxmlformats.org/drawingml/2006/table">
            <a:tbl>
              <a:tblPr firstRow="1" bandRow="1">
                <a:tableStyleId>{5C22544A-7EE6-4342-B048-85BDC9FD1C3A}</a:tableStyleId>
              </a:tblPr>
              <a:tblGrid>
                <a:gridCol w="2201573">
                  <a:extLst>
                    <a:ext uri="{9D8B030D-6E8A-4147-A177-3AD203B41FA5}">
                      <a16:colId xmlns:a16="http://schemas.microsoft.com/office/drawing/2014/main" val="3884623421"/>
                    </a:ext>
                  </a:extLst>
                </a:gridCol>
                <a:gridCol w="677302">
                  <a:extLst>
                    <a:ext uri="{9D8B030D-6E8A-4147-A177-3AD203B41FA5}">
                      <a16:colId xmlns:a16="http://schemas.microsoft.com/office/drawing/2014/main" val="1541419183"/>
                    </a:ext>
                  </a:extLst>
                </a:gridCol>
                <a:gridCol w="785080">
                  <a:extLst>
                    <a:ext uri="{9D8B030D-6E8A-4147-A177-3AD203B41FA5}">
                      <a16:colId xmlns:a16="http://schemas.microsoft.com/office/drawing/2014/main" val="1829697672"/>
                    </a:ext>
                  </a:extLst>
                </a:gridCol>
              </a:tblGrid>
              <a:tr h="304585">
                <a:tc>
                  <a:txBody>
                    <a:bodyPr/>
                    <a:lstStyle/>
                    <a:p>
                      <a:r>
                        <a:rPr lang="fr-FR" sz="1200" b="0" dirty="0">
                          <a:solidFill>
                            <a:schemeClr val="tx1">
                              <a:lumMod val="65000"/>
                              <a:lumOff val="35000"/>
                            </a:schemeClr>
                          </a:solidFill>
                        </a:rPr>
                        <a:t>Proportion d’agents absents</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a:solidFill>
                            <a:schemeClr val="tx1">
                              <a:lumMod val="65000"/>
                              <a:lumOff val="35000"/>
                            </a:schemeClr>
                          </a:solidFill>
                        </a:rPr>
                        <a:t>2,05%</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rgbClr val="FF0000"/>
                          </a:solidFill>
                        </a:rPr>
                        <a:t>+85%</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96823"/>
                  </a:ext>
                </a:extLst>
              </a:tr>
              <a:tr h="304585">
                <a:tc>
                  <a:txBody>
                    <a:bodyPr/>
                    <a:lstStyle/>
                    <a:p>
                      <a:r>
                        <a:rPr lang="fr-FR" sz="1200" b="0" dirty="0">
                          <a:solidFill>
                            <a:schemeClr val="tx1">
                              <a:lumMod val="65000"/>
                              <a:lumOff val="35000"/>
                            </a:schemeClr>
                          </a:solidFill>
                        </a:rPr>
                        <a:t>Fréquence</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a:solidFill>
                            <a:schemeClr val="tx1">
                              <a:lumMod val="65000"/>
                              <a:lumOff val="35000"/>
                            </a:schemeClr>
                          </a:solidFill>
                        </a:rPr>
                        <a:t>1,03</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rgbClr val="00B050"/>
                          </a:solidFill>
                        </a:rPr>
                        <a:t>=</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907227"/>
                  </a:ext>
                </a:extLst>
              </a:tr>
              <a:tr h="304585">
                <a:tc>
                  <a:txBody>
                    <a:bodyPr/>
                    <a:lstStyle/>
                    <a:p>
                      <a:r>
                        <a:rPr lang="fr-FR" sz="1200" b="0" dirty="0">
                          <a:solidFill>
                            <a:schemeClr val="tx1">
                              <a:lumMod val="65000"/>
                              <a:lumOff val="35000"/>
                            </a:schemeClr>
                          </a:solidFill>
                        </a:rPr>
                        <a:t>Gravité (TAT) </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a:solidFill>
                            <a:schemeClr val="tx1">
                              <a:lumMod val="65000"/>
                              <a:lumOff val="35000"/>
                            </a:schemeClr>
                          </a:solidFill>
                        </a:rPr>
                        <a:t>1,68%</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rgbClr val="FF0000"/>
                          </a:solidFill>
                        </a:rPr>
                        <a:t>+79%</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20634"/>
                  </a:ext>
                </a:extLst>
              </a:tr>
            </a:tbl>
          </a:graphicData>
        </a:graphic>
      </p:graphicFrame>
      <p:sp>
        <p:nvSpPr>
          <p:cNvPr id="54" name="Ellipse 53">
            <a:extLst>
              <a:ext uri="{FF2B5EF4-FFF2-40B4-BE49-F238E27FC236}">
                <a16:creationId xmlns:a16="http://schemas.microsoft.com/office/drawing/2014/main" id="{42C10B69-4845-409F-8B6E-31E54F3834EC}"/>
              </a:ext>
            </a:extLst>
          </p:cNvPr>
          <p:cNvSpPr/>
          <p:nvPr/>
        </p:nvSpPr>
        <p:spPr>
          <a:xfrm>
            <a:off x="10818410" y="3108852"/>
            <a:ext cx="488238" cy="4075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42C10B69-4845-409F-8B6E-31E54F3834EC}"/>
              </a:ext>
            </a:extLst>
          </p:cNvPr>
          <p:cNvSpPr/>
          <p:nvPr/>
        </p:nvSpPr>
        <p:spPr>
          <a:xfrm>
            <a:off x="10818410" y="3721745"/>
            <a:ext cx="488238" cy="3872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2F39E8FE-6600-5FE0-882A-B04FA1DF4484}"/>
              </a:ext>
            </a:extLst>
          </p:cNvPr>
          <p:cNvSpPr txBox="1"/>
          <p:nvPr/>
        </p:nvSpPr>
        <p:spPr>
          <a:xfrm>
            <a:off x="7744277" y="4501562"/>
            <a:ext cx="3843403" cy="646331"/>
          </a:xfrm>
          <a:prstGeom prst="rect">
            <a:avLst/>
          </a:prstGeom>
          <a:noFill/>
        </p:spPr>
        <p:txBody>
          <a:bodyPr wrap="square" rtlCol="0">
            <a:spAutoFit/>
          </a:bodyPr>
          <a:lstStyle/>
          <a:p>
            <a:pPr algn="just"/>
            <a:r>
              <a:rPr lang="fr-FR" sz="1200" i="1" dirty="0">
                <a:solidFill>
                  <a:schemeClr val="tx1">
                    <a:lumMod val="50000"/>
                    <a:lumOff val="50000"/>
                  </a:schemeClr>
                </a:solidFill>
              </a:rPr>
              <a:t>La progression du taux d’absentéisme en CLM/CLD est due au fait que les agents sont plus nombreux à s’être arrêtés, pour des durées plus importantes.</a:t>
            </a:r>
          </a:p>
        </p:txBody>
      </p:sp>
      <p:pic>
        <p:nvPicPr>
          <p:cNvPr id="44" name="Image 43">
            <a:extLst>
              <a:ext uri="{FF2B5EF4-FFF2-40B4-BE49-F238E27FC236}">
                <a16:creationId xmlns:a16="http://schemas.microsoft.com/office/drawing/2014/main" id="{8F3D5FC6-3E8D-41DB-9225-946098B20B52}"/>
              </a:ext>
            </a:extLst>
          </p:cNvPr>
          <p:cNvPicPr>
            <a:picLocks noChangeAspect="1"/>
          </p:cNvPicPr>
          <p:nvPr/>
        </p:nvPicPr>
        <p:blipFill>
          <a:blip r:embed="rId4"/>
          <a:stretch>
            <a:fillRect/>
          </a:stretch>
        </p:blipFill>
        <p:spPr>
          <a:xfrm>
            <a:off x="10344472" y="0"/>
            <a:ext cx="1538793" cy="876335"/>
          </a:xfrm>
          <a:prstGeom prst="rect">
            <a:avLst/>
          </a:prstGeom>
        </p:spPr>
      </p:pic>
      <p:pic>
        <p:nvPicPr>
          <p:cNvPr id="45" name="Imag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87290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bwMode="gray"/>
        <p:txBody>
          <a:bodyPr/>
          <a:lstStyle/>
          <a:p>
            <a:r>
              <a:rPr lang="fr-FR" dirty="0"/>
              <a:t>Sommaire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2</a:t>
            </a:fld>
            <a:endParaRPr lang="fr-FR" dirty="0"/>
          </a:p>
        </p:txBody>
      </p:sp>
      <p:sp>
        <p:nvSpPr>
          <p:cNvPr id="8" name="Espace réservé du texte 7"/>
          <p:cNvSpPr>
            <a:spLocks noGrp="1"/>
          </p:cNvSpPr>
          <p:nvPr>
            <p:ph type="body" sz="quarter" idx="13"/>
          </p:nvPr>
        </p:nvSpPr>
        <p:spPr bwMode="gray"/>
        <p:txBody>
          <a:bodyPr/>
          <a:lstStyle/>
          <a:p>
            <a:r>
              <a:rPr lang="fr-FR" dirty="0"/>
              <a:t>1 Présentation des intervenants	p.3</a:t>
            </a:r>
          </a:p>
        </p:txBody>
      </p:sp>
      <p:sp>
        <p:nvSpPr>
          <p:cNvPr id="10" name="Espace réservé du texte 9"/>
          <p:cNvSpPr>
            <a:spLocks noGrp="1"/>
          </p:cNvSpPr>
          <p:nvPr>
            <p:ph type="body" sz="quarter" idx="15"/>
          </p:nvPr>
        </p:nvSpPr>
        <p:spPr bwMode="gray"/>
        <p:txBody>
          <a:bodyPr/>
          <a:lstStyle/>
          <a:p>
            <a:r>
              <a:rPr lang="fr-FR" dirty="0"/>
              <a:t>2 Rappel des obligations statutaires	p.7</a:t>
            </a:r>
          </a:p>
        </p:txBody>
      </p:sp>
      <p:sp>
        <p:nvSpPr>
          <p:cNvPr id="11" name="Espace réservé du texte 10"/>
          <p:cNvSpPr>
            <a:spLocks noGrp="1"/>
          </p:cNvSpPr>
          <p:nvPr>
            <p:ph type="body" sz="quarter" idx="16"/>
          </p:nvPr>
        </p:nvSpPr>
        <p:spPr bwMode="gray">
          <a:xfrm>
            <a:off x="1733028" y="2041610"/>
            <a:ext cx="4074939" cy="1062000"/>
          </a:xfrm>
        </p:spPr>
        <p:txBody>
          <a:bodyPr/>
          <a:lstStyle/>
          <a:p>
            <a:r>
              <a:rPr lang="fr-FR" dirty="0"/>
              <a:t>Centre de Gestion de la Haute Savoie	p.5</a:t>
            </a:r>
          </a:p>
          <a:p>
            <a:r>
              <a:rPr lang="fr-FR" dirty="0"/>
              <a:t>Groupement </a:t>
            </a:r>
            <a:r>
              <a:rPr lang="fr-FR" dirty="0" err="1"/>
              <a:t>Diot</a:t>
            </a:r>
            <a:r>
              <a:rPr lang="fr-FR" dirty="0"/>
              <a:t> </a:t>
            </a:r>
            <a:r>
              <a:rPr lang="fr-FR" dirty="0" err="1"/>
              <a:t>Siaci</a:t>
            </a:r>
            <a:r>
              <a:rPr lang="fr-FR" dirty="0"/>
              <a:t> Groupama	p.6</a:t>
            </a:r>
          </a:p>
        </p:txBody>
      </p:sp>
      <p:sp>
        <p:nvSpPr>
          <p:cNvPr id="12" name="Espace réservé du texte 11"/>
          <p:cNvSpPr>
            <a:spLocks noGrp="1"/>
          </p:cNvSpPr>
          <p:nvPr>
            <p:ph type="body" sz="quarter" idx="17"/>
          </p:nvPr>
        </p:nvSpPr>
        <p:spPr bwMode="gray"/>
        <p:txBody>
          <a:bodyPr/>
          <a:lstStyle/>
          <a:p>
            <a:r>
              <a:rPr lang="fr-FR" dirty="0"/>
              <a:t>3 Panorama des absences pour raison de santé 	p.16</a:t>
            </a:r>
          </a:p>
        </p:txBody>
      </p:sp>
      <p:sp>
        <p:nvSpPr>
          <p:cNvPr id="14" name="Espace réservé du texte 13"/>
          <p:cNvSpPr>
            <a:spLocks noGrp="1"/>
          </p:cNvSpPr>
          <p:nvPr>
            <p:ph type="body" sz="quarter" idx="19"/>
          </p:nvPr>
        </p:nvSpPr>
        <p:spPr bwMode="gray"/>
        <p:txBody>
          <a:bodyPr/>
          <a:lstStyle/>
          <a:p>
            <a:r>
              <a:rPr lang="fr-FR" dirty="0"/>
              <a:t>4 Les nouvelles conditions du contrat Groupe au 01/01/2023	p.21</a:t>
            </a:r>
          </a:p>
        </p:txBody>
      </p:sp>
      <p:sp>
        <p:nvSpPr>
          <p:cNvPr id="16" name="Espace réservé du texte 15"/>
          <p:cNvSpPr>
            <a:spLocks noGrp="1"/>
          </p:cNvSpPr>
          <p:nvPr>
            <p:ph type="body" sz="quarter" idx="21"/>
          </p:nvPr>
        </p:nvSpPr>
        <p:spPr bwMode="gray">
          <a:xfrm>
            <a:off x="6456040" y="4233182"/>
            <a:ext cx="3924000" cy="292795"/>
          </a:xfrm>
        </p:spPr>
        <p:txBody>
          <a:bodyPr/>
          <a:lstStyle/>
          <a:p>
            <a:r>
              <a:rPr lang="fr-FR" dirty="0"/>
              <a:t>6 Les services du contrat groupe et les frais du Centre de Gestion	p.38</a:t>
            </a:r>
          </a:p>
        </p:txBody>
      </p:sp>
      <p:sp>
        <p:nvSpPr>
          <p:cNvPr id="13" name="Espace réservé du texte 14"/>
          <p:cNvSpPr>
            <a:spLocks noGrp="1"/>
          </p:cNvSpPr>
          <p:nvPr>
            <p:ph type="body" sz="quarter" idx="20"/>
          </p:nvPr>
        </p:nvSpPr>
        <p:spPr bwMode="gray">
          <a:xfrm>
            <a:off x="6525809" y="2041610"/>
            <a:ext cx="3924000" cy="864000"/>
          </a:xfrm>
        </p:spPr>
        <p:txBody>
          <a:bodyPr/>
          <a:lstStyle/>
          <a:p>
            <a:r>
              <a:rPr lang="fr-FR" dirty="0"/>
              <a:t>La protection Sociale	p.8</a:t>
            </a:r>
          </a:p>
          <a:p>
            <a:r>
              <a:rPr lang="fr-FR" dirty="0"/>
              <a:t>Les obligations financières importantes pour l’employeur	 p.13</a:t>
            </a:r>
          </a:p>
        </p:txBody>
      </p:sp>
      <p:sp>
        <p:nvSpPr>
          <p:cNvPr id="18" name="Espace réservé du texte 13"/>
          <p:cNvSpPr>
            <a:spLocks noGrp="1"/>
          </p:cNvSpPr>
          <p:nvPr>
            <p:ph type="body" sz="quarter" idx="19"/>
          </p:nvPr>
        </p:nvSpPr>
        <p:spPr bwMode="gray">
          <a:xfrm>
            <a:off x="1733029" y="4131660"/>
            <a:ext cx="3924000" cy="292795"/>
          </a:xfrm>
        </p:spPr>
        <p:txBody>
          <a:bodyPr/>
          <a:lstStyle/>
          <a:p>
            <a:r>
              <a:rPr lang="fr-FR" dirty="0"/>
              <a:t>5 La gestion de vos sinistres	p.28</a:t>
            </a:r>
          </a:p>
        </p:txBody>
      </p:sp>
      <p:sp>
        <p:nvSpPr>
          <p:cNvPr id="19" name="Espace réservé du texte 14"/>
          <p:cNvSpPr>
            <a:spLocks noGrp="1"/>
          </p:cNvSpPr>
          <p:nvPr>
            <p:ph type="body" sz="quarter" idx="20"/>
          </p:nvPr>
        </p:nvSpPr>
        <p:spPr bwMode="gray">
          <a:xfrm>
            <a:off x="1733028" y="4525977"/>
            <a:ext cx="3924000" cy="864000"/>
          </a:xfrm>
        </p:spPr>
        <p:txBody>
          <a:bodyPr/>
          <a:lstStyle/>
          <a:p>
            <a:r>
              <a:rPr lang="fr-FR" dirty="0"/>
              <a:t>Les solutions simples et personnalisées 	p.29</a:t>
            </a:r>
          </a:p>
          <a:p>
            <a:r>
              <a:rPr lang="fr-FR" dirty="0"/>
              <a:t>Les services proposés pour limiter les arrêts	p.32</a:t>
            </a:r>
          </a:p>
        </p:txBody>
      </p:sp>
    </p:spTree>
    <p:extLst>
      <p:ext uri="{BB962C8B-B14F-4D97-AF65-F5344CB8AC3E}">
        <p14:creationId xmlns:p14="http://schemas.microsoft.com/office/powerpoint/2010/main" val="295519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369" y="37805"/>
            <a:ext cx="11329200" cy="666137"/>
          </a:xfrm>
        </p:spPr>
        <p:txBody>
          <a:bodyPr>
            <a:normAutofit/>
          </a:bodyPr>
          <a:lstStyle/>
          <a:p>
            <a:r>
              <a:rPr lang="fr-FR" dirty="0"/>
              <a:t>Zoom sur l’Accident de Travail</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dirty="0"/>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570" y="803183"/>
            <a:ext cx="1654076" cy="1161770"/>
          </a:xfrm>
          <a:prstGeom prst="rect">
            <a:avLst/>
          </a:prstGeom>
        </p:spPr>
      </p:pic>
      <p:sp>
        <p:nvSpPr>
          <p:cNvPr id="13" name="Rectangle 12">
            <a:extLst>
              <a:ext uri="{FF2B5EF4-FFF2-40B4-BE49-F238E27FC236}">
                <a16:creationId xmlns:a16="http://schemas.microsoft.com/office/drawing/2014/main" id="{EE241458-ADD6-4BFF-AB15-1565838097CC}"/>
              </a:ext>
            </a:extLst>
          </p:cNvPr>
          <p:cNvSpPr/>
          <p:nvPr/>
        </p:nvSpPr>
        <p:spPr>
          <a:xfrm>
            <a:off x="0" y="2246313"/>
            <a:ext cx="2567608" cy="3185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dirty="0">
                <a:solidFill>
                  <a:srgbClr val="25387C"/>
                </a:solidFill>
              </a:rPr>
              <a:t>     </a:t>
            </a:r>
            <a:r>
              <a:rPr lang="fr-FR" sz="1400" b="1" dirty="0">
                <a:solidFill>
                  <a:schemeClr val="accent5"/>
                </a:solidFill>
              </a:rPr>
              <a:t>1,56% </a:t>
            </a:r>
            <a:r>
              <a:rPr lang="fr-FR" sz="1400" dirty="0">
                <a:solidFill>
                  <a:srgbClr val="25387C"/>
                </a:solidFill>
              </a:rPr>
              <a:t>Accident de travail</a:t>
            </a:r>
            <a:endParaRPr lang="fr-FR" sz="1200" dirty="0">
              <a:solidFill>
                <a:srgbClr val="25387C"/>
              </a:solidFill>
            </a:endParaRPr>
          </a:p>
        </p:txBody>
      </p:sp>
      <p:cxnSp>
        <p:nvCxnSpPr>
          <p:cNvPr id="25" name="Connecteur droit 24">
            <a:extLst>
              <a:ext uri="{FF2B5EF4-FFF2-40B4-BE49-F238E27FC236}">
                <a16:creationId xmlns:a16="http://schemas.microsoft.com/office/drawing/2014/main" id="{3A38D2E2-DE53-4765-AE1E-E1EA57C1A091}"/>
              </a:ext>
            </a:extLst>
          </p:cNvPr>
          <p:cNvCxnSpPr>
            <a:cxnSpLocks/>
          </p:cNvCxnSpPr>
          <p:nvPr/>
        </p:nvCxnSpPr>
        <p:spPr>
          <a:xfrm>
            <a:off x="2580180" y="2256975"/>
            <a:ext cx="12573" cy="11161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e 25">
            <a:extLst>
              <a:ext uri="{FF2B5EF4-FFF2-40B4-BE49-F238E27FC236}">
                <a16:creationId xmlns:a16="http://schemas.microsoft.com/office/drawing/2014/main" id="{9E608EC3-2E1C-470E-BE3C-0B5A48F16E51}"/>
              </a:ext>
            </a:extLst>
          </p:cNvPr>
          <p:cNvGrpSpPr/>
          <p:nvPr/>
        </p:nvGrpSpPr>
        <p:grpSpPr>
          <a:xfrm>
            <a:off x="2592753" y="2156832"/>
            <a:ext cx="4895432" cy="314196"/>
            <a:chOff x="1893674" y="3082105"/>
            <a:chExt cx="4895432" cy="314196"/>
          </a:xfrm>
        </p:grpSpPr>
        <p:cxnSp>
          <p:nvCxnSpPr>
            <p:cNvPr id="27" name="Connecteur droit 26">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3FB1A25E-2D52-48B5-85BC-84646934971F}"/>
                </a:ext>
              </a:extLst>
            </p:cNvPr>
            <p:cNvSpPr txBox="1"/>
            <p:nvPr/>
          </p:nvSpPr>
          <p:spPr>
            <a:xfrm>
              <a:off x="2800865" y="3088524"/>
              <a:ext cx="1167714" cy="307777"/>
            </a:xfrm>
            <a:prstGeom prst="rect">
              <a:avLst/>
            </a:prstGeom>
            <a:noFill/>
          </p:spPr>
          <p:txBody>
            <a:bodyPr wrap="square" rtlCol="0">
              <a:spAutoFit/>
            </a:bodyPr>
            <a:lstStyle/>
            <a:p>
              <a:pPr algn="ctr"/>
              <a:r>
                <a:rPr lang="fr-FR" sz="1400" dirty="0">
                  <a:solidFill>
                    <a:schemeClr val="accent2"/>
                  </a:solidFill>
                </a:rPr>
                <a:t>        281</a:t>
              </a:r>
            </a:p>
          </p:txBody>
        </p:sp>
        <p:sp>
          <p:nvSpPr>
            <p:cNvPr id="29" name="ZoneTexte 28">
              <a:extLst>
                <a:ext uri="{FF2B5EF4-FFF2-40B4-BE49-F238E27FC236}">
                  <a16:creationId xmlns:a16="http://schemas.microsoft.com/office/drawing/2014/main" id="{1DEC873F-1003-46A3-9060-75D63DF7D1C5}"/>
                </a:ext>
              </a:extLst>
            </p:cNvPr>
            <p:cNvSpPr txBox="1"/>
            <p:nvPr/>
          </p:nvSpPr>
          <p:spPr>
            <a:xfrm>
              <a:off x="3741243" y="3082105"/>
              <a:ext cx="3047863" cy="307777"/>
            </a:xfrm>
            <a:prstGeom prst="rect">
              <a:avLst/>
            </a:prstGeom>
            <a:noFill/>
          </p:spPr>
          <p:txBody>
            <a:bodyPr wrap="square" rtlCol="0">
              <a:spAutoFit/>
            </a:bodyPr>
            <a:lstStyle/>
            <a:p>
              <a:pPr algn="just"/>
              <a:r>
                <a:rPr lang="fr-FR" sz="1400" dirty="0">
                  <a:solidFill>
                    <a:schemeClr val="bg2">
                      <a:lumMod val="50000"/>
                    </a:schemeClr>
                  </a:solidFill>
                </a:rPr>
                <a:t>agents absents au moins une fois</a:t>
              </a:r>
            </a:p>
          </p:txBody>
        </p:sp>
      </p:grpSp>
      <p:grpSp>
        <p:nvGrpSpPr>
          <p:cNvPr id="30" name="Groupe 29">
            <a:extLst>
              <a:ext uri="{FF2B5EF4-FFF2-40B4-BE49-F238E27FC236}">
                <a16:creationId xmlns:a16="http://schemas.microsoft.com/office/drawing/2014/main" id="{9E608EC3-2E1C-470E-BE3C-0B5A48F16E51}"/>
              </a:ext>
            </a:extLst>
          </p:cNvPr>
          <p:cNvGrpSpPr/>
          <p:nvPr/>
        </p:nvGrpSpPr>
        <p:grpSpPr>
          <a:xfrm>
            <a:off x="2592753" y="2449328"/>
            <a:ext cx="4895432" cy="314196"/>
            <a:chOff x="1893674" y="3082105"/>
            <a:chExt cx="4895432" cy="314196"/>
          </a:xfrm>
        </p:grpSpPr>
        <p:cxnSp>
          <p:nvCxnSpPr>
            <p:cNvPr id="31" name="Connecteur droit 30">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3FB1A25E-2D52-48B5-85BC-84646934971F}"/>
                </a:ext>
              </a:extLst>
            </p:cNvPr>
            <p:cNvSpPr txBox="1"/>
            <p:nvPr/>
          </p:nvSpPr>
          <p:spPr>
            <a:xfrm>
              <a:off x="2800865" y="3088524"/>
              <a:ext cx="1167714" cy="307777"/>
            </a:xfrm>
            <a:prstGeom prst="rect">
              <a:avLst/>
            </a:prstGeom>
            <a:noFill/>
          </p:spPr>
          <p:txBody>
            <a:bodyPr wrap="square" rtlCol="0">
              <a:spAutoFit/>
            </a:bodyPr>
            <a:lstStyle/>
            <a:p>
              <a:pPr algn="ctr"/>
              <a:r>
                <a:rPr lang="fr-FR" sz="1400" dirty="0">
                  <a:solidFill>
                    <a:schemeClr val="accent2"/>
                  </a:solidFill>
                </a:rPr>
                <a:t>   19 129</a:t>
              </a:r>
            </a:p>
          </p:txBody>
        </p:sp>
        <p:sp>
          <p:nvSpPr>
            <p:cNvPr id="33" name="ZoneTexte 32">
              <a:extLst>
                <a:ext uri="{FF2B5EF4-FFF2-40B4-BE49-F238E27FC236}">
                  <a16:creationId xmlns:a16="http://schemas.microsoft.com/office/drawing/2014/main" id="{1DEC873F-1003-46A3-9060-75D63DF7D1C5}"/>
                </a:ext>
              </a:extLst>
            </p:cNvPr>
            <p:cNvSpPr txBox="1"/>
            <p:nvPr/>
          </p:nvSpPr>
          <p:spPr>
            <a:xfrm>
              <a:off x="3741243" y="3082105"/>
              <a:ext cx="3047863" cy="307777"/>
            </a:xfrm>
            <a:prstGeom prst="rect">
              <a:avLst/>
            </a:prstGeom>
            <a:noFill/>
          </p:spPr>
          <p:txBody>
            <a:bodyPr wrap="square" rtlCol="0">
              <a:spAutoFit/>
            </a:bodyPr>
            <a:lstStyle/>
            <a:p>
              <a:pPr algn="just"/>
              <a:r>
                <a:rPr lang="fr-FR" sz="1400" dirty="0">
                  <a:solidFill>
                    <a:schemeClr val="bg2">
                      <a:lumMod val="50000"/>
                    </a:schemeClr>
                  </a:solidFill>
                </a:rPr>
                <a:t>jours d’absences</a:t>
              </a:r>
            </a:p>
          </p:txBody>
        </p:sp>
      </p:grpSp>
      <p:grpSp>
        <p:nvGrpSpPr>
          <p:cNvPr id="34" name="Groupe 33">
            <a:extLst>
              <a:ext uri="{FF2B5EF4-FFF2-40B4-BE49-F238E27FC236}">
                <a16:creationId xmlns:a16="http://schemas.microsoft.com/office/drawing/2014/main" id="{9E608EC3-2E1C-470E-BE3C-0B5A48F16E51}"/>
              </a:ext>
            </a:extLst>
          </p:cNvPr>
          <p:cNvGrpSpPr/>
          <p:nvPr/>
        </p:nvGrpSpPr>
        <p:grpSpPr>
          <a:xfrm>
            <a:off x="2595953" y="2741351"/>
            <a:ext cx="4895432" cy="314196"/>
            <a:chOff x="1893674" y="3082105"/>
            <a:chExt cx="4895432" cy="314196"/>
          </a:xfrm>
        </p:grpSpPr>
        <p:cxnSp>
          <p:nvCxnSpPr>
            <p:cNvPr id="35" name="Connecteur droit 34">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3FB1A25E-2D52-48B5-85BC-84646934971F}"/>
                </a:ext>
              </a:extLst>
            </p:cNvPr>
            <p:cNvSpPr txBox="1"/>
            <p:nvPr/>
          </p:nvSpPr>
          <p:spPr>
            <a:xfrm>
              <a:off x="2800865" y="3088524"/>
              <a:ext cx="1167714" cy="307777"/>
            </a:xfrm>
            <a:prstGeom prst="rect">
              <a:avLst/>
            </a:prstGeom>
            <a:noFill/>
          </p:spPr>
          <p:txBody>
            <a:bodyPr wrap="square" rtlCol="0">
              <a:spAutoFit/>
            </a:bodyPr>
            <a:lstStyle/>
            <a:p>
              <a:pPr algn="ctr"/>
              <a:r>
                <a:rPr lang="fr-FR" sz="1400" dirty="0">
                  <a:solidFill>
                    <a:schemeClr val="accent2"/>
                  </a:solidFill>
                </a:rPr>
                <a:t>        293</a:t>
              </a:r>
            </a:p>
          </p:txBody>
        </p:sp>
        <p:sp>
          <p:nvSpPr>
            <p:cNvPr id="37" name="ZoneTexte 36">
              <a:extLst>
                <a:ext uri="{FF2B5EF4-FFF2-40B4-BE49-F238E27FC236}">
                  <a16:creationId xmlns:a16="http://schemas.microsoft.com/office/drawing/2014/main" id="{1DEC873F-1003-46A3-9060-75D63DF7D1C5}"/>
                </a:ext>
              </a:extLst>
            </p:cNvPr>
            <p:cNvSpPr txBox="1"/>
            <p:nvPr/>
          </p:nvSpPr>
          <p:spPr>
            <a:xfrm>
              <a:off x="3741243" y="3082105"/>
              <a:ext cx="3047863" cy="307777"/>
            </a:xfrm>
            <a:prstGeom prst="rect">
              <a:avLst/>
            </a:prstGeom>
            <a:noFill/>
          </p:spPr>
          <p:txBody>
            <a:bodyPr wrap="square" rtlCol="0">
              <a:spAutoFit/>
            </a:bodyPr>
            <a:lstStyle/>
            <a:p>
              <a:pPr algn="just"/>
              <a:r>
                <a:rPr lang="fr-FR" sz="1400" dirty="0">
                  <a:solidFill>
                    <a:schemeClr val="bg2">
                      <a:lumMod val="50000"/>
                    </a:schemeClr>
                  </a:solidFill>
                </a:rPr>
                <a:t>arrêts</a:t>
              </a:r>
            </a:p>
          </p:txBody>
        </p:sp>
      </p:grpSp>
      <p:grpSp>
        <p:nvGrpSpPr>
          <p:cNvPr id="38" name="Groupe 37">
            <a:extLst>
              <a:ext uri="{FF2B5EF4-FFF2-40B4-BE49-F238E27FC236}">
                <a16:creationId xmlns:a16="http://schemas.microsoft.com/office/drawing/2014/main" id="{9E608EC3-2E1C-470E-BE3C-0B5A48F16E51}"/>
              </a:ext>
            </a:extLst>
          </p:cNvPr>
          <p:cNvGrpSpPr/>
          <p:nvPr/>
        </p:nvGrpSpPr>
        <p:grpSpPr>
          <a:xfrm>
            <a:off x="2592753" y="3033373"/>
            <a:ext cx="4895432" cy="314196"/>
            <a:chOff x="1893674" y="3082105"/>
            <a:chExt cx="4895432" cy="314196"/>
          </a:xfrm>
        </p:grpSpPr>
        <p:cxnSp>
          <p:nvCxnSpPr>
            <p:cNvPr id="39" name="Connecteur droit 38">
              <a:extLst>
                <a:ext uri="{FF2B5EF4-FFF2-40B4-BE49-F238E27FC236}">
                  <a16:creationId xmlns:a16="http://schemas.microsoft.com/office/drawing/2014/main" id="{694C6B41-5A33-48E0-8479-CF3D726FF5F4}"/>
                </a:ext>
              </a:extLst>
            </p:cNvPr>
            <p:cNvCxnSpPr>
              <a:cxnSpLocks/>
            </p:cNvCxnSpPr>
            <p:nvPr/>
          </p:nvCxnSpPr>
          <p:spPr>
            <a:xfrm flipH="1">
              <a:off x="1893674" y="3307493"/>
              <a:ext cx="907191" cy="0"/>
            </a:xfrm>
            <a:prstGeom prst="line">
              <a:avLst/>
            </a:prstGeom>
            <a:ln>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3FB1A25E-2D52-48B5-85BC-84646934971F}"/>
                </a:ext>
              </a:extLst>
            </p:cNvPr>
            <p:cNvSpPr txBox="1"/>
            <p:nvPr/>
          </p:nvSpPr>
          <p:spPr>
            <a:xfrm>
              <a:off x="2800865" y="3088524"/>
              <a:ext cx="1167714" cy="307777"/>
            </a:xfrm>
            <a:prstGeom prst="rect">
              <a:avLst/>
            </a:prstGeom>
            <a:noFill/>
          </p:spPr>
          <p:txBody>
            <a:bodyPr wrap="square" rtlCol="0">
              <a:spAutoFit/>
            </a:bodyPr>
            <a:lstStyle/>
            <a:p>
              <a:pPr algn="ctr"/>
              <a:r>
                <a:rPr lang="fr-FR" sz="1400" dirty="0">
                  <a:solidFill>
                    <a:schemeClr val="accent2"/>
                  </a:solidFill>
                </a:rPr>
                <a:t>          65</a:t>
              </a:r>
            </a:p>
          </p:txBody>
        </p:sp>
        <p:sp>
          <p:nvSpPr>
            <p:cNvPr id="41" name="ZoneTexte 40">
              <a:extLst>
                <a:ext uri="{FF2B5EF4-FFF2-40B4-BE49-F238E27FC236}">
                  <a16:creationId xmlns:a16="http://schemas.microsoft.com/office/drawing/2014/main" id="{1DEC873F-1003-46A3-9060-75D63DF7D1C5}"/>
                </a:ext>
              </a:extLst>
            </p:cNvPr>
            <p:cNvSpPr txBox="1"/>
            <p:nvPr/>
          </p:nvSpPr>
          <p:spPr>
            <a:xfrm>
              <a:off x="3741243" y="3082105"/>
              <a:ext cx="3047863" cy="307777"/>
            </a:xfrm>
            <a:prstGeom prst="rect">
              <a:avLst/>
            </a:prstGeom>
            <a:noFill/>
          </p:spPr>
          <p:txBody>
            <a:bodyPr wrap="square" rtlCol="0">
              <a:spAutoFit/>
            </a:bodyPr>
            <a:lstStyle/>
            <a:p>
              <a:pPr algn="just"/>
              <a:r>
                <a:rPr lang="fr-FR" sz="1400" dirty="0">
                  <a:solidFill>
                    <a:schemeClr val="bg2">
                      <a:lumMod val="50000"/>
                    </a:schemeClr>
                  </a:solidFill>
                </a:rPr>
                <a:t>Jours en moyenne par arrêt</a:t>
              </a:r>
            </a:p>
          </p:txBody>
        </p:sp>
      </p:grpSp>
      <p:sp>
        <p:nvSpPr>
          <p:cNvPr id="42" name="Rectangle 41">
            <a:extLst>
              <a:ext uri="{FF2B5EF4-FFF2-40B4-BE49-F238E27FC236}">
                <a16:creationId xmlns:a16="http://schemas.microsoft.com/office/drawing/2014/main" id="{609179C5-A10E-4C45-848F-4A864B333ED5}"/>
              </a:ext>
            </a:extLst>
          </p:cNvPr>
          <p:cNvSpPr/>
          <p:nvPr/>
        </p:nvSpPr>
        <p:spPr>
          <a:xfrm>
            <a:off x="7624447" y="1806383"/>
            <a:ext cx="3843403" cy="1812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Titre 1">
            <a:extLst>
              <a:ext uri="{FF2B5EF4-FFF2-40B4-BE49-F238E27FC236}">
                <a16:creationId xmlns:a16="http://schemas.microsoft.com/office/drawing/2014/main" id="{15C94D80-0473-4B00-88B8-C522D9C1B06F}"/>
              </a:ext>
            </a:extLst>
          </p:cNvPr>
          <p:cNvSpPr txBox="1">
            <a:spLocks/>
          </p:cNvSpPr>
          <p:nvPr/>
        </p:nvSpPr>
        <p:spPr>
          <a:xfrm>
            <a:off x="9621312" y="1853174"/>
            <a:ext cx="1866281" cy="4300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1200" b="1" dirty="0">
                <a:solidFill>
                  <a:srgbClr val="F14E3B"/>
                </a:solidFill>
                <a:latin typeface="Helvetica Neue" charset="0"/>
                <a:ea typeface="Helvetica Neue" charset="0"/>
                <a:cs typeface="Helvetica Neue" charset="0"/>
              </a:rPr>
              <a:t>Evolution 2020-2021</a:t>
            </a:r>
          </a:p>
          <a:p>
            <a:pPr algn="r"/>
            <a:r>
              <a:rPr lang="fr-FR" sz="1200" b="1" dirty="0">
                <a:solidFill>
                  <a:srgbClr val="F14E3B"/>
                </a:solidFill>
                <a:latin typeface="Helvetica Neue" charset="0"/>
                <a:ea typeface="Helvetica Neue" charset="0"/>
                <a:cs typeface="Helvetica Neue" charset="0"/>
              </a:rPr>
              <a:t>Indicateurs clefs</a:t>
            </a:r>
            <a:endParaRPr lang="fr-FR" sz="1200" dirty="0">
              <a:solidFill>
                <a:schemeClr val="bg2">
                  <a:lumMod val="50000"/>
                </a:schemeClr>
              </a:solidFill>
              <a:latin typeface="Helvetica Neue" charset="0"/>
              <a:ea typeface="Helvetica Neue" charset="0"/>
              <a:cs typeface="Helvetica Neue" charset="0"/>
            </a:endParaRPr>
          </a:p>
        </p:txBody>
      </p:sp>
      <p:graphicFrame>
        <p:nvGraphicFramePr>
          <p:cNvPr id="44" name="Tableau 7">
            <a:extLst>
              <a:ext uri="{FF2B5EF4-FFF2-40B4-BE49-F238E27FC236}">
                <a16:creationId xmlns:a16="http://schemas.microsoft.com/office/drawing/2014/main" id="{74334304-ED52-404E-AAC8-C1EE78FFBEDE}"/>
              </a:ext>
            </a:extLst>
          </p:cNvPr>
          <p:cNvGraphicFramePr>
            <a:graphicFrameLocks noGrp="1"/>
          </p:cNvGraphicFramePr>
          <p:nvPr>
            <p:extLst>
              <p:ext uri="{D42A27DB-BD31-4B8C-83A1-F6EECF244321}">
                <p14:modId xmlns:p14="http://schemas.microsoft.com/office/powerpoint/2010/main" val="2761298963"/>
              </p:ext>
            </p:extLst>
          </p:nvPr>
        </p:nvGraphicFramePr>
        <p:xfrm>
          <a:off x="7706435" y="2387528"/>
          <a:ext cx="3679425" cy="1161336"/>
        </p:xfrm>
        <a:graphic>
          <a:graphicData uri="http://schemas.openxmlformats.org/drawingml/2006/table">
            <a:tbl>
              <a:tblPr firstRow="1" bandRow="1">
                <a:tableStyleId>{5C22544A-7EE6-4342-B048-85BDC9FD1C3A}</a:tableStyleId>
              </a:tblPr>
              <a:tblGrid>
                <a:gridCol w="2210869">
                  <a:extLst>
                    <a:ext uri="{9D8B030D-6E8A-4147-A177-3AD203B41FA5}">
                      <a16:colId xmlns:a16="http://schemas.microsoft.com/office/drawing/2014/main" val="3884623421"/>
                    </a:ext>
                  </a:extLst>
                </a:gridCol>
                <a:gridCol w="840269">
                  <a:extLst>
                    <a:ext uri="{9D8B030D-6E8A-4147-A177-3AD203B41FA5}">
                      <a16:colId xmlns:a16="http://schemas.microsoft.com/office/drawing/2014/main" val="1541419183"/>
                    </a:ext>
                  </a:extLst>
                </a:gridCol>
                <a:gridCol w="628287">
                  <a:extLst>
                    <a:ext uri="{9D8B030D-6E8A-4147-A177-3AD203B41FA5}">
                      <a16:colId xmlns:a16="http://schemas.microsoft.com/office/drawing/2014/main" val="1829697672"/>
                    </a:ext>
                  </a:extLst>
                </a:gridCol>
              </a:tblGrid>
              <a:tr h="428268">
                <a:tc>
                  <a:txBody>
                    <a:bodyPr/>
                    <a:lstStyle/>
                    <a:p>
                      <a:r>
                        <a:rPr lang="fr-FR" sz="1200" b="0" dirty="0">
                          <a:solidFill>
                            <a:schemeClr val="tx1">
                              <a:lumMod val="65000"/>
                              <a:lumOff val="35000"/>
                            </a:schemeClr>
                          </a:solidFill>
                        </a:rPr>
                        <a:t>Proportion d’agents absents</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a:solidFill>
                            <a:schemeClr val="tx1">
                              <a:lumMod val="65000"/>
                              <a:lumOff val="35000"/>
                            </a:schemeClr>
                          </a:solidFill>
                        </a:rPr>
                        <a:t>8,34 %</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rgbClr val="FF0000"/>
                          </a:solidFill>
                        </a:rPr>
                        <a:t>+73%</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96823"/>
                  </a:ext>
                </a:extLst>
              </a:tr>
              <a:tr h="256961">
                <a:tc>
                  <a:txBody>
                    <a:bodyPr/>
                    <a:lstStyle/>
                    <a:p>
                      <a:r>
                        <a:rPr lang="fr-FR" sz="1200" b="0" dirty="0">
                          <a:solidFill>
                            <a:schemeClr val="tx1">
                              <a:lumMod val="65000"/>
                              <a:lumOff val="35000"/>
                            </a:schemeClr>
                          </a:solidFill>
                        </a:rPr>
                        <a:t>Fréquence</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a:solidFill>
                            <a:schemeClr val="tx1">
                              <a:lumMod val="65000"/>
                              <a:lumOff val="35000"/>
                            </a:schemeClr>
                          </a:solidFill>
                        </a:rPr>
                        <a:t>1,04</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dirty="0">
                          <a:solidFill>
                            <a:srgbClr val="00B050"/>
                          </a:solidFill>
                        </a:rPr>
                        <a:t>-</a:t>
                      </a:r>
                      <a:r>
                        <a:rPr lang="fr-FR" sz="1200" b="1" dirty="0">
                          <a:solidFill>
                            <a:srgbClr val="00B050"/>
                          </a:solidFill>
                        </a:rPr>
                        <a:t>3 %</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907227"/>
                  </a:ext>
                </a:extLst>
              </a:tr>
              <a:tr h="428268">
                <a:tc>
                  <a:txBody>
                    <a:bodyPr/>
                    <a:lstStyle/>
                    <a:p>
                      <a:r>
                        <a:rPr lang="fr-FR" sz="1200" b="0" dirty="0">
                          <a:solidFill>
                            <a:schemeClr val="tx1">
                              <a:lumMod val="65000"/>
                              <a:lumOff val="35000"/>
                            </a:schemeClr>
                          </a:solidFill>
                        </a:rPr>
                        <a:t>Gravité</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0" dirty="0">
                          <a:solidFill>
                            <a:schemeClr val="tx1">
                              <a:lumMod val="65000"/>
                              <a:lumOff val="35000"/>
                            </a:schemeClr>
                          </a:solidFill>
                        </a:rPr>
                        <a:t>1,56 %</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1" dirty="0">
                          <a:solidFill>
                            <a:srgbClr val="FF0000"/>
                          </a:solidFill>
                        </a:rPr>
                        <a:t>+63%</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20634"/>
                  </a:ext>
                </a:extLst>
              </a:tr>
            </a:tbl>
          </a:graphicData>
        </a:graphic>
      </p:graphicFrame>
      <p:sp>
        <p:nvSpPr>
          <p:cNvPr id="45" name="Ellipse 44">
            <a:extLst>
              <a:ext uri="{FF2B5EF4-FFF2-40B4-BE49-F238E27FC236}">
                <a16:creationId xmlns:a16="http://schemas.microsoft.com/office/drawing/2014/main" id="{38CFB448-6416-8812-DE39-138C9E6ADE84}"/>
              </a:ext>
            </a:extLst>
          </p:cNvPr>
          <p:cNvSpPr/>
          <p:nvPr/>
        </p:nvSpPr>
        <p:spPr>
          <a:xfrm>
            <a:off x="10760228" y="2405609"/>
            <a:ext cx="625632" cy="3579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38CFB448-6416-8812-DE39-138C9E6ADE84}"/>
              </a:ext>
            </a:extLst>
          </p:cNvPr>
          <p:cNvSpPr/>
          <p:nvPr/>
        </p:nvSpPr>
        <p:spPr>
          <a:xfrm>
            <a:off x="10760228" y="3131160"/>
            <a:ext cx="625631" cy="4177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a:extLst>
              <a:ext uri="{FF2B5EF4-FFF2-40B4-BE49-F238E27FC236}">
                <a16:creationId xmlns:a16="http://schemas.microsoft.com/office/drawing/2014/main" id="{3ABD50F5-21EF-24D9-471F-AD0E0C1224DE}"/>
              </a:ext>
            </a:extLst>
          </p:cNvPr>
          <p:cNvSpPr txBox="1"/>
          <p:nvPr/>
        </p:nvSpPr>
        <p:spPr>
          <a:xfrm>
            <a:off x="7624447" y="3562996"/>
            <a:ext cx="3963233" cy="830997"/>
          </a:xfrm>
          <a:prstGeom prst="rect">
            <a:avLst/>
          </a:prstGeom>
          <a:noFill/>
        </p:spPr>
        <p:txBody>
          <a:bodyPr wrap="square" rtlCol="0">
            <a:spAutoFit/>
          </a:bodyPr>
          <a:lstStyle/>
          <a:p>
            <a:pPr algn="just"/>
            <a:r>
              <a:rPr lang="fr-FR" sz="1200" i="1" dirty="0">
                <a:solidFill>
                  <a:schemeClr val="tx1">
                    <a:lumMod val="50000"/>
                    <a:lumOff val="50000"/>
                  </a:schemeClr>
                </a:solidFill>
              </a:rPr>
              <a:t>La progression du taux d’absentéisme en Accident du Travail est due au fait que les agents sont plus nombreux à s’être arrêtés, pour des durées plus importantes,</a:t>
            </a:r>
          </a:p>
        </p:txBody>
      </p:sp>
      <p:sp>
        <p:nvSpPr>
          <p:cNvPr id="54" name="Bulle narrative : rectangle à coins arrondis 75">
            <a:extLst>
              <a:ext uri="{FF2B5EF4-FFF2-40B4-BE49-F238E27FC236}">
                <a16:creationId xmlns:a16="http://schemas.microsoft.com/office/drawing/2014/main" id="{6B1AF7D4-4D77-4BE7-8F2E-4D06FF994E48}"/>
              </a:ext>
            </a:extLst>
          </p:cNvPr>
          <p:cNvSpPr/>
          <p:nvPr/>
        </p:nvSpPr>
        <p:spPr>
          <a:xfrm>
            <a:off x="7392144" y="4669432"/>
            <a:ext cx="1269304" cy="802667"/>
          </a:xfrm>
          <a:prstGeom prst="wedgeRoundRectCallout">
            <a:avLst>
              <a:gd name="adj1" fmla="val -73241"/>
              <a:gd name="adj2" fmla="val 93559"/>
              <a:gd name="adj3" fmla="val 16667"/>
            </a:avLst>
          </a:prstGeom>
          <a:solidFill>
            <a:srgbClr val="E94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21% des arrêts (plus de 3 mois) ont totalisé 73 % des jours d’arrêt</a:t>
            </a:r>
          </a:p>
        </p:txBody>
      </p:sp>
      <p:sp>
        <p:nvSpPr>
          <p:cNvPr id="55" name="Bulle narrative : rectangle à coins arrondis 76">
            <a:extLst>
              <a:ext uri="{FF2B5EF4-FFF2-40B4-BE49-F238E27FC236}">
                <a16:creationId xmlns:a16="http://schemas.microsoft.com/office/drawing/2014/main" id="{FC3CBFC7-AF3A-48E5-8463-84D5391C0759}"/>
              </a:ext>
            </a:extLst>
          </p:cNvPr>
          <p:cNvSpPr/>
          <p:nvPr/>
        </p:nvSpPr>
        <p:spPr>
          <a:xfrm>
            <a:off x="201217" y="4104809"/>
            <a:ext cx="1898803" cy="802667"/>
          </a:xfrm>
          <a:prstGeom prst="wedgeRoundRectCallout">
            <a:avLst>
              <a:gd name="adj1" fmla="val 67194"/>
              <a:gd name="adj2" fmla="val 36814"/>
              <a:gd name="adj3" fmla="val 16667"/>
            </a:avLst>
          </a:prstGeom>
          <a:solidFill>
            <a:srgbClr val="E94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Les efforts de soulèvement, les chutes et glissades premiers responsables des accidents de service</a:t>
            </a:r>
          </a:p>
        </p:txBody>
      </p:sp>
      <p:sp>
        <p:nvSpPr>
          <p:cNvPr id="56" name="Titre 1"/>
          <p:cNvSpPr txBox="1">
            <a:spLocks/>
          </p:cNvSpPr>
          <p:nvPr/>
        </p:nvSpPr>
        <p:spPr bwMode="gray">
          <a:xfrm>
            <a:off x="2100020" y="295220"/>
            <a:ext cx="8116943" cy="1325563"/>
          </a:xfrm>
          <a:prstGeom prst="rect">
            <a:avLst/>
          </a:prstGeom>
        </p:spPr>
        <p:txBody>
          <a:bodyPr vert="horz" lIns="0" tIns="0" rIns="0" bIns="0" rtlCol="0" anchor="b" anchorCtr="0">
            <a:normAutofit/>
          </a:bodyPr>
          <a:lstStyle>
            <a:lvl1pPr algn="l" defTabSz="1219170" rtl="0" eaLnBrk="1" latinLnBrk="0" hangingPunct="1">
              <a:lnSpc>
                <a:spcPct val="100000"/>
              </a:lnSpc>
              <a:spcBef>
                <a:spcPct val="0"/>
              </a:spcBef>
              <a:buNone/>
              <a:defRPr sz="2000" b="1" kern="1200">
                <a:solidFill>
                  <a:schemeClr val="accent1"/>
                </a:solidFill>
                <a:latin typeface="+mj-lt"/>
                <a:ea typeface="+mj-ea"/>
                <a:cs typeface="+mj-cs"/>
              </a:defRPr>
            </a:lvl1pPr>
          </a:lstStyle>
          <a:p>
            <a:r>
              <a:rPr lang="fr-FR" sz="1600" dirty="0">
                <a:solidFill>
                  <a:srgbClr val="F14E3B"/>
                </a:solidFill>
                <a:latin typeface="Helvetica Neue" charset="0"/>
                <a:ea typeface="Helvetica Neue" charset="0"/>
                <a:cs typeface="Helvetica Neue" charset="0"/>
              </a:rPr>
              <a:t>Entre 2020 et 2021, en Accident de Travail, la proportion d’agents absents au moins 1 fois et la durée moyenne des arrêts progressent fortement </a:t>
            </a:r>
            <a:endParaRPr lang="fr-FR" sz="1600" dirty="0">
              <a:solidFill>
                <a:schemeClr val="bg2">
                  <a:lumMod val="50000"/>
                </a:schemeClr>
              </a:solidFill>
              <a:latin typeface="Helvetica Neue" charset="0"/>
              <a:ea typeface="Helvetica Neue" charset="0"/>
              <a:cs typeface="Helvetica Neue" charset="0"/>
            </a:endParaRPr>
          </a:p>
        </p:txBody>
      </p:sp>
      <p:pic>
        <p:nvPicPr>
          <p:cNvPr id="6" name="Image 5"/>
          <p:cNvPicPr>
            <a:picLocks noChangeAspect="1"/>
          </p:cNvPicPr>
          <p:nvPr/>
        </p:nvPicPr>
        <p:blipFill>
          <a:blip r:embed="rId4"/>
          <a:stretch>
            <a:fillRect/>
          </a:stretch>
        </p:blipFill>
        <p:spPr>
          <a:xfrm>
            <a:off x="2567608" y="3931613"/>
            <a:ext cx="4464496" cy="2076989"/>
          </a:xfrm>
          <a:prstGeom prst="rect">
            <a:avLst/>
          </a:prstGeom>
        </p:spPr>
      </p:pic>
      <p:pic>
        <p:nvPicPr>
          <p:cNvPr id="47" name="Image 46">
            <a:extLst>
              <a:ext uri="{FF2B5EF4-FFF2-40B4-BE49-F238E27FC236}">
                <a16:creationId xmlns:a16="http://schemas.microsoft.com/office/drawing/2014/main" id="{8F3D5FC6-3E8D-41DB-9225-946098B20B52}"/>
              </a:ext>
            </a:extLst>
          </p:cNvPr>
          <p:cNvPicPr>
            <a:picLocks noChangeAspect="1"/>
          </p:cNvPicPr>
          <p:nvPr/>
        </p:nvPicPr>
        <p:blipFill>
          <a:blip r:embed="rId5"/>
          <a:stretch>
            <a:fillRect/>
          </a:stretch>
        </p:blipFill>
        <p:spPr>
          <a:xfrm>
            <a:off x="10344472" y="0"/>
            <a:ext cx="1538793" cy="876335"/>
          </a:xfrm>
          <a:prstGeom prst="rect">
            <a:avLst/>
          </a:prstGeom>
        </p:spPr>
      </p:pic>
      <p:pic>
        <p:nvPicPr>
          <p:cNvPr id="48" name="Imag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64926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2276872"/>
            <a:ext cx="7637668" cy="2033543"/>
          </a:xfrm>
        </p:spPr>
        <p:txBody>
          <a:bodyPr/>
          <a:lstStyle/>
          <a:p>
            <a:r>
              <a:rPr lang="fr-FR" dirty="0"/>
              <a:t>PARTIE 4</a:t>
            </a:r>
            <a:br>
              <a:rPr lang="fr-FR" dirty="0"/>
            </a:br>
            <a:br>
              <a:rPr lang="fr-FR" dirty="0"/>
            </a:br>
            <a:r>
              <a:rPr lang="fr-FR" dirty="0"/>
              <a:t>Les nouvelles conditions du contrat Groupe au 01/01/2023</a:t>
            </a:r>
            <a:br>
              <a:rPr lang="fr-FR" dirty="0"/>
            </a:br>
            <a:br>
              <a:rPr lang="fr-FR" dirty="0"/>
            </a:br>
            <a:endParaRPr lang="fr-FR" dirty="0"/>
          </a:p>
        </p:txBody>
      </p:sp>
      <p:sp>
        <p:nvSpPr>
          <p:cNvPr id="5" name="Espace réservé du numéro de diapositive 4"/>
          <p:cNvSpPr>
            <a:spLocks noGrp="1"/>
          </p:cNvSpPr>
          <p:nvPr>
            <p:ph type="sldNum" sz="quarter" idx="11"/>
          </p:nvPr>
        </p:nvSpPr>
        <p:spPr/>
        <p:txBody>
          <a:bodyPr/>
          <a:lstStyle/>
          <a:p>
            <a:fld id="{733122C9-A0B9-462F-8757-0847AD287B63}" type="slidenum">
              <a:rPr lang="fr-FR" smtClean="0"/>
              <a:pPr/>
              <a:t>21</a:t>
            </a:fld>
            <a:endParaRPr lang="fr-FR" dirty="0"/>
          </a:p>
        </p:txBody>
      </p:sp>
    </p:spTree>
    <p:extLst>
      <p:ext uri="{BB962C8B-B14F-4D97-AF65-F5344CB8AC3E}">
        <p14:creationId xmlns:p14="http://schemas.microsoft.com/office/powerpoint/2010/main" val="1191504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3688263840"/>
              </p:ext>
            </p:extLst>
          </p:nvPr>
        </p:nvGraphicFramePr>
        <p:xfrm>
          <a:off x="2032600" y="76470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p:txBody>
          <a:bodyPr>
            <a:normAutofit/>
          </a:bodyPr>
          <a:lstStyle/>
          <a:p>
            <a:r>
              <a:rPr lang="fr-FR" sz="1867" dirty="0"/>
              <a:t>UN CONTRAT MUTUALISÉ ET PROTECTEUR</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22</a:t>
            </a:fld>
            <a:endParaRPr lang="fr-FR" dirty="0"/>
          </a:p>
        </p:txBody>
      </p:sp>
      <p:pic>
        <p:nvPicPr>
          <p:cNvPr id="7"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842625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txBox="1">
            <a:spLocks noChangeArrowheads="1"/>
          </p:cNvSpPr>
          <p:nvPr/>
        </p:nvSpPr>
        <p:spPr bwMode="auto">
          <a:xfrm>
            <a:off x="623392" y="1389713"/>
            <a:ext cx="10124445" cy="505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indent="-285750">
              <a:spcBef>
                <a:spcPct val="20000"/>
              </a:spcBef>
              <a:buClr>
                <a:schemeClr val="accent1"/>
              </a:buClr>
              <a:buFont typeface="Wingdings" pitchFamily="2" charset="2"/>
              <a:buChar char="ä"/>
              <a:defRPr sz="1400">
                <a:solidFill>
                  <a:srgbClr val="535355"/>
                </a:solidFill>
                <a:latin typeface="Arial" charset="0"/>
              </a:defRPr>
            </a:lvl2pPr>
            <a:lvl3pPr marL="1257300" indent="-3429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lvl="1" algn="just" eaLnBrk="1" hangingPunct="1">
              <a:spcBef>
                <a:spcPct val="50000"/>
              </a:spcBef>
              <a:buClr>
                <a:srgbClr val="EF7D0B"/>
              </a:buClr>
              <a:buFont typeface="Wingdings" pitchFamily="2" charset="2"/>
              <a:buChar char="ü"/>
            </a:pPr>
            <a:r>
              <a:rPr lang="fr-FR" altLang="fr-FR" sz="1600" dirty="0">
                <a:solidFill>
                  <a:srgbClr val="25387C"/>
                </a:solidFill>
                <a:sym typeface="Wingdings" pitchFamily="2" charset="2"/>
              </a:rPr>
              <a:t>Revalorisation des prestations selon l’avancement et l’augmentation générale des traitements</a:t>
            </a:r>
          </a:p>
          <a:p>
            <a:pPr lvl="1" algn="just" eaLnBrk="1" hangingPunct="1">
              <a:spcBef>
                <a:spcPct val="50000"/>
              </a:spcBef>
              <a:buClr>
                <a:srgbClr val="EF7D0B"/>
              </a:buClr>
              <a:buFont typeface="Wingdings" pitchFamily="2" charset="2"/>
              <a:buChar char="ü"/>
            </a:pPr>
            <a:r>
              <a:rPr lang="fr-FR" altLang="fr-FR" sz="1600" dirty="0">
                <a:solidFill>
                  <a:srgbClr val="25387C"/>
                </a:solidFill>
                <a:sym typeface="Wingdings" pitchFamily="2" charset="2"/>
              </a:rPr>
              <a:t>Prise en charge du changement de risque et des rechutes après la résiliation du contrat</a:t>
            </a:r>
          </a:p>
          <a:p>
            <a:pPr lvl="1" algn="just" eaLnBrk="1" hangingPunct="1">
              <a:spcBef>
                <a:spcPct val="50000"/>
              </a:spcBef>
              <a:buClr>
                <a:srgbClr val="EF7D0B"/>
              </a:buClr>
              <a:buFont typeface="Wingdings" pitchFamily="2" charset="2"/>
              <a:buChar char="ü"/>
            </a:pPr>
            <a:r>
              <a:rPr lang="fr-FR" altLang="fr-FR" sz="1600" dirty="0">
                <a:solidFill>
                  <a:srgbClr val="25387C"/>
                </a:solidFill>
              </a:rPr>
              <a:t>En cas de transformation d’un arrêt de maladie ordinaire en congé de longue maladie - maladie longue durée, seule la franchise relative à cette dernière garantie s'applique</a:t>
            </a:r>
          </a:p>
          <a:p>
            <a:pPr lvl="1" algn="just">
              <a:spcBef>
                <a:spcPct val="50000"/>
              </a:spcBef>
              <a:buClr>
                <a:srgbClr val="EF7D0B"/>
              </a:buClr>
              <a:buFont typeface="Wingdings" pitchFamily="2" charset="2"/>
              <a:buChar char="ü"/>
            </a:pPr>
            <a:r>
              <a:rPr lang="fr-FR" altLang="fr-FR" sz="1600" dirty="0">
                <a:solidFill>
                  <a:srgbClr val="25387C"/>
                </a:solidFill>
              </a:rPr>
              <a:t>L'assureur s'engage à tenir compte des décisions de l'autorité territoriale compétente conformes aux avis du conseil médical (ou de l’instance de recours le cas échéant) et à procéder à l'indemnisation afférente. </a:t>
            </a:r>
          </a:p>
          <a:p>
            <a:pPr lvl="1" algn="just" eaLnBrk="1" hangingPunct="1">
              <a:spcBef>
                <a:spcPct val="50000"/>
              </a:spcBef>
              <a:buClr>
                <a:srgbClr val="EF7D0B"/>
              </a:buClr>
              <a:buFont typeface="Wingdings" pitchFamily="2" charset="2"/>
              <a:buChar char="ü"/>
            </a:pPr>
            <a:r>
              <a:rPr lang="fr-FR" altLang="fr-FR" sz="1600" dirty="0">
                <a:solidFill>
                  <a:srgbClr val="25387C"/>
                </a:solidFill>
              </a:rPr>
              <a:t>Absence de résiliation après sinistre grave</a:t>
            </a:r>
          </a:p>
          <a:p>
            <a:pPr lvl="1" algn="just" eaLnBrk="1" hangingPunct="1">
              <a:spcBef>
                <a:spcPct val="50000"/>
              </a:spcBef>
              <a:buClr>
                <a:srgbClr val="EF7D0B"/>
              </a:buClr>
              <a:buFont typeface="Wingdings" pitchFamily="2" charset="2"/>
              <a:buChar char="ü"/>
            </a:pPr>
            <a:r>
              <a:rPr lang="fr-FR" altLang="fr-FR" sz="1600" dirty="0">
                <a:solidFill>
                  <a:srgbClr val="25387C"/>
                </a:solidFill>
              </a:rPr>
              <a:t>Tiers payant sur les frais médicaux et alerte automatique lors de dépassements selon le barème FP3</a:t>
            </a:r>
          </a:p>
          <a:p>
            <a:pPr lvl="1" algn="just" eaLnBrk="1" hangingPunct="1">
              <a:spcBef>
                <a:spcPct val="50000"/>
              </a:spcBef>
              <a:buClr>
                <a:srgbClr val="EF7D0B"/>
              </a:buClr>
              <a:buFont typeface="Wingdings" pitchFamily="2" charset="2"/>
              <a:buChar char="ü"/>
            </a:pPr>
            <a:r>
              <a:rPr lang="fr-FR" altLang="fr-FR" sz="1600" dirty="0">
                <a:solidFill>
                  <a:srgbClr val="25387C"/>
                </a:solidFill>
              </a:rPr>
              <a:t>Les collectivités qui, en cours de contrat fusionnent et dont l'une d'entre elles au minimum est adhérente au contrat, se voient maintenir leur contrat, sauf décision contraire de leur part, le préavis de résiliation ne leur étant pas applicable dans cette hypothèse</a:t>
            </a:r>
          </a:p>
          <a:p>
            <a:pPr lvl="1" algn="just" eaLnBrk="1" hangingPunct="1">
              <a:spcBef>
                <a:spcPct val="50000"/>
              </a:spcBef>
              <a:buClr>
                <a:srgbClr val="EF7D0B"/>
              </a:buClr>
              <a:buFont typeface="Wingdings" pitchFamily="2" charset="2"/>
              <a:buChar char="ü"/>
            </a:pPr>
            <a:r>
              <a:rPr lang="fr-FR" altLang="fr-FR" sz="1600" dirty="0">
                <a:solidFill>
                  <a:srgbClr val="25387C"/>
                </a:solidFill>
              </a:rPr>
              <a:t>Les prestations sont maintenues à demi-traitement jusqu'à la date de la décision de reprise de service ou de réintégration, de reclassement, de mise en disponibilité ou d'admission à la retraite</a:t>
            </a:r>
          </a:p>
        </p:txBody>
      </p:sp>
      <p:sp>
        <p:nvSpPr>
          <p:cNvPr id="3" name="Titre 2"/>
          <p:cNvSpPr>
            <a:spLocks noGrp="1"/>
          </p:cNvSpPr>
          <p:nvPr>
            <p:ph type="title"/>
          </p:nvPr>
        </p:nvSpPr>
        <p:spPr/>
        <p:txBody>
          <a:bodyPr/>
          <a:lstStyle/>
          <a:p>
            <a:r>
              <a:rPr lang="fr-FR" dirty="0"/>
              <a:t>La valeur technique du contrat  DIOT SIACI/GROUPAMA négocié par le CDG</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23</a:t>
            </a:fld>
            <a:endParaRPr lang="fr-FR"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3310903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6"/>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endParaRPr lang="fr-FR" altLang="fr-FR" sz="2400">
              <a:solidFill>
                <a:schemeClr val="tx1"/>
              </a:solidFill>
            </a:endParaRPr>
          </a:p>
        </p:txBody>
      </p:sp>
      <p:sp>
        <p:nvSpPr>
          <p:cNvPr id="29702" name="Rectangle 7"/>
          <p:cNvSpPr>
            <a:spLocks noChangeArrowheads="1"/>
          </p:cNvSpPr>
          <p:nvPr/>
        </p:nvSpPr>
        <p:spPr bwMode="auto">
          <a:xfrm>
            <a:off x="122767" y="6073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spcBef>
                <a:spcPct val="0"/>
              </a:spcBef>
            </a:pPr>
            <a:endParaRPr lang="fr-FR" altLang="fr-FR" sz="2400">
              <a:solidFill>
                <a:schemeClr val="tx1"/>
              </a:solidFill>
            </a:endParaRPr>
          </a:p>
        </p:txBody>
      </p:sp>
      <p:sp>
        <p:nvSpPr>
          <p:cNvPr id="17" name="Rectangle à coins arrondis 16"/>
          <p:cNvSpPr/>
          <p:nvPr/>
        </p:nvSpPr>
        <p:spPr>
          <a:xfrm>
            <a:off x="1030118" y="1819869"/>
            <a:ext cx="10083501" cy="1218947"/>
          </a:xfrm>
          <a:prstGeom prst="roundRect">
            <a:avLst>
              <a:gd name="adj" fmla="val 10000"/>
            </a:avLst>
          </a:prstGeom>
          <a:solidFill>
            <a:srgbClr val="25387C"/>
          </a:solidFill>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lvl="0"/>
            <a:r>
              <a:rPr lang="fr-FR" sz="1600" b="1" i="1" u="sng" dirty="0">
                <a:solidFill>
                  <a:sysClr val="window" lastClr="FFFFFF"/>
                </a:solidFill>
              </a:rPr>
              <a:t>Le Contrat des agents titulaires ou stagiaires affiliés à la CNRACL  </a:t>
            </a:r>
            <a:r>
              <a:rPr lang="fr-FR" sz="1600" i="1" u="sng" dirty="0">
                <a:solidFill>
                  <a:sysClr val="window" lastClr="FFFFFF"/>
                </a:solidFill>
              </a:rPr>
              <a:t>:</a:t>
            </a:r>
          </a:p>
          <a:p>
            <a:pPr lvl="0"/>
            <a:endParaRPr lang="fr-FR" sz="1600" i="1" u="sng" dirty="0">
              <a:solidFill>
                <a:sysClr val="window" lastClr="FFFFFF"/>
              </a:solidFill>
            </a:endParaRPr>
          </a:p>
          <a:p>
            <a:pPr lvl="0"/>
            <a:r>
              <a:rPr lang="fr-FR" sz="1600" dirty="0">
                <a:solidFill>
                  <a:srgbClr val="FFFFFF"/>
                </a:solidFill>
              </a:rPr>
              <a:t>Décès, accident / maladie imputable au service, maladie ordinaire, longue maladie / maladie de longue durée, maternité / paternité / adoption, temps partiel thérapeutique, disponibilité d’office, invalidité temporaire</a:t>
            </a:r>
          </a:p>
        </p:txBody>
      </p:sp>
      <p:sp>
        <p:nvSpPr>
          <p:cNvPr id="30" name="Arrondir un rectangle avec un coin du même côté 4"/>
          <p:cNvSpPr/>
          <p:nvPr/>
        </p:nvSpPr>
        <p:spPr>
          <a:xfrm>
            <a:off x="1126032" y="3326863"/>
            <a:ext cx="2128875" cy="2516443"/>
          </a:xfrm>
          <a:prstGeom prst="rect">
            <a:avLst/>
          </a:prstGeom>
          <a:noFill/>
          <a:ln>
            <a:solidFill>
              <a:srgbClr val="25387C"/>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04309" tIns="104309" rIns="104309" bIns="104309" numCol="1" spcCol="1270" anchor="t" anchorCtr="0">
            <a:noAutofit/>
          </a:bodyPr>
          <a:lstStyle/>
          <a:p>
            <a:pPr defTabSz="622284">
              <a:lnSpc>
                <a:spcPct val="90000"/>
              </a:lnSpc>
              <a:spcBef>
                <a:spcPct val="0"/>
              </a:spcBef>
              <a:spcAft>
                <a:spcPct val="35000"/>
              </a:spcAft>
            </a:pPr>
            <a:endParaRPr lang="fr-FR" sz="1400" dirty="0">
              <a:solidFill>
                <a:srgbClr val="25387C"/>
              </a:solidFill>
            </a:endParaRPr>
          </a:p>
          <a:p>
            <a:pPr defTabSz="622284">
              <a:lnSpc>
                <a:spcPct val="90000"/>
              </a:lnSpc>
              <a:spcBef>
                <a:spcPct val="0"/>
              </a:spcBef>
              <a:spcAft>
                <a:spcPct val="35000"/>
              </a:spcAft>
            </a:pPr>
            <a:endParaRPr lang="fr-FR" sz="1400" dirty="0">
              <a:solidFill>
                <a:srgbClr val="25387C"/>
              </a:solidFill>
            </a:endParaRPr>
          </a:p>
          <a:p>
            <a:pPr lvl="0" algn="just"/>
            <a:r>
              <a:rPr lang="fr-FR" sz="1600" dirty="0">
                <a:solidFill>
                  <a:srgbClr val="25387C"/>
                </a:solidFill>
              </a:rPr>
              <a:t>Tous les risques avec une franchise de </a:t>
            </a:r>
            <a:r>
              <a:rPr lang="fr-FR" sz="1600" b="1" dirty="0">
                <a:solidFill>
                  <a:srgbClr val="25387C"/>
                </a:solidFill>
              </a:rPr>
              <a:t>10 </a:t>
            </a:r>
            <a:r>
              <a:rPr lang="fr-FR" sz="1600" dirty="0">
                <a:solidFill>
                  <a:srgbClr val="25387C"/>
                </a:solidFill>
              </a:rPr>
              <a:t>jours par arrêt en maladie ordinaire ou TPT sans arrêt préalable</a:t>
            </a:r>
            <a:r>
              <a:rPr lang="fr-FR" sz="1600" b="1" dirty="0">
                <a:solidFill>
                  <a:srgbClr val="25387C"/>
                </a:solidFill>
              </a:rPr>
              <a:t> </a:t>
            </a:r>
            <a:r>
              <a:rPr lang="fr-FR" sz="1600" dirty="0">
                <a:solidFill>
                  <a:srgbClr val="25387C"/>
                </a:solidFill>
              </a:rPr>
              <a:t>à un taux de</a:t>
            </a:r>
            <a:r>
              <a:rPr lang="fr-FR" sz="1600" b="1" dirty="0">
                <a:solidFill>
                  <a:srgbClr val="25387C"/>
                </a:solidFill>
              </a:rPr>
              <a:t> 6,95 %</a:t>
            </a:r>
          </a:p>
        </p:txBody>
      </p:sp>
      <p:sp>
        <p:nvSpPr>
          <p:cNvPr id="39" name="Arrondir un rectangle avec un coin du même côté 4"/>
          <p:cNvSpPr/>
          <p:nvPr/>
        </p:nvSpPr>
        <p:spPr>
          <a:xfrm>
            <a:off x="8784300" y="3326848"/>
            <a:ext cx="2168017" cy="2516443"/>
          </a:xfrm>
          <a:prstGeom prst="rect">
            <a:avLst/>
          </a:prstGeom>
          <a:noFill/>
          <a:ln>
            <a:solidFill>
              <a:srgbClr val="25387C"/>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04309" tIns="104309" rIns="104309" bIns="104309" numCol="1" spcCol="1270" anchor="t" anchorCtr="0">
            <a:noAutofit/>
          </a:bodyPr>
          <a:lstStyle/>
          <a:p>
            <a:pPr defTabSz="622284">
              <a:lnSpc>
                <a:spcPct val="90000"/>
              </a:lnSpc>
              <a:spcBef>
                <a:spcPct val="0"/>
              </a:spcBef>
              <a:spcAft>
                <a:spcPct val="35000"/>
              </a:spcAft>
            </a:pPr>
            <a:endParaRPr lang="fr-FR" sz="1400" dirty="0">
              <a:solidFill>
                <a:srgbClr val="25387C"/>
              </a:solidFill>
            </a:endParaRPr>
          </a:p>
          <a:p>
            <a:pPr defTabSz="622284">
              <a:lnSpc>
                <a:spcPct val="90000"/>
              </a:lnSpc>
              <a:spcBef>
                <a:spcPct val="0"/>
              </a:spcBef>
              <a:spcAft>
                <a:spcPct val="35000"/>
              </a:spcAft>
            </a:pPr>
            <a:endParaRPr lang="fr-FR" sz="1600" dirty="0">
              <a:solidFill>
                <a:srgbClr val="25387C"/>
              </a:solidFill>
            </a:endParaRPr>
          </a:p>
          <a:p>
            <a:pPr lvl="0" algn="just"/>
            <a:r>
              <a:rPr lang="fr-FR" sz="1600" dirty="0">
                <a:solidFill>
                  <a:srgbClr val="25387C"/>
                </a:solidFill>
              </a:rPr>
              <a:t>Tous les risques avec une franchise de </a:t>
            </a:r>
            <a:r>
              <a:rPr lang="fr-FR" sz="1600" b="1" dirty="0">
                <a:solidFill>
                  <a:srgbClr val="25387C"/>
                </a:solidFill>
              </a:rPr>
              <a:t>30 </a:t>
            </a:r>
            <a:r>
              <a:rPr lang="fr-FR" sz="1600" dirty="0">
                <a:solidFill>
                  <a:srgbClr val="25387C"/>
                </a:solidFill>
              </a:rPr>
              <a:t>jours par arrêt pour l’ensemble des IJ à un taux de</a:t>
            </a:r>
            <a:r>
              <a:rPr lang="fr-FR" sz="1600" b="1" dirty="0">
                <a:solidFill>
                  <a:srgbClr val="25387C"/>
                </a:solidFill>
              </a:rPr>
              <a:t> 5,30 %</a:t>
            </a:r>
          </a:p>
        </p:txBody>
      </p:sp>
      <p:sp>
        <p:nvSpPr>
          <p:cNvPr id="40" name="ZoneTexte 1"/>
          <p:cNvSpPr txBox="1">
            <a:spLocks noChangeArrowheads="1"/>
          </p:cNvSpPr>
          <p:nvPr/>
        </p:nvSpPr>
        <p:spPr bwMode="auto">
          <a:xfrm>
            <a:off x="1775520" y="5922693"/>
            <a:ext cx="8784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spcBef>
                <a:spcPct val="0"/>
              </a:spcBef>
            </a:pPr>
            <a:r>
              <a:rPr lang="fr-FR" altLang="fr-FR" sz="1600" b="0" dirty="0"/>
              <a:t>GARANTIE DE TAUX DE 2 ANS– PLAFONNEMENT DES HAUSSES EVENTUELLES A 15%  </a:t>
            </a:r>
          </a:p>
        </p:txBody>
      </p:sp>
      <p:sp>
        <p:nvSpPr>
          <p:cNvPr id="2" name="Titre 1"/>
          <p:cNvSpPr>
            <a:spLocks noGrp="1"/>
          </p:cNvSpPr>
          <p:nvPr>
            <p:ph type="title"/>
          </p:nvPr>
        </p:nvSpPr>
        <p:spPr>
          <a:xfrm>
            <a:off x="407268" y="105981"/>
            <a:ext cx="11329200" cy="666137"/>
          </a:xfrm>
        </p:spPr>
        <p:txBody>
          <a:bodyPr/>
          <a:lstStyle/>
          <a:p>
            <a:r>
              <a:rPr lang="fr-FR" altLang="fr-FR" sz="2400" dirty="0">
                <a:latin typeface="Arial" charset="0"/>
              </a:rPr>
              <a:t>Le contrat groupe du CDG</a:t>
            </a:r>
            <a:endParaRPr lang="fr-FR" dirty="0"/>
          </a:p>
        </p:txBody>
      </p:sp>
      <p:sp>
        <p:nvSpPr>
          <p:cNvPr id="5" name="Rectangle 4"/>
          <p:cNvSpPr/>
          <p:nvPr/>
        </p:nvSpPr>
        <p:spPr>
          <a:xfrm>
            <a:off x="591336" y="920914"/>
            <a:ext cx="10905263" cy="707886"/>
          </a:xfrm>
          <a:prstGeom prst="rect">
            <a:avLst/>
          </a:prstGeom>
        </p:spPr>
        <p:txBody>
          <a:bodyPr wrap="square">
            <a:spAutoFit/>
          </a:bodyPr>
          <a:lstStyle/>
          <a:p>
            <a:r>
              <a:rPr lang="fr-FR" altLang="fr-FR" sz="2000" b="1" dirty="0">
                <a:latin typeface="Arial" charset="0"/>
              </a:rPr>
              <a:t>à l’attention des collectivités et établissements publics du département de Haute Savoie employant jusqu’à 29 agents CNRACL : </a:t>
            </a:r>
            <a:endParaRPr lang="fr-FR" sz="2000" b="1" dirty="0"/>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24</a:t>
            </a:fld>
            <a:endParaRPr lang="fr-FR" dirty="0"/>
          </a:p>
        </p:txBody>
      </p:sp>
      <p:pic>
        <p:nvPicPr>
          <p:cNvPr id="1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Arrondir un rectangle avec un coin du même côté 4"/>
          <p:cNvSpPr/>
          <p:nvPr/>
        </p:nvSpPr>
        <p:spPr>
          <a:xfrm>
            <a:off x="3625063" y="3326848"/>
            <a:ext cx="2128875" cy="2516443"/>
          </a:xfrm>
          <a:prstGeom prst="rect">
            <a:avLst/>
          </a:prstGeom>
          <a:noFill/>
          <a:ln>
            <a:solidFill>
              <a:srgbClr val="25387C"/>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04309" tIns="104309" rIns="104309" bIns="104309" numCol="1" spcCol="1270" anchor="t" anchorCtr="0">
            <a:noAutofit/>
          </a:bodyPr>
          <a:lstStyle/>
          <a:p>
            <a:pPr defTabSz="622284">
              <a:lnSpc>
                <a:spcPct val="90000"/>
              </a:lnSpc>
              <a:spcBef>
                <a:spcPct val="0"/>
              </a:spcBef>
              <a:spcAft>
                <a:spcPct val="35000"/>
              </a:spcAft>
            </a:pPr>
            <a:endParaRPr lang="fr-FR" sz="1400" dirty="0">
              <a:solidFill>
                <a:srgbClr val="25387C"/>
              </a:solidFill>
            </a:endParaRPr>
          </a:p>
          <a:p>
            <a:pPr defTabSz="622284">
              <a:lnSpc>
                <a:spcPct val="90000"/>
              </a:lnSpc>
              <a:spcBef>
                <a:spcPct val="0"/>
              </a:spcBef>
              <a:spcAft>
                <a:spcPct val="35000"/>
              </a:spcAft>
            </a:pPr>
            <a:endParaRPr lang="fr-FR" sz="1400" dirty="0">
              <a:solidFill>
                <a:srgbClr val="25387C"/>
              </a:solidFill>
            </a:endParaRPr>
          </a:p>
          <a:p>
            <a:pPr lvl="0" algn="just"/>
            <a:r>
              <a:rPr lang="fr-FR" sz="1600" dirty="0">
                <a:solidFill>
                  <a:srgbClr val="25387C"/>
                </a:solidFill>
              </a:rPr>
              <a:t>Tous les risques avec une franchise de </a:t>
            </a:r>
            <a:r>
              <a:rPr lang="fr-FR" sz="1600" b="1" dirty="0">
                <a:solidFill>
                  <a:srgbClr val="25387C"/>
                </a:solidFill>
              </a:rPr>
              <a:t>15 </a:t>
            </a:r>
            <a:r>
              <a:rPr lang="fr-FR" sz="1600" dirty="0">
                <a:solidFill>
                  <a:srgbClr val="25387C"/>
                </a:solidFill>
              </a:rPr>
              <a:t>jours par arrêt en maladie ordinaire ou TPT sans arrêt préalable</a:t>
            </a:r>
            <a:r>
              <a:rPr lang="fr-FR" sz="1600" b="1" dirty="0">
                <a:solidFill>
                  <a:srgbClr val="25387C"/>
                </a:solidFill>
              </a:rPr>
              <a:t> </a:t>
            </a:r>
            <a:r>
              <a:rPr lang="fr-FR" sz="1600" dirty="0">
                <a:solidFill>
                  <a:srgbClr val="25387C"/>
                </a:solidFill>
              </a:rPr>
              <a:t>à un taux de</a:t>
            </a:r>
            <a:r>
              <a:rPr lang="fr-FR" sz="1600" b="1" dirty="0">
                <a:solidFill>
                  <a:srgbClr val="25387C"/>
                </a:solidFill>
              </a:rPr>
              <a:t> 6,73 %</a:t>
            </a:r>
          </a:p>
        </p:txBody>
      </p:sp>
      <p:sp>
        <p:nvSpPr>
          <p:cNvPr id="19" name="Arrondir un rectangle avec un coin du même côté 4"/>
          <p:cNvSpPr/>
          <p:nvPr/>
        </p:nvSpPr>
        <p:spPr>
          <a:xfrm>
            <a:off x="6308662" y="3326847"/>
            <a:ext cx="2128875" cy="2516443"/>
          </a:xfrm>
          <a:prstGeom prst="rect">
            <a:avLst/>
          </a:prstGeom>
          <a:noFill/>
          <a:ln>
            <a:solidFill>
              <a:srgbClr val="25387C"/>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04309" tIns="104309" rIns="104309" bIns="104309" numCol="1" spcCol="1270" anchor="t" anchorCtr="0">
            <a:noAutofit/>
          </a:bodyPr>
          <a:lstStyle/>
          <a:p>
            <a:pPr defTabSz="622284">
              <a:lnSpc>
                <a:spcPct val="90000"/>
              </a:lnSpc>
              <a:spcBef>
                <a:spcPct val="0"/>
              </a:spcBef>
              <a:spcAft>
                <a:spcPct val="35000"/>
              </a:spcAft>
            </a:pPr>
            <a:endParaRPr lang="fr-FR" sz="1400" dirty="0">
              <a:solidFill>
                <a:srgbClr val="25387C"/>
              </a:solidFill>
            </a:endParaRPr>
          </a:p>
          <a:p>
            <a:pPr defTabSz="622284">
              <a:lnSpc>
                <a:spcPct val="90000"/>
              </a:lnSpc>
              <a:spcBef>
                <a:spcPct val="0"/>
              </a:spcBef>
              <a:spcAft>
                <a:spcPct val="35000"/>
              </a:spcAft>
            </a:pPr>
            <a:endParaRPr lang="fr-FR" sz="1400" dirty="0">
              <a:solidFill>
                <a:srgbClr val="25387C"/>
              </a:solidFill>
            </a:endParaRPr>
          </a:p>
          <a:p>
            <a:pPr lvl="0" algn="just"/>
            <a:r>
              <a:rPr lang="fr-FR" sz="1600" dirty="0">
                <a:solidFill>
                  <a:srgbClr val="25387C"/>
                </a:solidFill>
              </a:rPr>
              <a:t>Tous les risques avec une franchise de </a:t>
            </a:r>
            <a:r>
              <a:rPr lang="fr-FR" sz="1600" b="1" dirty="0">
                <a:solidFill>
                  <a:srgbClr val="25387C"/>
                </a:solidFill>
              </a:rPr>
              <a:t>30 </a:t>
            </a:r>
            <a:r>
              <a:rPr lang="fr-FR" sz="1600" dirty="0">
                <a:solidFill>
                  <a:srgbClr val="25387C"/>
                </a:solidFill>
              </a:rPr>
              <a:t>jours par arrêt en maladie ordinaire ou TPT sans arrêt préalable</a:t>
            </a:r>
            <a:r>
              <a:rPr lang="fr-FR" sz="1600" b="1" dirty="0">
                <a:solidFill>
                  <a:srgbClr val="25387C"/>
                </a:solidFill>
              </a:rPr>
              <a:t> </a:t>
            </a:r>
            <a:r>
              <a:rPr lang="fr-FR" sz="1600" dirty="0">
                <a:solidFill>
                  <a:srgbClr val="25387C"/>
                </a:solidFill>
              </a:rPr>
              <a:t>à un taux de</a:t>
            </a:r>
            <a:r>
              <a:rPr lang="fr-FR" sz="1600" b="1" dirty="0">
                <a:solidFill>
                  <a:srgbClr val="25387C"/>
                </a:solidFill>
              </a:rPr>
              <a:t> 6,32 %</a:t>
            </a:r>
          </a:p>
        </p:txBody>
      </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3185922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toutes les collectivités : </a:t>
            </a:r>
          </a:p>
        </p:txBody>
      </p:sp>
      <p:sp>
        <p:nvSpPr>
          <p:cNvPr id="29701" name="Rectangle 6"/>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endParaRPr lang="fr-FR" altLang="fr-FR" sz="2400">
              <a:solidFill>
                <a:schemeClr val="tx1"/>
              </a:solidFill>
            </a:endParaRPr>
          </a:p>
        </p:txBody>
      </p:sp>
      <p:sp>
        <p:nvSpPr>
          <p:cNvPr id="29702" name="Rectangle 7"/>
          <p:cNvSpPr>
            <a:spLocks noChangeArrowheads="1"/>
          </p:cNvSpPr>
          <p:nvPr/>
        </p:nvSpPr>
        <p:spPr bwMode="auto">
          <a:xfrm>
            <a:off x="122767" y="6073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spcBef>
                <a:spcPct val="0"/>
              </a:spcBef>
            </a:pPr>
            <a:endParaRPr lang="fr-FR" altLang="fr-FR" sz="2400">
              <a:solidFill>
                <a:schemeClr val="tx1"/>
              </a:solidFill>
            </a:endParaRPr>
          </a:p>
        </p:txBody>
      </p:sp>
      <p:sp>
        <p:nvSpPr>
          <p:cNvPr id="16" name="Rectangle à coins arrondis 15"/>
          <p:cNvSpPr/>
          <p:nvPr/>
        </p:nvSpPr>
        <p:spPr>
          <a:xfrm>
            <a:off x="1240565" y="1892829"/>
            <a:ext cx="10257995" cy="1296144"/>
          </a:xfrm>
          <a:prstGeom prst="roundRect">
            <a:avLst>
              <a:gd name="adj" fmla="val 10000"/>
            </a:avLst>
          </a:prstGeom>
          <a:solidFill>
            <a:srgbClr val="25387C">
              <a:alpha val="90000"/>
            </a:srgbClr>
          </a:solidFill>
          <a:scene3d>
            <a:camera prst="orthographicFront"/>
            <a:lightRig rig="flat" dir="t"/>
          </a:scene3d>
          <a:sp3d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defTabSz="829713">
              <a:lnSpc>
                <a:spcPct val="90000"/>
              </a:lnSpc>
              <a:spcAft>
                <a:spcPct val="35000"/>
              </a:spcAft>
              <a:defRPr/>
            </a:pPr>
            <a:r>
              <a:rPr lang="fr-FR" sz="1600" i="1" u="sng" dirty="0">
                <a:solidFill>
                  <a:sysClr val="window" lastClr="FFFFFF"/>
                </a:solidFill>
              </a:rPr>
              <a:t>Le Contrat des agents titulaires ou stagiaires non affiliés à la CNRACL et agents non titulaires de droit public :</a:t>
            </a:r>
          </a:p>
          <a:p>
            <a:pPr defTabSz="829713">
              <a:lnSpc>
                <a:spcPct val="90000"/>
              </a:lnSpc>
              <a:spcAft>
                <a:spcPct val="35000"/>
              </a:spcAft>
              <a:defRPr/>
            </a:pPr>
            <a:endParaRPr lang="fr-FR" sz="1600" dirty="0">
              <a:solidFill>
                <a:sysClr val="window" lastClr="FFFFFF"/>
              </a:solidFill>
            </a:endParaRPr>
          </a:p>
          <a:p>
            <a:pPr defTabSz="829713">
              <a:lnSpc>
                <a:spcPct val="90000"/>
              </a:lnSpc>
              <a:spcAft>
                <a:spcPct val="35000"/>
              </a:spcAft>
              <a:defRPr/>
            </a:pPr>
            <a:r>
              <a:rPr lang="fr-FR" sz="1600" dirty="0">
                <a:solidFill>
                  <a:sysClr val="window" lastClr="FFFFFF"/>
                </a:solidFill>
              </a:rPr>
              <a:t>Accident du travail / maladie professionnelle, maladie ordinaire, grave maladie, maternité / paternité / adoption</a:t>
            </a:r>
          </a:p>
          <a:p>
            <a:pPr defTabSz="829713">
              <a:lnSpc>
                <a:spcPct val="90000"/>
              </a:lnSpc>
              <a:spcAft>
                <a:spcPct val="35000"/>
              </a:spcAft>
              <a:defRPr/>
            </a:pPr>
            <a:endParaRPr lang="fr-FR" sz="1600" dirty="0">
              <a:solidFill>
                <a:srgbClr val="FFFFFF"/>
              </a:solidFill>
            </a:endParaRPr>
          </a:p>
        </p:txBody>
      </p:sp>
      <p:sp>
        <p:nvSpPr>
          <p:cNvPr id="21" name="Arrondir un rectangle avec un coin du même côté 4"/>
          <p:cNvSpPr/>
          <p:nvPr/>
        </p:nvSpPr>
        <p:spPr>
          <a:xfrm>
            <a:off x="5063612" y="3267386"/>
            <a:ext cx="2432844" cy="2516443"/>
          </a:xfrm>
          <a:prstGeom prst="rect">
            <a:avLst/>
          </a:prstGeom>
          <a:ln>
            <a:solidFill>
              <a:srgbClr val="25387C"/>
            </a:solid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04309" tIns="104309" rIns="104309" bIns="104309" numCol="1" spcCol="1270" anchor="t" anchorCtr="0">
            <a:noAutofit/>
          </a:bodyPr>
          <a:lstStyle/>
          <a:p>
            <a:pPr defTabSz="622284">
              <a:lnSpc>
                <a:spcPct val="90000"/>
              </a:lnSpc>
              <a:spcBef>
                <a:spcPct val="0"/>
              </a:spcBef>
              <a:spcAft>
                <a:spcPct val="35000"/>
              </a:spcAft>
            </a:pPr>
            <a:endParaRPr lang="fr-FR" sz="1400" dirty="0">
              <a:solidFill>
                <a:srgbClr val="25387C"/>
              </a:solidFill>
            </a:endParaRPr>
          </a:p>
          <a:p>
            <a:pPr defTabSz="622284">
              <a:lnSpc>
                <a:spcPct val="90000"/>
              </a:lnSpc>
              <a:spcBef>
                <a:spcPct val="0"/>
              </a:spcBef>
              <a:spcAft>
                <a:spcPct val="35000"/>
              </a:spcAft>
            </a:pPr>
            <a:endParaRPr lang="fr-FR" sz="1400" dirty="0">
              <a:solidFill>
                <a:srgbClr val="25387C"/>
              </a:solidFill>
            </a:endParaRPr>
          </a:p>
          <a:p>
            <a:pPr lvl="0" algn="just"/>
            <a:r>
              <a:rPr lang="fr-FR" sz="1600" dirty="0">
                <a:solidFill>
                  <a:srgbClr val="25387C"/>
                </a:solidFill>
              </a:rPr>
              <a:t>Tous les risques avec une franchise de </a:t>
            </a:r>
            <a:r>
              <a:rPr lang="fr-FR" sz="1600" b="1" dirty="0">
                <a:solidFill>
                  <a:srgbClr val="25387C"/>
                </a:solidFill>
              </a:rPr>
              <a:t>10 </a:t>
            </a:r>
            <a:r>
              <a:rPr lang="fr-FR" sz="1600" dirty="0">
                <a:solidFill>
                  <a:srgbClr val="25387C"/>
                </a:solidFill>
              </a:rPr>
              <a:t>jours par arrêt en maladie ordinaire </a:t>
            </a:r>
            <a:r>
              <a:rPr lang="fr-FR" sz="1600" b="1" dirty="0">
                <a:solidFill>
                  <a:srgbClr val="25387C"/>
                </a:solidFill>
              </a:rPr>
              <a:t> </a:t>
            </a:r>
            <a:r>
              <a:rPr lang="fr-FR" sz="1600" dirty="0">
                <a:solidFill>
                  <a:srgbClr val="25387C"/>
                </a:solidFill>
              </a:rPr>
              <a:t>à un taux de</a:t>
            </a:r>
            <a:r>
              <a:rPr lang="fr-FR" sz="1600" b="1" dirty="0">
                <a:solidFill>
                  <a:srgbClr val="25387C"/>
                </a:solidFill>
              </a:rPr>
              <a:t> 1,10 %</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25</a:t>
            </a:fld>
            <a:endParaRPr lang="fr-FR" dirty="0"/>
          </a:p>
        </p:txBody>
      </p:sp>
      <p:pic>
        <p:nvPicPr>
          <p:cNvPr id="1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
        <p:nvSpPr>
          <p:cNvPr id="13" name="ZoneTexte 1"/>
          <p:cNvSpPr txBox="1">
            <a:spLocks noChangeArrowheads="1"/>
          </p:cNvSpPr>
          <p:nvPr/>
        </p:nvSpPr>
        <p:spPr bwMode="auto">
          <a:xfrm>
            <a:off x="2176468" y="5892962"/>
            <a:ext cx="8784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spcBef>
                <a:spcPct val="0"/>
              </a:spcBef>
            </a:pPr>
            <a:r>
              <a:rPr lang="fr-FR" altLang="fr-FR" sz="1600" b="0" dirty="0"/>
              <a:t>GARANTIE DE TAUX DE 2 ANS– PLAFONNEMENT DES HAUSSES EVENTUELLES A 15%  </a:t>
            </a:r>
          </a:p>
        </p:txBody>
      </p:sp>
    </p:spTree>
    <p:extLst>
      <p:ext uri="{BB962C8B-B14F-4D97-AF65-F5344CB8AC3E}">
        <p14:creationId xmlns:p14="http://schemas.microsoft.com/office/powerpoint/2010/main" val="4033403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txBox="1">
            <a:spLocks noChangeArrowheads="1"/>
          </p:cNvSpPr>
          <p:nvPr/>
        </p:nvSpPr>
        <p:spPr bwMode="auto">
          <a:xfrm>
            <a:off x="839416" y="2747769"/>
            <a:ext cx="9652859" cy="389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171450" indent="-169863">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57350" indent="-28575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endParaRPr lang="fr-FR" altLang="fr-FR" sz="267" dirty="0">
              <a:solidFill>
                <a:srgbClr val="25387C"/>
              </a:solidFill>
            </a:endParaRPr>
          </a:p>
          <a:p>
            <a:pPr lvl="2" eaLnBrk="1" hangingPunct="1">
              <a:spcBef>
                <a:spcPct val="50000"/>
              </a:spcBef>
            </a:pPr>
            <a:r>
              <a:rPr lang="fr-FR" altLang="fr-FR" sz="1867" dirty="0">
                <a:solidFill>
                  <a:srgbClr val="25387C"/>
                </a:solidFill>
              </a:rPr>
              <a:t>Un contrat groupe </a:t>
            </a:r>
            <a:r>
              <a:rPr lang="fr-FR" altLang="fr-FR" sz="1867" b="0" dirty="0">
                <a:solidFill>
                  <a:srgbClr val="25387C"/>
                </a:solidFill>
              </a:rPr>
              <a:t>signé par le Président du Centre de Gestion et la Compagnie d’assurance</a:t>
            </a:r>
          </a:p>
          <a:p>
            <a:pPr lvl="2" eaLnBrk="1" hangingPunct="1">
              <a:spcBef>
                <a:spcPct val="50000"/>
              </a:spcBef>
            </a:pPr>
            <a:r>
              <a:rPr lang="fr-FR" altLang="fr-FR" sz="1867" dirty="0">
                <a:solidFill>
                  <a:srgbClr val="25387C"/>
                </a:solidFill>
              </a:rPr>
              <a:t>Des certificats d’adhésion </a:t>
            </a:r>
            <a:r>
              <a:rPr lang="fr-FR" altLang="fr-FR" sz="1867" b="0" dirty="0">
                <a:solidFill>
                  <a:srgbClr val="25387C"/>
                </a:solidFill>
              </a:rPr>
              <a:t>émis dès réception de votre délibération </a:t>
            </a:r>
          </a:p>
          <a:p>
            <a:pPr lvl="3" eaLnBrk="1" hangingPunct="1">
              <a:spcBef>
                <a:spcPct val="50000"/>
              </a:spcBef>
              <a:buClr>
                <a:schemeClr val="accent1"/>
              </a:buClr>
              <a:buSzTx/>
              <a:buFont typeface="Wingdings" pitchFamily="2" charset="2"/>
              <a:buChar char="q"/>
            </a:pPr>
            <a:r>
              <a:rPr lang="fr-FR" altLang="fr-FR" sz="1867" dirty="0">
                <a:solidFill>
                  <a:srgbClr val="25387C"/>
                </a:solidFill>
              </a:rPr>
              <a:t>Signés par le Président du Centre de Gestion et la Compagnie d’Assurance</a:t>
            </a:r>
          </a:p>
          <a:p>
            <a:pPr lvl="3" eaLnBrk="1" hangingPunct="1">
              <a:spcBef>
                <a:spcPct val="50000"/>
              </a:spcBef>
              <a:buClr>
                <a:schemeClr val="accent1"/>
              </a:buClr>
              <a:buSzTx/>
              <a:buFont typeface="Wingdings" pitchFamily="2" charset="2"/>
              <a:buChar char="q"/>
            </a:pPr>
            <a:r>
              <a:rPr lang="fr-FR" altLang="fr-FR" sz="1867" dirty="0">
                <a:solidFill>
                  <a:srgbClr val="25387C"/>
                </a:solidFill>
              </a:rPr>
              <a:t>Mentionnant le choix de couverture et le taux pour chaque collectivité</a:t>
            </a:r>
          </a:p>
          <a:p>
            <a:pPr lvl="3" eaLnBrk="1" hangingPunct="1">
              <a:spcBef>
                <a:spcPct val="50000"/>
              </a:spcBef>
              <a:buClr>
                <a:schemeClr val="accent1"/>
              </a:buClr>
              <a:buSzTx/>
              <a:buFont typeface="Wingdings" pitchFamily="2" charset="2"/>
              <a:buChar char="q"/>
            </a:pPr>
            <a:r>
              <a:rPr lang="fr-FR" altLang="fr-FR" sz="1867" dirty="0">
                <a:solidFill>
                  <a:srgbClr val="25387C"/>
                </a:solidFill>
              </a:rPr>
              <a:t>1 Certificat d’adhésion CNRACL + 1 Certificat d’adhésion IRCANTEC</a:t>
            </a:r>
          </a:p>
          <a:p>
            <a:pPr lvl="3" eaLnBrk="1" hangingPunct="1">
              <a:spcBef>
                <a:spcPct val="50000"/>
              </a:spcBef>
              <a:buClr>
                <a:schemeClr val="accent1"/>
              </a:buClr>
              <a:buSzTx/>
              <a:buFont typeface="Wingdings" pitchFamily="2" charset="2"/>
              <a:buChar char="q"/>
            </a:pPr>
            <a:r>
              <a:rPr lang="fr-FR" altLang="fr-FR" sz="1867" dirty="0">
                <a:solidFill>
                  <a:srgbClr val="25387C"/>
                </a:solidFill>
              </a:rPr>
              <a:t>3 exemplaires : 1 exemplaire à conserver par la collectivité et 2 à retourner au service Assurance du CDG</a:t>
            </a:r>
          </a:p>
          <a:p>
            <a:pPr lvl="1" eaLnBrk="1" hangingPunct="1">
              <a:spcBef>
                <a:spcPct val="50000"/>
              </a:spcBef>
            </a:pPr>
            <a:endParaRPr lang="en-GB" altLang="fr-FR" sz="1867" dirty="0">
              <a:solidFill>
                <a:srgbClr val="25387C"/>
              </a:solidFill>
            </a:endParaRPr>
          </a:p>
        </p:txBody>
      </p:sp>
      <p:graphicFrame>
        <p:nvGraphicFramePr>
          <p:cNvPr id="8" name="Diagramme 7"/>
          <p:cNvGraphicFramePr/>
          <p:nvPr>
            <p:extLst>
              <p:ext uri="{D42A27DB-BD31-4B8C-83A1-F6EECF244321}">
                <p14:modId xmlns:p14="http://schemas.microsoft.com/office/powerpoint/2010/main" val="2780862940"/>
              </p:ext>
            </p:extLst>
          </p:nvPr>
        </p:nvGraphicFramePr>
        <p:xfrm>
          <a:off x="695400" y="1098620"/>
          <a:ext cx="10098616" cy="1278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5" name="Line 4"/>
          <p:cNvSpPr>
            <a:spLocks noChangeShapeType="1"/>
          </p:cNvSpPr>
          <p:nvPr/>
        </p:nvSpPr>
        <p:spPr bwMode="auto">
          <a:xfrm>
            <a:off x="911424" y="2747769"/>
            <a:ext cx="10107083"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endParaRPr lang="fr-FR" sz="3200"/>
          </a:p>
        </p:txBody>
      </p:sp>
      <p:sp>
        <p:nvSpPr>
          <p:cNvPr id="2" name="Titre 1"/>
          <p:cNvSpPr>
            <a:spLocks noGrp="1"/>
          </p:cNvSpPr>
          <p:nvPr>
            <p:ph type="title"/>
          </p:nvPr>
        </p:nvSpPr>
        <p:spPr/>
        <p:txBody>
          <a:bodyPr/>
          <a:lstStyle/>
          <a:p>
            <a:r>
              <a:rPr lang="fr-FR" altLang="fr-FR" sz="2400" dirty="0"/>
              <a:t>Le contrat = LE CERTIFICAT D’ADHESION</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26</a:t>
            </a:fld>
            <a:endParaRPr lang="fr-FR" dirty="0"/>
          </a:p>
        </p:txBody>
      </p:sp>
      <p:pic>
        <p:nvPicPr>
          <p:cNvPr id="9"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3804887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623392" y="764704"/>
            <a:ext cx="7992888"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a:spcBef>
                <a:spcPct val="20000"/>
              </a:spcBef>
              <a:buClr>
                <a:schemeClr val="accent1"/>
              </a:buClr>
              <a:buFont typeface="Wingdings" pitchFamily="2" charset="2"/>
              <a:buChar char="ä"/>
              <a:defRPr sz="1400">
                <a:solidFill>
                  <a:srgbClr val="535355"/>
                </a:solidFill>
                <a:latin typeface="Arial" charset="0"/>
              </a:defRPr>
            </a:lvl2pPr>
            <a:lvl3pPr>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endParaRPr lang="fr-FR" altLang="fr-FR" sz="667" dirty="0">
              <a:solidFill>
                <a:srgbClr val="25387C"/>
              </a:solidFill>
            </a:endParaRPr>
          </a:p>
          <a:p>
            <a:pPr eaLnBrk="1" hangingPunct="1">
              <a:spcBef>
                <a:spcPct val="50000"/>
              </a:spcBef>
            </a:pPr>
            <a:r>
              <a:rPr lang="fr-FR" altLang="fr-FR" sz="1467" dirty="0">
                <a:solidFill>
                  <a:srgbClr val="25387C"/>
                </a:solidFill>
              </a:rPr>
              <a:t>Cette déclaration sert d’assiette au calcul de la cotisation et de remboursements</a:t>
            </a:r>
          </a:p>
          <a:p>
            <a:pPr lvl="1" algn="just" eaLnBrk="1" hangingPunct="1">
              <a:spcBef>
                <a:spcPct val="50000"/>
              </a:spcBef>
            </a:pPr>
            <a:r>
              <a:rPr lang="fr-FR" altLang="fr-FR" sz="1467" dirty="0">
                <a:solidFill>
                  <a:srgbClr val="25387C"/>
                </a:solidFill>
              </a:rPr>
              <a:t> Une cotisation provisionnelle émise sur la base des éléments déclarés en N-1, une régularisation a lieu en fin d’année en fonction du réel déclaré N,</a:t>
            </a:r>
          </a:p>
          <a:p>
            <a:pPr lvl="1" algn="just">
              <a:spcBef>
                <a:spcPct val="50000"/>
              </a:spcBef>
            </a:pPr>
            <a:r>
              <a:rPr lang="fr-FR" altLang="fr-FR" sz="1600" dirty="0">
                <a:solidFill>
                  <a:srgbClr val="25387C"/>
                </a:solidFill>
              </a:rPr>
              <a:t> </a:t>
            </a:r>
            <a:r>
              <a:rPr lang="fr-FR" altLang="fr-FR" sz="1600" b="1" dirty="0">
                <a:solidFill>
                  <a:srgbClr val="25387C"/>
                </a:solidFill>
              </a:rPr>
              <a:t>De façon obligatoire </a:t>
            </a:r>
            <a:r>
              <a:rPr lang="fr-FR" altLang="fr-FR" sz="1600" dirty="0">
                <a:solidFill>
                  <a:srgbClr val="25387C"/>
                </a:solidFill>
              </a:rPr>
              <a:t>:  </a:t>
            </a:r>
          </a:p>
          <a:p>
            <a:pPr lvl="1" algn="just">
              <a:spcBef>
                <a:spcPct val="50000"/>
              </a:spcBef>
              <a:buNone/>
            </a:pPr>
            <a:r>
              <a:rPr lang="fr-FR" altLang="fr-FR" sz="1600" b="1" dirty="0">
                <a:solidFill>
                  <a:srgbClr val="25387C"/>
                </a:solidFill>
              </a:rPr>
              <a:t>	 </a:t>
            </a:r>
            <a:r>
              <a:rPr lang="fr-FR" altLang="fr-FR" sz="1600" dirty="0">
                <a:solidFill>
                  <a:srgbClr val="25387C"/>
                </a:solidFill>
              </a:rPr>
              <a:t>• le Traitement Brut Indiciaire </a:t>
            </a:r>
          </a:p>
          <a:p>
            <a:pPr lvl="1" algn="just">
              <a:spcBef>
                <a:spcPct val="50000"/>
              </a:spcBef>
            </a:pPr>
            <a:r>
              <a:rPr lang="fr-FR" altLang="fr-FR" sz="1600" dirty="0">
                <a:solidFill>
                  <a:srgbClr val="25387C"/>
                </a:solidFill>
              </a:rPr>
              <a:t> </a:t>
            </a:r>
            <a:r>
              <a:rPr lang="fr-FR" altLang="fr-FR" sz="1600" b="1" dirty="0">
                <a:solidFill>
                  <a:srgbClr val="25387C"/>
                </a:solidFill>
              </a:rPr>
              <a:t>De façon optionnelle :</a:t>
            </a:r>
            <a:r>
              <a:rPr lang="fr-FR" altLang="fr-FR" sz="1600" dirty="0">
                <a:solidFill>
                  <a:srgbClr val="25387C"/>
                </a:solidFill>
              </a:rPr>
              <a:t> </a:t>
            </a:r>
          </a:p>
          <a:p>
            <a:pPr marL="1606517" lvl="1" indent="-285750" algn="just">
              <a:spcBef>
                <a:spcPct val="50000"/>
              </a:spcBef>
              <a:buFont typeface="Arial" panose="020B0604020202020204" pitchFamily="34" charset="0"/>
              <a:buChar char="•"/>
            </a:pPr>
            <a:r>
              <a:rPr lang="fr-FR" altLang="fr-FR" sz="1600" dirty="0">
                <a:solidFill>
                  <a:srgbClr val="25387C"/>
                </a:solidFill>
              </a:rPr>
              <a:t>la nouvelle bonification indiciaire (NBI) </a:t>
            </a:r>
          </a:p>
          <a:p>
            <a:pPr marL="1606517" lvl="1" indent="-285750" algn="just">
              <a:spcBef>
                <a:spcPct val="50000"/>
              </a:spcBef>
              <a:buFont typeface="Arial" panose="020B0604020202020204" pitchFamily="34" charset="0"/>
              <a:buChar char="•"/>
            </a:pPr>
            <a:r>
              <a:rPr lang="fr-FR" altLang="fr-FR" sz="1600" dirty="0">
                <a:solidFill>
                  <a:srgbClr val="25387C"/>
                </a:solidFill>
              </a:rPr>
              <a:t>le complément de traitement indiciaire (CTI) à ajouter dans le TIB pour tous les agents travaillant dans le milieu médical ou uniquement pour le personnel des EHPAD </a:t>
            </a:r>
          </a:p>
          <a:p>
            <a:pPr marL="1606517" lvl="1" indent="-285750" algn="just">
              <a:spcBef>
                <a:spcPct val="50000"/>
              </a:spcBef>
              <a:buFont typeface="Arial" panose="020B0604020202020204" pitchFamily="34" charset="0"/>
              <a:buChar char="•"/>
            </a:pPr>
            <a:r>
              <a:rPr lang="fr-FR" altLang="fr-FR" sz="1600" dirty="0">
                <a:solidFill>
                  <a:srgbClr val="25387C"/>
                </a:solidFill>
              </a:rPr>
              <a:t>le supplément familial de traitement (SFT)</a:t>
            </a:r>
          </a:p>
          <a:p>
            <a:pPr marL="1606517" lvl="1" indent="-285750" algn="just">
              <a:spcBef>
                <a:spcPct val="50000"/>
              </a:spcBef>
              <a:buFont typeface="Arial" panose="020B0604020202020204" pitchFamily="34" charset="0"/>
              <a:buChar char="•"/>
            </a:pPr>
            <a:r>
              <a:rPr lang="fr-FR" altLang="fr-FR" sz="1600" dirty="0">
                <a:solidFill>
                  <a:srgbClr val="25387C"/>
                </a:solidFill>
              </a:rPr>
              <a:t>Régime  indemnitaire (RI) entre 10% et 40% du TIB: primes et compléments de rémunération maintenus par l’employeur pendant les arrêts de travail (à l’exception de celles qui sont rattachées à l’exercice des fonctions ou qui ont un caractère de remboursement de frais)</a:t>
            </a:r>
          </a:p>
          <a:p>
            <a:pPr marL="1606517" lvl="1" indent="-285750" algn="just">
              <a:spcBef>
                <a:spcPct val="50000"/>
              </a:spcBef>
              <a:buFont typeface="Arial" panose="020B0604020202020204" pitchFamily="34" charset="0"/>
              <a:buChar char="•"/>
            </a:pPr>
            <a:r>
              <a:rPr lang="fr-FR" altLang="fr-FR" sz="1600" dirty="0">
                <a:solidFill>
                  <a:srgbClr val="25387C"/>
                </a:solidFill>
              </a:rPr>
              <a:t>Tout ou partie des charges patronales (CP) selon votre choix entre 10 et 40% du TIB </a:t>
            </a:r>
          </a:p>
          <a:p>
            <a:pPr marL="1320767" lvl="1" algn="just">
              <a:spcBef>
                <a:spcPct val="50000"/>
              </a:spcBef>
              <a:buNone/>
            </a:pPr>
            <a:endParaRPr lang="fr-FR" altLang="fr-FR" sz="1600" dirty="0">
              <a:solidFill>
                <a:srgbClr val="25387C"/>
              </a:solidFill>
            </a:endParaRPr>
          </a:p>
          <a:p>
            <a:pPr lvl="1" algn="just" eaLnBrk="1" hangingPunct="1">
              <a:spcBef>
                <a:spcPct val="50000"/>
              </a:spcBef>
              <a:buNone/>
            </a:pPr>
            <a:endParaRPr lang="fr-FR" altLang="fr-FR" sz="1600" dirty="0">
              <a:solidFill>
                <a:srgbClr val="25387C"/>
              </a:solidFill>
            </a:endParaRPr>
          </a:p>
          <a:p>
            <a:r>
              <a:rPr lang="fr-FR" altLang="fr-FR" sz="1600" b="0" dirty="0">
                <a:solidFill>
                  <a:srgbClr val="25387C"/>
                </a:solidFill>
              </a:rPr>
              <a:t> </a:t>
            </a:r>
            <a:endParaRPr lang="fr-FR" sz="1867" b="0" dirty="0">
              <a:solidFill>
                <a:srgbClr val="25387C"/>
              </a:solidFill>
            </a:endParaRPr>
          </a:p>
          <a:p>
            <a:pPr lvl="2" eaLnBrk="1" hangingPunct="1">
              <a:spcBef>
                <a:spcPct val="50000"/>
              </a:spcBef>
              <a:buFontTx/>
              <a:buNone/>
            </a:pPr>
            <a:endParaRPr lang="fr-FR" altLang="fr-FR" sz="1867" b="0" dirty="0">
              <a:solidFill>
                <a:srgbClr val="25387C"/>
              </a:solidFill>
            </a:endParaRPr>
          </a:p>
        </p:txBody>
      </p:sp>
      <p:sp>
        <p:nvSpPr>
          <p:cNvPr id="2" name="ZoneTexte 1"/>
          <p:cNvSpPr txBox="1"/>
          <p:nvPr/>
        </p:nvSpPr>
        <p:spPr>
          <a:xfrm>
            <a:off x="8887179" y="1942669"/>
            <a:ext cx="3171481" cy="769634"/>
          </a:xfrm>
          <a:prstGeom prst="rect">
            <a:avLst/>
          </a:prstGeom>
          <a:noFill/>
          <a:ln>
            <a:solidFill>
              <a:schemeClr val="bg1">
                <a:lumMod val="75000"/>
              </a:schemeClr>
            </a:solidFill>
            <a:prstDash val="dash"/>
          </a:ln>
        </p:spPr>
        <p:txBody>
          <a:bodyPr wrap="square">
            <a:spAutoFit/>
          </a:bodyPr>
          <a:lstStyle/>
          <a:p>
            <a:pPr algn="ctr" eaLnBrk="1" hangingPunct="1">
              <a:defRPr/>
            </a:pPr>
            <a:r>
              <a:rPr lang="fr-FR" sz="1467" b="1" dirty="0">
                <a:solidFill>
                  <a:schemeClr val="bg1">
                    <a:lumMod val="65000"/>
                  </a:schemeClr>
                </a:solidFill>
              </a:rPr>
              <a:t>EN LIGNE </a:t>
            </a:r>
          </a:p>
          <a:p>
            <a:pPr algn="ctr" eaLnBrk="1" hangingPunct="1">
              <a:defRPr/>
            </a:pPr>
            <a:r>
              <a:rPr lang="fr-FR" sz="1467" b="1" dirty="0">
                <a:solidFill>
                  <a:schemeClr val="bg1">
                    <a:lumMod val="65000"/>
                  </a:schemeClr>
                </a:solidFill>
              </a:rPr>
              <a:t>sur votre espace sécurisé www.vivinter.fr </a:t>
            </a:r>
          </a:p>
        </p:txBody>
      </p:sp>
      <p:sp>
        <p:nvSpPr>
          <p:cNvPr id="3" name="Titre 2"/>
          <p:cNvSpPr>
            <a:spLocks noGrp="1"/>
          </p:cNvSpPr>
          <p:nvPr>
            <p:ph type="title"/>
          </p:nvPr>
        </p:nvSpPr>
        <p:spPr/>
        <p:txBody>
          <a:bodyPr/>
          <a:lstStyle/>
          <a:p>
            <a:r>
              <a:rPr lang="fr-FR" altLang="fr-FR" sz="2400" dirty="0"/>
              <a:t>L’assiette de cotisation sur www.vivinter.fr</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dirty="0"/>
          </a:p>
        </p:txBody>
      </p: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4956" y="3140968"/>
            <a:ext cx="2601748" cy="1738286"/>
          </a:xfrm>
          <a:prstGeom prst="rect">
            <a:avLst/>
          </a:prstGeom>
          <a:noFill/>
          <a:ln w="9525">
            <a:solidFill>
              <a:schemeClr val="accent6">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1623276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400" y="1916833"/>
            <a:ext cx="7637668" cy="2010886"/>
          </a:xfrm>
        </p:spPr>
        <p:txBody>
          <a:bodyPr/>
          <a:lstStyle/>
          <a:p>
            <a:r>
              <a:rPr lang="fr-FR" dirty="0"/>
              <a:t>PARTIE 5</a:t>
            </a:r>
            <a:br>
              <a:rPr lang="fr-FR" dirty="0"/>
            </a:br>
            <a:br>
              <a:rPr lang="fr-FR" dirty="0"/>
            </a:br>
            <a:r>
              <a:rPr lang="fr-FR" dirty="0"/>
              <a:t>La gestion de vos sinistres : </a:t>
            </a:r>
            <a:br>
              <a:rPr lang="fr-FR" dirty="0"/>
            </a:br>
            <a:r>
              <a:rPr lang="fr-FR" dirty="0"/>
              <a:t> </a:t>
            </a:r>
            <a:br>
              <a:rPr lang="fr-FR" dirty="0"/>
            </a:br>
            <a:endParaRPr lang="fr-FR" dirty="0"/>
          </a:p>
        </p:txBody>
      </p:sp>
      <p:sp>
        <p:nvSpPr>
          <p:cNvPr id="4" name="Espace réservé du numéro de diapositive 3"/>
          <p:cNvSpPr>
            <a:spLocks noGrp="1"/>
          </p:cNvSpPr>
          <p:nvPr>
            <p:ph type="sldNum" sz="quarter" idx="11"/>
          </p:nvPr>
        </p:nvSpPr>
        <p:spPr/>
        <p:txBody>
          <a:bodyPr/>
          <a:lstStyle/>
          <a:p>
            <a:fld id="{733122C9-A0B9-462F-8757-0847AD287B63}" type="slidenum">
              <a:rPr lang="fr-FR" smtClean="0"/>
              <a:pPr/>
              <a:t>28</a:t>
            </a:fld>
            <a:endParaRPr lang="fr-FR" dirty="0"/>
          </a:p>
        </p:txBody>
      </p:sp>
      <p:sp>
        <p:nvSpPr>
          <p:cNvPr id="3" name="Rectangle 2"/>
          <p:cNvSpPr/>
          <p:nvPr/>
        </p:nvSpPr>
        <p:spPr>
          <a:xfrm>
            <a:off x="1487488" y="3284984"/>
            <a:ext cx="7848872" cy="1384995"/>
          </a:xfrm>
          <a:prstGeom prst="rect">
            <a:avLst/>
          </a:prstGeom>
        </p:spPr>
        <p:txBody>
          <a:bodyPr wrap="square">
            <a:spAutoFit/>
          </a:bodyPr>
          <a:lstStyle/>
          <a:p>
            <a:pPr marL="457200" indent="-457200">
              <a:buClr>
                <a:schemeClr val="accent5"/>
              </a:buClr>
              <a:buFont typeface="Wingdings" panose="05000000000000000000" pitchFamily="2" charset="2"/>
              <a:buChar char="§"/>
            </a:pPr>
            <a:r>
              <a:rPr lang="fr-FR" sz="2800" b="1" dirty="0">
                <a:solidFill>
                  <a:schemeClr val="accent1"/>
                </a:solidFill>
                <a:latin typeface="+mj-lt"/>
                <a:ea typeface="+mj-ea"/>
                <a:cs typeface="+mj-cs"/>
              </a:rPr>
              <a:t>Des solutions simples et personnalisées </a:t>
            </a:r>
          </a:p>
          <a:p>
            <a:pPr marL="457200" indent="-457200">
              <a:buClr>
                <a:schemeClr val="accent5"/>
              </a:buClr>
              <a:buFont typeface="Wingdings" panose="05000000000000000000" pitchFamily="2" charset="2"/>
              <a:buChar char="§"/>
            </a:pPr>
            <a:r>
              <a:rPr lang="fr-FR" sz="2800" b="1" dirty="0">
                <a:solidFill>
                  <a:schemeClr val="accent1"/>
                </a:solidFill>
                <a:latin typeface="+mj-lt"/>
                <a:ea typeface="+mj-ea"/>
                <a:cs typeface="+mj-cs"/>
              </a:rPr>
              <a:t>Des services proposés pour limiter les arrêts</a:t>
            </a:r>
          </a:p>
        </p:txBody>
      </p:sp>
    </p:spTree>
    <p:extLst>
      <p:ext uri="{BB962C8B-B14F-4D97-AF65-F5344CB8AC3E}">
        <p14:creationId xmlns:p14="http://schemas.microsoft.com/office/powerpoint/2010/main" val="73923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33122C9-A0B9-462F-8757-0847AD287B63}" type="slidenum">
              <a:rPr lang="fr-FR" smtClean="0"/>
              <a:pPr/>
              <a:t>29</a:t>
            </a:fld>
            <a:endParaRPr lang="fr-FR" dirty="0"/>
          </a:p>
        </p:txBody>
      </p:sp>
      <p:sp>
        <p:nvSpPr>
          <p:cNvPr id="3" name="Titre 2"/>
          <p:cNvSpPr>
            <a:spLocks noGrp="1"/>
          </p:cNvSpPr>
          <p:nvPr>
            <p:ph type="title"/>
          </p:nvPr>
        </p:nvSpPr>
        <p:spPr>
          <a:xfrm>
            <a:off x="1487488" y="1484784"/>
            <a:ext cx="7920880" cy="2033543"/>
          </a:xfrm>
        </p:spPr>
        <p:txBody>
          <a:bodyPr/>
          <a:lstStyle/>
          <a:p>
            <a:r>
              <a:rPr lang="fr-FR" dirty="0"/>
              <a:t>La gestion de vos sinistres : </a:t>
            </a:r>
            <a:br>
              <a:rPr lang="fr-FR" dirty="0"/>
            </a:br>
            <a:r>
              <a:rPr lang="fr-FR" dirty="0"/>
              <a:t>Des solutions simples et personnalisées </a:t>
            </a:r>
          </a:p>
        </p:txBody>
      </p:sp>
    </p:spTree>
    <p:extLst>
      <p:ext uri="{BB962C8B-B14F-4D97-AF65-F5344CB8AC3E}">
        <p14:creationId xmlns:p14="http://schemas.microsoft.com/office/powerpoint/2010/main" val="306121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7381" y="2276873"/>
            <a:ext cx="7565280" cy="2036249"/>
          </a:xfrm>
        </p:spPr>
        <p:txBody>
          <a:bodyPr/>
          <a:lstStyle/>
          <a:p>
            <a:pPr lvl="0">
              <a:defRPr/>
            </a:pPr>
            <a:r>
              <a:rPr lang="fr-FR" sz="2667" dirty="0">
                <a:cs typeface="Arial" panose="020B0604020202020204" pitchFamily="34" charset="0"/>
              </a:rPr>
              <a:t>PARTIE 1</a:t>
            </a:r>
            <a:br>
              <a:rPr lang="fr-FR" sz="2667" dirty="0">
                <a:cs typeface="Arial" panose="020B0604020202020204" pitchFamily="34" charset="0"/>
              </a:rPr>
            </a:br>
            <a:br>
              <a:rPr lang="fr-FR" sz="2400" dirty="0"/>
            </a:br>
            <a:r>
              <a:rPr lang="fr-FR" sz="2667" dirty="0"/>
              <a:t>Présentation des intervenants et de vos contacts dédiés</a:t>
            </a:r>
            <a:br>
              <a:rPr lang="fr-FR" sz="2667" dirty="0"/>
            </a:br>
            <a:endParaRPr lang="fr-FR" dirty="0"/>
          </a:p>
        </p:txBody>
      </p:sp>
    </p:spTree>
    <p:extLst>
      <p:ext uri="{BB962C8B-B14F-4D97-AF65-F5344CB8AC3E}">
        <p14:creationId xmlns:p14="http://schemas.microsoft.com/office/powerpoint/2010/main" val="333481125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latin typeface="Arial" charset="0"/>
              </a:rPr>
              <a:t>Le circuit de la gestion administrative </a:t>
            </a:r>
            <a:endParaRPr lang="fr-FR" dirty="0"/>
          </a:p>
        </p:txBody>
      </p:sp>
      <p:sp>
        <p:nvSpPr>
          <p:cNvPr id="274" name="Espace réservé du texte 273"/>
          <p:cNvSpPr>
            <a:spLocks noGrp="1"/>
          </p:cNvSpPr>
          <p:nvPr>
            <p:ph type="body" idx="4294967295"/>
          </p:nvPr>
        </p:nvSpPr>
        <p:spPr>
          <a:xfrm>
            <a:off x="7590987" y="1072411"/>
            <a:ext cx="4144962" cy="2701925"/>
          </a:xfrm>
          <a:solidFill>
            <a:srgbClr val="25387C"/>
          </a:solidFill>
        </p:spPr>
        <p:txBody>
          <a:bodyPr vert="horz" lIns="0" tIns="0" rIns="0" bIns="0" rtlCol="0" anchor="t" anchorCtr="0">
            <a:normAutofit fontScale="85000" lnSpcReduction="10000"/>
          </a:bodyPr>
          <a:lstStyle>
            <a:lvl1pPr>
              <a:defRPr b="1">
                <a:solidFill>
                  <a:schemeClr val="tx1"/>
                </a:solidFill>
                <a:latin typeface="Arial" charset="0"/>
              </a:defRPr>
            </a:lvl1pPr>
            <a:lvl2pPr marL="171450" indent="-169863">
              <a:defRPr b="1">
                <a:solidFill>
                  <a:schemeClr val="tx1"/>
                </a:solidFill>
                <a:latin typeface="Arial" charset="0"/>
              </a:defRPr>
            </a:lvl2pPr>
            <a:lvl3pPr marL="173038" indent="179388">
              <a:defRPr b="1">
                <a:solidFill>
                  <a:schemeClr val="tx1"/>
                </a:solidFill>
                <a:latin typeface="Arial" charset="0"/>
              </a:defRPr>
            </a:lvl3pPr>
            <a:lvl4pPr marL="400050" indent="-285750">
              <a:defRPr b="1">
                <a:solidFill>
                  <a:schemeClr val="tx1"/>
                </a:solidFill>
                <a:latin typeface="Arial" charset="0"/>
              </a:defRPr>
            </a:lvl4pPr>
            <a:lvl5pPr marL="458788" indent="1370013">
              <a:defRPr b="1">
                <a:solidFill>
                  <a:schemeClr val="tx1"/>
                </a:solidFill>
                <a:latin typeface="Arial" charset="0"/>
              </a:defRPr>
            </a:lvl5pPr>
            <a:lvl6pPr marL="915988" indent="1370013" eaLnBrk="0" fontAlgn="base" hangingPunct="0">
              <a:spcBef>
                <a:spcPct val="0"/>
              </a:spcBef>
              <a:spcAft>
                <a:spcPct val="0"/>
              </a:spcAft>
              <a:defRPr b="1">
                <a:solidFill>
                  <a:schemeClr val="tx1"/>
                </a:solidFill>
                <a:latin typeface="Arial" charset="0"/>
              </a:defRPr>
            </a:lvl6pPr>
            <a:lvl7pPr marL="1373188" indent="1370013" eaLnBrk="0" fontAlgn="base" hangingPunct="0">
              <a:spcBef>
                <a:spcPct val="0"/>
              </a:spcBef>
              <a:spcAft>
                <a:spcPct val="0"/>
              </a:spcAft>
              <a:defRPr b="1">
                <a:solidFill>
                  <a:schemeClr val="tx1"/>
                </a:solidFill>
                <a:latin typeface="Arial" charset="0"/>
              </a:defRPr>
            </a:lvl7pPr>
            <a:lvl8pPr marL="1830388" indent="1370013" eaLnBrk="0" fontAlgn="base" hangingPunct="0">
              <a:spcBef>
                <a:spcPct val="0"/>
              </a:spcBef>
              <a:spcAft>
                <a:spcPct val="0"/>
              </a:spcAft>
              <a:defRPr b="1">
                <a:solidFill>
                  <a:schemeClr val="tx1"/>
                </a:solidFill>
                <a:latin typeface="Arial" charset="0"/>
              </a:defRPr>
            </a:lvl8pPr>
            <a:lvl9pPr marL="2287588" indent="1370013" eaLnBrk="0" fontAlgn="base" hangingPunct="0">
              <a:spcBef>
                <a:spcPct val="0"/>
              </a:spcBef>
              <a:spcAft>
                <a:spcPct val="0"/>
              </a:spcAft>
              <a:defRPr b="1">
                <a:solidFill>
                  <a:schemeClr val="tx1"/>
                </a:solidFill>
                <a:latin typeface="Arial" charset="0"/>
              </a:defRPr>
            </a:lvl9pPr>
          </a:lstStyle>
          <a:p>
            <a:pPr algn="ctr">
              <a:lnSpc>
                <a:spcPct val="220000"/>
              </a:lnSpc>
              <a:defRPr/>
            </a:pPr>
            <a:r>
              <a:rPr lang="fr-FR" altLang="fr-FR" dirty="0">
                <a:solidFill>
                  <a:schemeClr val="bg1"/>
                </a:solidFill>
              </a:rPr>
              <a:t> Le gestionnaire du Centre de Gestion </a:t>
            </a:r>
          </a:p>
          <a:p>
            <a:pPr lvl="3">
              <a:lnSpc>
                <a:spcPts val="1867"/>
              </a:lnSpc>
              <a:buClr>
                <a:srgbClr val="EF7D0B"/>
              </a:buClr>
              <a:buFont typeface="Wingdings" pitchFamily="2" charset="2"/>
              <a:buChar char="Ø"/>
              <a:defRPr/>
            </a:pPr>
            <a:r>
              <a:rPr lang="fr-FR" altLang="fr-FR" sz="1867" b="0" dirty="0">
                <a:solidFill>
                  <a:schemeClr val="bg1"/>
                </a:solidFill>
              </a:rPr>
              <a:t>analyse les dossiers,</a:t>
            </a:r>
          </a:p>
          <a:p>
            <a:pPr lvl="3">
              <a:lnSpc>
                <a:spcPts val="1867"/>
              </a:lnSpc>
              <a:buClr>
                <a:srgbClr val="EF7D0B"/>
              </a:buClr>
              <a:buFont typeface="Wingdings" pitchFamily="2" charset="2"/>
              <a:buChar char="Ø"/>
              <a:defRPr/>
            </a:pPr>
            <a:r>
              <a:rPr lang="fr-FR" altLang="fr-FR" sz="1867" b="0" dirty="0">
                <a:solidFill>
                  <a:schemeClr val="bg1"/>
                </a:solidFill>
              </a:rPr>
              <a:t>effectue l’intégralité du traitement administratif et suit sur le plan comptable le règlement du sinistre</a:t>
            </a:r>
          </a:p>
          <a:p>
            <a:pPr lvl="3">
              <a:lnSpc>
                <a:spcPts val="1867"/>
              </a:lnSpc>
              <a:buClr>
                <a:srgbClr val="EF7D0B"/>
              </a:buClr>
              <a:buFont typeface="Wingdings" pitchFamily="2" charset="2"/>
              <a:buChar char="Ø"/>
              <a:defRPr/>
            </a:pPr>
            <a:r>
              <a:rPr lang="fr-FR" altLang="fr-FR" sz="1867" b="0" dirty="0">
                <a:solidFill>
                  <a:schemeClr val="bg1"/>
                </a:solidFill>
              </a:rPr>
              <a:t>complète avec les PV </a:t>
            </a:r>
          </a:p>
          <a:p>
            <a:pPr lvl="3">
              <a:lnSpc>
                <a:spcPts val="1867"/>
              </a:lnSpc>
              <a:buClr>
                <a:srgbClr val="EF7D0B"/>
              </a:buClr>
              <a:buFont typeface="Wingdings" pitchFamily="2" charset="2"/>
              <a:buChar char="Ø"/>
              <a:defRPr/>
            </a:pPr>
            <a:r>
              <a:rPr lang="fr-FR" altLang="fr-FR" sz="1867" b="0" dirty="0">
                <a:solidFill>
                  <a:schemeClr val="bg1"/>
                </a:solidFill>
              </a:rPr>
              <a:t>relance éventuellement les pièces manquantes</a:t>
            </a:r>
          </a:p>
          <a:p>
            <a:pPr lvl="3">
              <a:lnSpc>
                <a:spcPts val="1867"/>
              </a:lnSpc>
              <a:buClr>
                <a:srgbClr val="EF7D0B"/>
              </a:buClr>
              <a:buFont typeface="Wingdings" pitchFamily="2" charset="2"/>
              <a:buChar char="Ø"/>
              <a:defRPr/>
            </a:pPr>
            <a:r>
              <a:rPr lang="fr-FR" altLang="fr-FR" sz="1867" b="0" dirty="0">
                <a:solidFill>
                  <a:schemeClr val="bg1"/>
                </a:solidFill>
              </a:rPr>
              <a:t>clôture les dossiers auprès de l’assureur pour éviter des provisions injustifiées qui viendraient dégrader la vision financière</a:t>
            </a:r>
          </a:p>
          <a:p>
            <a:pPr>
              <a:lnSpc>
                <a:spcPts val="1867"/>
              </a:lnSpc>
              <a:buFontTx/>
              <a:buChar char="-"/>
              <a:defRPr/>
            </a:pPr>
            <a:endParaRPr lang="fr-FR" altLang="fr-FR" sz="1600" dirty="0">
              <a:solidFill>
                <a:schemeClr val="bg1"/>
              </a:solidFill>
            </a:endParaRPr>
          </a:p>
        </p:txBody>
      </p:sp>
      <p:sp>
        <p:nvSpPr>
          <p:cNvPr id="3" name="Rectangle 2"/>
          <p:cNvSpPr/>
          <p:nvPr/>
        </p:nvSpPr>
        <p:spPr>
          <a:xfrm>
            <a:off x="7176119" y="4372362"/>
            <a:ext cx="4559829" cy="584775"/>
          </a:xfrm>
          <a:prstGeom prst="rect">
            <a:avLst/>
          </a:prstGeom>
        </p:spPr>
        <p:txBody>
          <a:bodyPr wrap="square">
            <a:spAutoFit/>
          </a:bodyPr>
          <a:lstStyle/>
          <a:p>
            <a:pPr algn="ctr">
              <a:spcAft>
                <a:spcPts val="10433"/>
              </a:spcAft>
              <a:defRPr/>
            </a:pPr>
            <a:r>
              <a:rPr lang="fr-FR" sz="1600" spc="-60" dirty="0">
                <a:solidFill>
                  <a:srgbClr val="25387C"/>
                </a:solidFill>
                <a:latin typeface="Arial" panose="02020603050405020304" pitchFamily="2"/>
              </a:rPr>
              <a:t>A réception du dossier complet, le délai maximum de traitement des prestations est de </a:t>
            </a:r>
            <a:r>
              <a:rPr lang="fr-FR" sz="1600" spc="-60" dirty="0">
                <a:solidFill>
                  <a:srgbClr val="EF7D0B"/>
                </a:solidFill>
                <a:latin typeface="Arial" panose="02020603050405020304" pitchFamily="2"/>
              </a:rPr>
              <a:t>15 jours </a:t>
            </a:r>
          </a:p>
        </p:txBody>
      </p:sp>
      <p:sp>
        <p:nvSpPr>
          <p:cNvPr id="53" name="Espace réservé du texte 268"/>
          <p:cNvSpPr txBox="1">
            <a:spLocks/>
          </p:cNvSpPr>
          <p:nvPr/>
        </p:nvSpPr>
        <p:spPr bwMode="auto">
          <a:xfrm>
            <a:off x="1415479" y="980728"/>
            <a:ext cx="4901311" cy="931737"/>
          </a:xfrm>
          <a:prstGeom prst="rect">
            <a:avLst/>
          </a:prstGeom>
          <a:solidFill>
            <a:srgbClr val="25387C">
              <a:alpha val="10000"/>
            </a:srgbClr>
          </a:solidFill>
          <a:ln w="9525" cmpd="sng">
            <a:noFill/>
            <a:prstDash val="soli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1400" b="1">
                <a:solidFill>
                  <a:schemeClr val="accent1"/>
                </a:solidFill>
                <a:latin typeface="+mn-lt"/>
                <a:ea typeface="+mn-ea"/>
                <a:cs typeface="+mn-cs"/>
              </a:defRPr>
            </a:lvl1pPr>
            <a:lvl2pPr marL="171450" indent="-169863" algn="l" rtl="0" eaLnBrk="0" fontAlgn="base" hangingPunct="0">
              <a:spcBef>
                <a:spcPct val="20000"/>
              </a:spcBef>
              <a:spcAft>
                <a:spcPct val="0"/>
              </a:spcAft>
              <a:buClr>
                <a:schemeClr val="accent1"/>
              </a:buClr>
              <a:buFont typeface="Wingdings" pitchFamily="2" charset="2"/>
              <a:buChar char="ä"/>
              <a:defRPr sz="1400">
                <a:solidFill>
                  <a:srgbClr val="535355"/>
                </a:solidFill>
                <a:latin typeface="+mn-lt"/>
              </a:defRPr>
            </a:lvl2pPr>
            <a:lvl3pPr marL="173038" indent="179388" algn="l" rtl="0" eaLnBrk="0" fontAlgn="base" hangingPunct="0">
              <a:spcBef>
                <a:spcPct val="20000"/>
              </a:spcBef>
              <a:spcAft>
                <a:spcPct val="0"/>
              </a:spcAft>
              <a:buClr>
                <a:schemeClr val="accent1"/>
              </a:buClr>
              <a:buFont typeface="Wingdings" pitchFamily="2" charset="2"/>
              <a:buChar char="ä"/>
              <a:defRPr sz="1400" b="1">
                <a:solidFill>
                  <a:srgbClr val="535355"/>
                </a:solidFill>
                <a:latin typeface="+mn-lt"/>
              </a:defRPr>
            </a:lvl3pPr>
            <a:lvl4pPr marL="457200" indent="-103188" algn="l" rtl="0" eaLnBrk="0" fontAlgn="base" hangingPunct="0">
              <a:spcBef>
                <a:spcPct val="20000"/>
              </a:spcBef>
              <a:spcAft>
                <a:spcPct val="0"/>
              </a:spcAft>
              <a:buSzPct val="120000"/>
              <a:buFont typeface="Wingdings" pitchFamily="2" charset="2"/>
              <a:buChar char="§"/>
              <a:defRPr sz="1200">
                <a:solidFill>
                  <a:srgbClr val="535355"/>
                </a:solidFill>
                <a:latin typeface="+mn-lt"/>
              </a:defRPr>
            </a:lvl4pPr>
            <a:lvl5pPr marL="458788" indent="1370013" algn="l" rtl="0" eaLnBrk="0" fontAlgn="base" hangingPunct="0">
              <a:spcBef>
                <a:spcPct val="20000"/>
              </a:spcBef>
              <a:spcAft>
                <a:spcPct val="0"/>
              </a:spcAft>
              <a:defRPr sz="900">
                <a:solidFill>
                  <a:srgbClr val="535355"/>
                </a:solidFill>
                <a:latin typeface="+mn-lt"/>
              </a:defRPr>
            </a:lvl5pPr>
            <a:lvl6pPr marL="915988" algn="l" rtl="0" fontAlgn="base">
              <a:spcBef>
                <a:spcPct val="20000"/>
              </a:spcBef>
              <a:spcAft>
                <a:spcPct val="0"/>
              </a:spcAft>
              <a:defRPr sz="900">
                <a:solidFill>
                  <a:srgbClr val="535355"/>
                </a:solidFill>
                <a:latin typeface="+mn-lt"/>
              </a:defRPr>
            </a:lvl6pPr>
            <a:lvl7pPr marL="1373188" algn="l" rtl="0" fontAlgn="base">
              <a:spcBef>
                <a:spcPct val="20000"/>
              </a:spcBef>
              <a:spcAft>
                <a:spcPct val="0"/>
              </a:spcAft>
              <a:defRPr sz="900">
                <a:solidFill>
                  <a:srgbClr val="535355"/>
                </a:solidFill>
                <a:latin typeface="+mn-lt"/>
              </a:defRPr>
            </a:lvl7pPr>
            <a:lvl8pPr marL="1830388" algn="l" rtl="0" fontAlgn="base">
              <a:spcBef>
                <a:spcPct val="20000"/>
              </a:spcBef>
              <a:spcAft>
                <a:spcPct val="0"/>
              </a:spcAft>
              <a:defRPr sz="900">
                <a:solidFill>
                  <a:srgbClr val="535355"/>
                </a:solidFill>
                <a:latin typeface="+mn-lt"/>
              </a:defRPr>
            </a:lvl8pPr>
            <a:lvl9pPr marL="2287588" algn="l" rtl="0" fontAlgn="base">
              <a:spcBef>
                <a:spcPct val="20000"/>
              </a:spcBef>
              <a:spcAft>
                <a:spcPct val="0"/>
              </a:spcAft>
              <a:defRPr sz="900">
                <a:solidFill>
                  <a:srgbClr val="535355"/>
                </a:solidFill>
                <a:latin typeface="+mn-lt"/>
              </a:defRPr>
            </a:lvl9pPr>
          </a:lstStyle>
          <a:p>
            <a:pPr marL="0" indent="0" algn="ctr">
              <a:lnSpc>
                <a:spcPts val="1867"/>
              </a:lnSpc>
              <a:defRPr/>
            </a:pPr>
            <a:endParaRPr lang="fr-FR" altLang="fr-FR" sz="1467" kern="0" dirty="0">
              <a:solidFill>
                <a:srgbClr val="25387C"/>
              </a:solidFill>
              <a:latin typeface="Arial"/>
            </a:endParaRPr>
          </a:p>
          <a:p>
            <a:pPr marL="0" indent="0" algn="ctr">
              <a:lnSpc>
                <a:spcPts val="1867"/>
              </a:lnSpc>
              <a:defRPr/>
            </a:pPr>
            <a:r>
              <a:rPr lang="fr-FR" altLang="fr-FR" sz="1467" kern="0" dirty="0">
                <a:solidFill>
                  <a:srgbClr val="25387C"/>
                </a:solidFill>
                <a:latin typeface="Arial"/>
              </a:rPr>
              <a:t>     La collectivité déclare les sinistres auprès du service assurances du Centre de Gestion</a:t>
            </a:r>
          </a:p>
        </p:txBody>
      </p:sp>
      <p:sp>
        <p:nvSpPr>
          <p:cNvPr id="54" name="Espace réservé du texte 269"/>
          <p:cNvSpPr txBox="1">
            <a:spLocks/>
          </p:cNvSpPr>
          <p:nvPr/>
        </p:nvSpPr>
        <p:spPr bwMode="auto">
          <a:xfrm>
            <a:off x="1423550" y="4167410"/>
            <a:ext cx="4895849" cy="781015"/>
          </a:xfrm>
          <a:prstGeom prst="rect">
            <a:avLst/>
          </a:prstGeom>
          <a:solidFill>
            <a:srgbClr val="25387C">
              <a:alpha val="75000"/>
            </a:srgbClr>
          </a:solidFill>
          <a:ln w="9525" cmpd="sng">
            <a:noFill/>
            <a:prstDash val="soli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1400" b="1">
                <a:solidFill>
                  <a:schemeClr val="accent1"/>
                </a:solidFill>
                <a:latin typeface="+mn-lt"/>
                <a:ea typeface="+mn-ea"/>
                <a:cs typeface="+mn-cs"/>
              </a:defRPr>
            </a:lvl1pPr>
            <a:lvl2pPr marL="171450" indent="-169863" algn="l" rtl="0" eaLnBrk="0" fontAlgn="base" hangingPunct="0">
              <a:spcBef>
                <a:spcPct val="20000"/>
              </a:spcBef>
              <a:spcAft>
                <a:spcPct val="0"/>
              </a:spcAft>
              <a:buClr>
                <a:schemeClr val="accent1"/>
              </a:buClr>
              <a:buFont typeface="Wingdings" pitchFamily="2" charset="2"/>
              <a:buChar char="ä"/>
              <a:defRPr sz="1400">
                <a:solidFill>
                  <a:srgbClr val="535355"/>
                </a:solidFill>
                <a:latin typeface="+mn-lt"/>
              </a:defRPr>
            </a:lvl2pPr>
            <a:lvl3pPr marL="173038" indent="179388" algn="l" rtl="0" eaLnBrk="0" fontAlgn="base" hangingPunct="0">
              <a:spcBef>
                <a:spcPct val="20000"/>
              </a:spcBef>
              <a:spcAft>
                <a:spcPct val="0"/>
              </a:spcAft>
              <a:buClr>
                <a:schemeClr val="accent1"/>
              </a:buClr>
              <a:buFont typeface="Wingdings" pitchFamily="2" charset="2"/>
              <a:buChar char="ä"/>
              <a:defRPr sz="1400" b="1">
                <a:solidFill>
                  <a:srgbClr val="535355"/>
                </a:solidFill>
                <a:latin typeface="+mn-lt"/>
              </a:defRPr>
            </a:lvl3pPr>
            <a:lvl4pPr marL="457200" indent="-103188" algn="l" rtl="0" eaLnBrk="0" fontAlgn="base" hangingPunct="0">
              <a:spcBef>
                <a:spcPct val="20000"/>
              </a:spcBef>
              <a:spcAft>
                <a:spcPct val="0"/>
              </a:spcAft>
              <a:buSzPct val="120000"/>
              <a:buFont typeface="Wingdings" pitchFamily="2" charset="2"/>
              <a:buChar char="§"/>
              <a:defRPr sz="1200">
                <a:solidFill>
                  <a:srgbClr val="535355"/>
                </a:solidFill>
                <a:latin typeface="+mn-lt"/>
              </a:defRPr>
            </a:lvl4pPr>
            <a:lvl5pPr marL="458788" indent="1370013" algn="l" rtl="0" eaLnBrk="0" fontAlgn="base" hangingPunct="0">
              <a:spcBef>
                <a:spcPct val="20000"/>
              </a:spcBef>
              <a:spcAft>
                <a:spcPct val="0"/>
              </a:spcAft>
              <a:defRPr sz="900">
                <a:solidFill>
                  <a:srgbClr val="535355"/>
                </a:solidFill>
                <a:latin typeface="+mn-lt"/>
              </a:defRPr>
            </a:lvl5pPr>
            <a:lvl6pPr marL="915988" algn="l" rtl="0" fontAlgn="base">
              <a:spcBef>
                <a:spcPct val="20000"/>
              </a:spcBef>
              <a:spcAft>
                <a:spcPct val="0"/>
              </a:spcAft>
              <a:defRPr sz="900">
                <a:solidFill>
                  <a:srgbClr val="535355"/>
                </a:solidFill>
                <a:latin typeface="+mn-lt"/>
              </a:defRPr>
            </a:lvl6pPr>
            <a:lvl7pPr marL="1373188" algn="l" rtl="0" fontAlgn="base">
              <a:spcBef>
                <a:spcPct val="20000"/>
              </a:spcBef>
              <a:spcAft>
                <a:spcPct val="0"/>
              </a:spcAft>
              <a:defRPr sz="900">
                <a:solidFill>
                  <a:srgbClr val="535355"/>
                </a:solidFill>
                <a:latin typeface="+mn-lt"/>
              </a:defRPr>
            </a:lvl7pPr>
            <a:lvl8pPr marL="1830388" algn="l" rtl="0" fontAlgn="base">
              <a:spcBef>
                <a:spcPct val="20000"/>
              </a:spcBef>
              <a:spcAft>
                <a:spcPct val="0"/>
              </a:spcAft>
              <a:defRPr sz="900">
                <a:solidFill>
                  <a:srgbClr val="535355"/>
                </a:solidFill>
                <a:latin typeface="+mn-lt"/>
              </a:defRPr>
            </a:lvl8pPr>
            <a:lvl9pPr marL="2287588" algn="l" rtl="0" fontAlgn="base">
              <a:spcBef>
                <a:spcPct val="20000"/>
              </a:spcBef>
              <a:spcAft>
                <a:spcPct val="0"/>
              </a:spcAft>
              <a:defRPr sz="900">
                <a:solidFill>
                  <a:srgbClr val="535355"/>
                </a:solidFill>
                <a:latin typeface="+mn-lt"/>
              </a:defRPr>
            </a:lvl9pPr>
          </a:lstStyle>
          <a:p>
            <a:pPr marL="0" indent="0" algn="ctr">
              <a:lnSpc>
                <a:spcPts val="1867"/>
              </a:lnSpc>
              <a:defRPr/>
            </a:pPr>
            <a:endParaRPr lang="fr-FR" altLang="fr-FR" sz="1467" kern="0" dirty="0">
              <a:solidFill>
                <a:srgbClr val="000000"/>
              </a:solidFill>
              <a:latin typeface="Arial"/>
            </a:endParaRPr>
          </a:p>
          <a:p>
            <a:pPr marL="0" indent="0" algn="ctr">
              <a:lnSpc>
                <a:spcPts val="1867"/>
              </a:lnSpc>
              <a:defRPr/>
            </a:pPr>
            <a:r>
              <a:rPr lang="fr-FR" altLang="fr-FR" sz="1467" kern="0" dirty="0">
                <a:solidFill>
                  <a:schemeClr val="bg1"/>
                </a:solidFill>
                <a:latin typeface="Arial"/>
              </a:rPr>
              <a:t>Émission du règlement par virement</a:t>
            </a:r>
          </a:p>
        </p:txBody>
      </p:sp>
      <p:sp>
        <p:nvSpPr>
          <p:cNvPr id="55" name="Espace réservé du texte 270"/>
          <p:cNvSpPr txBox="1">
            <a:spLocks/>
          </p:cNvSpPr>
          <p:nvPr/>
        </p:nvSpPr>
        <p:spPr bwMode="auto">
          <a:xfrm>
            <a:off x="1415481" y="2067968"/>
            <a:ext cx="4895849" cy="855615"/>
          </a:xfrm>
          <a:prstGeom prst="rect">
            <a:avLst/>
          </a:prstGeom>
          <a:solidFill>
            <a:srgbClr val="25387C">
              <a:alpha val="30000"/>
            </a:srgbClr>
          </a:solidFill>
          <a:ln w="9525" cmpd="sng">
            <a:noFill/>
            <a:prstDash val="soli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1400" b="1">
                <a:solidFill>
                  <a:schemeClr val="accent1"/>
                </a:solidFill>
                <a:latin typeface="+mn-lt"/>
                <a:ea typeface="+mn-ea"/>
                <a:cs typeface="+mn-cs"/>
              </a:defRPr>
            </a:lvl1pPr>
            <a:lvl2pPr marL="171450" indent="-169863" algn="l" rtl="0" eaLnBrk="0" fontAlgn="base" hangingPunct="0">
              <a:spcBef>
                <a:spcPct val="20000"/>
              </a:spcBef>
              <a:spcAft>
                <a:spcPct val="0"/>
              </a:spcAft>
              <a:buClr>
                <a:schemeClr val="accent1"/>
              </a:buClr>
              <a:buFont typeface="Wingdings" pitchFamily="2" charset="2"/>
              <a:buChar char="ä"/>
              <a:defRPr sz="1400">
                <a:solidFill>
                  <a:srgbClr val="535355"/>
                </a:solidFill>
                <a:latin typeface="+mn-lt"/>
              </a:defRPr>
            </a:lvl2pPr>
            <a:lvl3pPr marL="173038" indent="179388" algn="l" rtl="0" eaLnBrk="0" fontAlgn="base" hangingPunct="0">
              <a:spcBef>
                <a:spcPct val="20000"/>
              </a:spcBef>
              <a:spcAft>
                <a:spcPct val="0"/>
              </a:spcAft>
              <a:buClr>
                <a:schemeClr val="accent1"/>
              </a:buClr>
              <a:buFont typeface="Wingdings" pitchFamily="2" charset="2"/>
              <a:buChar char="ä"/>
              <a:defRPr sz="1400" b="1">
                <a:solidFill>
                  <a:srgbClr val="535355"/>
                </a:solidFill>
                <a:latin typeface="+mn-lt"/>
              </a:defRPr>
            </a:lvl3pPr>
            <a:lvl4pPr marL="457200" indent="-103188" algn="l" rtl="0" eaLnBrk="0" fontAlgn="base" hangingPunct="0">
              <a:spcBef>
                <a:spcPct val="20000"/>
              </a:spcBef>
              <a:spcAft>
                <a:spcPct val="0"/>
              </a:spcAft>
              <a:buSzPct val="120000"/>
              <a:buFont typeface="Wingdings" pitchFamily="2" charset="2"/>
              <a:buChar char="§"/>
              <a:defRPr sz="1200">
                <a:solidFill>
                  <a:srgbClr val="535355"/>
                </a:solidFill>
                <a:latin typeface="+mn-lt"/>
              </a:defRPr>
            </a:lvl4pPr>
            <a:lvl5pPr marL="458788" indent="1370013" algn="l" rtl="0" eaLnBrk="0" fontAlgn="base" hangingPunct="0">
              <a:spcBef>
                <a:spcPct val="20000"/>
              </a:spcBef>
              <a:spcAft>
                <a:spcPct val="0"/>
              </a:spcAft>
              <a:defRPr sz="900">
                <a:solidFill>
                  <a:srgbClr val="535355"/>
                </a:solidFill>
                <a:latin typeface="+mn-lt"/>
              </a:defRPr>
            </a:lvl5pPr>
            <a:lvl6pPr marL="915988" algn="l" rtl="0" fontAlgn="base">
              <a:spcBef>
                <a:spcPct val="20000"/>
              </a:spcBef>
              <a:spcAft>
                <a:spcPct val="0"/>
              </a:spcAft>
              <a:defRPr sz="900">
                <a:solidFill>
                  <a:srgbClr val="535355"/>
                </a:solidFill>
                <a:latin typeface="+mn-lt"/>
              </a:defRPr>
            </a:lvl6pPr>
            <a:lvl7pPr marL="1373188" algn="l" rtl="0" fontAlgn="base">
              <a:spcBef>
                <a:spcPct val="20000"/>
              </a:spcBef>
              <a:spcAft>
                <a:spcPct val="0"/>
              </a:spcAft>
              <a:defRPr sz="900">
                <a:solidFill>
                  <a:srgbClr val="535355"/>
                </a:solidFill>
                <a:latin typeface="+mn-lt"/>
              </a:defRPr>
            </a:lvl7pPr>
            <a:lvl8pPr marL="1830388" algn="l" rtl="0" fontAlgn="base">
              <a:spcBef>
                <a:spcPct val="20000"/>
              </a:spcBef>
              <a:spcAft>
                <a:spcPct val="0"/>
              </a:spcAft>
              <a:defRPr sz="900">
                <a:solidFill>
                  <a:srgbClr val="535355"/>
                </a:solidFill>
                <a:latin typeface="+mn-lt"/>
              </a:defRPr>
            </a:lvl8pPr>
            <a:lvl9pPr marL="2287588" algn="l" rtl="0" fontAlgn="base">
              <a:spcBef>
                <a:spcPct val="20000"/>
              </a:spcBef>
              <a:spcAft>
                <a:spcPct val="0"/>
              </a:spcAft>
              <a:defRPr sz="900">
                <a:solidFill>
                  <a:srgbClr val="535355"/>
                </a:solidFill>
                <a:latin typeface="+mn-lt"/>
              </a:defRPr>
            </a:lvl9pPr>
          </a:lstStyle>
          <a:p>
            <a:pPr marL="0" indent="0" algn="ctr">
              <a:lnSpc>
                <a:spcPts val="1867"/>
              </a:lnSpc>
              <a:defRPr/>
            </a:pPr>
            <a:r>
              <a:rPr lang="fr-FR" altLang="fr-FR" sz="1467" kern="0" dirty="0">
                <a:solidFill>
                  <a:schemeClr val="bg1"/>
                </a:solidFill>
                <a:latin typeface="Arial"/>
              </a:rPr>
              <a:t>Le gestionnaire du CDG constitue le dossier complet pour l’indemnisation et relance les </a:t>
            </a:r>
          </a:p>
          <a:p>
            <a:pPr marL="0" indent="0" algn="ctr">
              <a:lnSpc>
                <a:spcPts val="1867"/>
              </a:lnSpc>
              <a:defRPr/>
            </a:pPr>
            <a:r>
              <a:rPr lang="fr-FR" altLang="fr-FR" sz="1467" kern="0" dirty="0">
                <a:solidFill>
                  <a:schemeClr val="bg1"/>
                </a:solidFill>
                <a:latin typeface="Arial"/>
              </a:rPr>
              <a:t>pièces justificatives</a:t>
            </a:r>
          </a:p>
        </p:txBody>
      </p:sp>
      <p:sp>
        <p:nvSpPr>
          <p:cNvPr id="56" name="Espace réservé du texte 271"/>
          <p:cNvSpPr txBox="1">
            <a:spLocks/>
          </p:cNvSpPr>
          <p:nvPr/>
        </p:nvSpPr>
        <p:spPr bwMode="auto">
          <a:xfrm>
            <a:off x="1415481" y="3081834"/>
            <a:ext cx="4895849" cy="933451"/>
          </a:xfrm>
          <a:prstGeom prst="rect">
            <a:avLst/>
          </a:prstGeom>
          <a:solidFill>
            <a:srgbClr val="25387C">
              <a:alpha val="50000"/>
            </a:srgbClr>
          </a:solidFill>
          <a:ln w="9525" cmpd="sng">
            <a:noFill/>
            <a:prstDash val="soli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1400" b="1">
                <a:solidFill>
                  <a:schemeClr val="accent1"/>
                </a:solidFill>
                <a:latin typeface="+mn-lt"/>
                <a:ea typeface="+mn-ea"/>
                <a:cs typeface="+mn-cs"/>
              </a:defRPr>
            </a:lvl1pPr>
            <a:lvl2pPr marL="171450" indent="-169863" algn="l" rtl="0" eaLnBrk="0" fontAlgn="base" hangingPunct="0">
              <a:spcBef>
                <a:spcPct val="20000"/>
              </a:spcBef>
              <a:spcAft>
                <a:spcPct val="0"/>
              </a:spcAft>
              <a:buClr>
                <a:schemeClr val="accent1"/>
              </a:buClr>
              <a:buFont typeface="Wingdings" pitchFamily="2" charset="2"/>
              <a:buChar char="ä"/>
              <a:defRPr sz="1400">
                <a:solidFill>
                  <a:srgbClr val="535355"/>
                </a:solidFill>
                <a:latin typeface="+mn-lt"/>
              </a:defRPr>
            </a:lvl2pPr>
            <a:lvl3pPr marL="173038" indent="179388" algn="l" rtl="0" eaLnBrk="0" fontAlgn="base" hangingPunct="0">
              <a:spcBef>
                <a:spcPct val="20000"/>
              </a:spcBef>
              <a:spcAft>
                <a:spcPct val="0"/>
              </a:spcAft>
              <a:buClr>
                <a:schemeClr val="accent1"/>
              </a:buClr>
              <a:buFont typeface="Wingdings" pitchFamily="2" charset="2"/>
              <a:buChar char="ä"/>
              <a:defRPr sz="1400" b="1">
                <a:solidFill>
                  <a:srgbClr val="535355"/>
                </a:solidFill>
                <a:latin typeface="+mn-lt"/>
              </a:defRPr>
            </a:lvl3pPr>
            <a:lvl4pPr marL="457200" indent="-103188" algn="l" rtl="0" eaLnBrk="0" fontAlgn="base" hangingPunct="0">
              <a:spcBef>
                <a:spcPct val="20000"/>
              </a:spcBef>
              <a:spcAft>
                <a:spcPct val="0"/>
              </a:spcAft>
              <a:buSzPct val="120000"/>
              <a:buFont typeface="Wingdings" pitchFamily="2" charset="2"/>
              <a:buChar char="§"/>
              <a:defRPr sz="1200">
                <a:solidFill>
                  <a:srgbClr val="535355"/>
                </a:solidFill>
                <a:latin typeface="+mn-lt"/>
              </a:defRPr>
            </a:lvl4pPr>
            <a:lvl5pPr marL="458788" indent="1370013" algn="l" rtl="0" eaLnBrk="0" fontAlgn="base" hangingPunct="0">
              <a:spcBef>
                <a:spcPct val="20000"/>
              </a:spcBef>
              <a:spcAft>
                <a:spcPct val="0"/>
              </a:spcAft>
              <a:defRPr sz="900">
                <a:solidFill>
                  <a:srgbClr val="535355"/>
                </a:solidFill>
                <a:latin typeface="+mn-lt"/>
              </a:defRPr>
            </a:lvl5pPr>
            <a:lvl6pPr marL="915988" algn="l" rtl="0" fontAlgn="base">
              <a:spcBef>
                <a:spcPct val="20000"/>
              </a:spcBef>
              <a:spcAft>
                <a:spcPct val="0"/>
              </a:spcAft>
              <a:defRPr sz="900">
                <a:solidFill>
                  <a:srgbClr val="535355"/>
                </a:solidFill>
                <a:latin typeface="+mn-lt"/>
              </a:defRPr>
            </a:lvl6pPr>
            <a:lvl7pPr marL="1373188" algn="l" rtl="0" fontAlgn="base">
              <a:spcBef>
                <a:spcPct val="20000"/>
              </a:spcBef>
              <a:spcAft>
                <a:spcPct val="0"/>
              </a:spcAft>
              <a:defRPr sz="900">
                <a:solidFill>
                  <a:srgbClr val="535355"/>
                </a:solidFill>
                <a:latin typeface="+mn-lt"/>
              </a:defRPr>
            </a:lvl7pPr>
            <a:lvl8pPr marL="1830388" algn="l" rtl="0" fontAlgn="base">
              <a:spcBef>
                <a:spcPct val="20000"/>
              </a:spcBef>
              <a:spcAft>
                <a:spcPct val="0"/>
              </a:spcAft>
              <a:defRPr sz="900">
                <a:solidFill>
                  <a:srgbClr val="535355"/>
                </a:solidFill>
                <a:latin typeface="+mn-lt"/>
              </a:defRPr>
            </a:lvl8pPr>
            <a:lvl9pPr marL="2287588" algn="l" rtl="0" fontAlgn="base">
              <a:spcBef>
                <a:spcPct val="20000"/>
              </a:spcBef>
              <a:spcAft>
                <a:spcPct val="0"/>
              </a:spcAft>
              <a:defRPr sz="900">
                <a:solidFill>
                  <a:srgbClr val="535355"/>
                </a:solidFill>
                <a:latin typeface="+mn-lt"/>
              </a:defRPr>
            </a:lvl9pPr>
          </a:lstStyle>
          <a:p>
            <a:pPr marL="0" indent="0" algn="ctr">
              <a:lnSpc>
                <a:spcPts val="1867"/>
              </a:lnSpc>
              <a:defRPr/>
            </a:pPr>
            <a:endParaRPr lang="fr-FR" altLang="fr-FR" sz="1467" kern="0" dirty="0">
              <a:solidFill>
                <a:schemeClr val="bg1"/>
              </a:solidFill>
              <a:latin typeface="Arial"/>
            </a:endParaRPr>
          </a:p>
          <a:p>
            <a:pPr marL="0" indent="0" algn="ctr">
              <a:lnSpc>
                <a:spcPts val="1867"/>
              </a:lnSpc>
              <a:defRPr/>
            </a:pPr>
            <a:r>
              <a:rPr lang="fr-FR" altLang="fr-FR" sz="1467" kern="0" dirty="0">
                <a:solidFill>
                  <a:schemeClr val="bg1"/>
                </a:solidFill>
                <a:latin typeface="Arial"/>
              </a:rPr>
              <a:t>Le gestionnaire du CDG valide la demande de remboursement et envoie au paiement</a:t>
            </a:r>
          </a:p>
        </p:txBody>
      </p:sp>
      <p:sp>
        <p:nvSpPr>
          <p:cNvPr id="57" name="Espace réservé du texte 272"/>
          <p:cNvSpPr txBox="1">
            <a:spLocks/>
          </p:cNvSpPr>
          <p:nvPr/>
        </p:nvSpPr>
        <p:spPr bwMode="auto">
          <a:xfrm>
            <a:off x="1394406" y="5100551"/>
            <a:ext cx="4895849" cy="933449"/>
          </a:xfrm>
          <a:prstGeom prst="rect">
            <a:avLst/>
          </a:prstGeom>
          <a:solidFill>
            <a:srgbClr val="25387C"/>
          </a:solidFill>
          <a:ln w="9525" cmpd="sng">
            <a:noFill/>
            <a:prstDash val="soli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1400" b="1">
                <a:solidFill>
                  <a:schemeClr val="accent1"/>
                </a:solidFill>
                <a:latin typeface="+mn-lt"/>
                <a:ea typeface="+mn-ea"/>
                <a:cs typeface="+mn-cs"/>
              </a:defRPr>
            </a:lvl1pPr>
            <a:lvl2pPr marL="171450" indent="-169863" algn="l" rtl="0" eaLnBrk="0" fontAlgn="base" hangingPunct="0">
              <a:spcBef>
                <a:spcPct val="20000"/>
              </a:spcBef>
              <a:spcAft>
                <a:spcPct val="0"/>
              </a:spcAft>
              <a:buClr>
                <a:schemeClr val="accent1"/>
              </a:buClr>
              <a:buFont typeface="Wingdings" pitchFamily="2" charset="2"/>
              <a:buChar char="ä"/>
              <a:defRPr sz="1400">
                <a:solidFill>
                  <a:srgbClr val="535355"/>
                </a:solidFill>
                <a:latin typeface="+mn-lt"/>
              </a:defRPr>
            </a:lvl2pPr>
            <a:lvl3pPr marL="173038" indent="179388" algn="l" rtl="0" eaLnBrk="0" fontAlgn="base" hangingPunct="0">
              <a:spcBef>
                <a:spcPct val="20000"/>
              </a:spcBef>
              <a:spcAft>
                <a:spcPct val="0"/>
              </a:spcAft>
              <a:buClr>
                <a:schemeClr val="accent1"/>
              </a:buClr>
              <a:buFont typeface="Wingdings" pitchFamily="2" charset="2"/>
              <a:buChar char="ä"/>
              <a:defRPr sz="1400" b="1">
                <a:solidFill>
                  <a:srgbClr val="535355"/>
                </a:solidFill>
                <a:latin typeface="+mn-lt"/>
              </a:defRPr>
            </a:lvl3pPr>
            <a:lvl4pPr marL="457200" indent="-103188" algn="l" rtl="0" eaLnBrk="0" fontAlgn="base" hangingPunct="0">
              <a:spcBef>
                <a:spcPct val="20000"/>
              </a:spcBef>
              <a:spcAft>
                <a:spcPct val="0"/>
              </a:spcAft>
              <a:buSzPct val="120000"/>
              <a:buFont typeface="Wingdings" pitchFamily="2" charset="2"/>
              <a:buChar char="§"/>
              <a:defRPr sz="1200">
                <a:solidFill>
                  <a:srgbClr val="535355"/>
                </a:solidFill>
                <a:latin typeface="+mn-lt"/>
              </a:defRPr>
            </a:lvl4pPr>
            <a:lvl5pPr marL="458788" indent="1370013" algn="l" rtl="0" eaLnBrk="0" fontAlgn="base" hangingPunct="0">
              <a:spcBef>
                <a:spcPct val="20000"/>
              </a:spcBef>
              <a:spcAft>
                <a:spcPct val="0"/>
              </a:spcAft>
              <a:defRPr sz="900">
                <a:solidFill>
                  <a:srgbClr val="535355"/>
                </a:solidFill>
                <a:latin typeface="+mn-lt"/>
              </a:defRPr>
            </a:lvl5pPr>
            <a:lvl6pPr marL="915988" algn="l" rtl="0" fontAlgn="base">
              <a:spcBef>
                <a:spcPct val="20000"/>
              </a:spcBef>
              <a:spcAft>
                <a:spcPct val="0"/>
              </a:spcAft>
              <a:defRPr sz="900">
                <a:solidFill>
                  <a:srgbClr val="535355"/>
                </a:solidFill>
                <a:latin typeface="+mn-lt"/>
              </a:defRPr>
            </a:lvl6pPr>
            <a:lvl7pPr marL="1373188" algn="l" rtl="0" fontAlgn="base">
              <a:spcBef>
                <a:spcPct val="20000"/>
              </a:spcBef>
              <a:spcAft>
                <a:spcPct val="0"/>
              </a:spcAft>
              <a:defRPr sz="900">
                <a:solidFill>
                  <a:srgbClr val="535355"/>
                </a:solidFill>
                <a:latin typeface="+mn-lt"/>
              </a:defRPr>
            </a:lvl7pPr>
            <a:lvl8pPr marL="1830388" algn="l" rtl="0" fontAlgn="base">
              <a:spcBef>
                <a:spcPct val="20000"/>
              </a:spcBef>
              <a:spcAft>
                <a:spcPct val="0"/>
              </a:spcAft>
              <a:defRPr sz="900">
                <a:solidFill>
                  <a:srgbClr val="535355"/>
                </a:solidFill>
                <a:latin typeface="+mn-lt"/>
              </a:defRPr>
            </a:lvl8pPr>
            <a:lvl9pPr marL="2287588" algn="l" rtl="0" fontAlgn="base">
              <a:spcBef>
                <a:spcPct val="20000"/>
              </a:spcBef>
              <a:spcAft>
                <a:spcPct val="0"/>
              </a:spcAft>
              <a:defRPr sz="900">
                <a:solidFill>
                  <a:srgbClr val="535355"/>
                </a:solidFill>
                <a:latin typeface="+mn-lt"/>
              </a:defRPr>
            </a:lvl9pPr>
          </a:lstStyle>
          <a:p>
            <a:pPr marL="0" indent="0" algn="ctr">
              <a:lnSpc>
                <a:spcPts val="1867"/>
              </a:lnSpc>
              <a:defRPr/>
            </a:pPr>
            <a:endParaRPr lang="fr-FR" altLang="fr-FR" sz="1467" kern="0" dirty="0">
              <a:solidFill>
                <a:schemeClr val="bg1"/>
              </a:solidFill>
              <a:latin typeface="Arial"/>
            </a:endParaRPr>
          </a:p>
          <a:p>
            <a:pPr marL="0" indent="0" algn="ctr">
              <a:lnSpc>
                <a:spcPts val="1867"/>
              </a:lnSpc>
              <a:defRPr/>
            </a:pPr>
            <a:r>
              <a:rPr lang="fr-FR" altLang="fr-FR" sz="1467" kern="0" dirty="0">
                <a:solidFill>
                  <a:schemeClr val="bg1"/>
                </a:solidFill>
                <a:latin typeface="Arial"/>
              </a:rPr>
              <a:t>Envoi des décomptes et bordereaux de prestations </a:t>
            </a:r>
          </a:p>
          <a:p>
            <a:pPr marL="0" indent="0" algn="ctr">
              <a:lnSpc>
                <a:spcPts val="1867"/>
              </a:lnSpc>
              <a:defRPr/>
            </a:pPr>
            <a:r>
              <a:rPr lang="fr-FR" altLang="fr-FR" sz="1467" kern="0" dirty="0">
                <a:solidFill>
                  <a:schemeClr val="bg1"/>
                </a:solidFill>
                <a:latin typeface="Arial"/>
              </a:rPr>
              <a:t>à la collectivité</a:t>
            </a:r>
          </a:p>
        </p:txBody>
      </p:sp>
      <p:sp>
        <p:nvSpPr>
          <p:cNvPr id="58" name="Flèche vers le bas 3"/>
          <p:cNvSpPr>
            <a:spLocks noChangeArrowheads="1"/>
          </p:cNvSpPr>
          <p:nvPr/>
        </p:nvSpPr>
        <p:spPr bwMode="auto">
          <a:xfrm>
            <a:off x="839416" y="1012313"/>
            <a:ext cx="580495" cy="604540"/>
          </a:xfrm>
          <a:prstGeom prst="downArrow">
            <a:avLst>
              <a:gd name="adj1" fmla="val 50000"/>
              <a:gd name="adj2" fmla="val 49954"/>
            </a:avLst>
          </a:prstGeom>
          <a:solidFill>
            <a:srgbClr val="25387C"/>
          </a:solidFill>
          <a:ln>
            <a:noFill/>
          </a:ln>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fontAlgn="base">
              <a:spcBef>
                <a:spcPct val="0"/>
              </a:spcBef>
              <a:spcAft>
                <a:spcPct val="0"/>
              </a:spcAft>
              <a:defRPr/>
            </a:pPr>
            <a:endParaRPr lang="fr-FR" altLang="fr-FR" sz="2400" kern="0">
              <a:solidFill>
                <a:srgbClr val="000000"/>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dirty="0"/>
          </a:p>
        </p:txBody>
      </p:sp>
      <p:pic>
        <p:nvPicPr>
          <p:cNvPr id="1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102775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txBox="1">
            <a:spLocks noChangeArrowheads="1"/>
          </p:cNvSpPr>
          <p:nvPr/>
        </p:nvSpPr>
        <p:spPr bwMode="auto">
          <a:xfrm>
            <a:off x="1092044" y="1184910"/>
            <a:ext cx="10009112" cy="474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b="1">
                <a:solidFill>
                  <a:schemeClr val="tx1"/>
                </a:solidFill>
                <a:latin typeface="Arial" charset="0"/>
              </a:defRPr>
            </a:lvl1pPr>
            <a:lvl2pPr marL="171450" indent="-1714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buFont typeface="Arial" charset="0"/>
              <a:buChar char="•"/>
            </a:pPr>
            <a:r>
              <a:rPr lang="fr-FR" altLang="fr-FR" sz="1600" b="0" dirty="0">
                <a:solidFill>
                  <a:srgbClr val="25387C"/>
                </a:solidFill>
              </a:rPr>
              <a:t>Diminution de la charge administrative liée à vos déclarations sur papier</a:t>
            </a:r>
          </a:p>
          <a:p>
            <a:pPr eaLnBrk="1" hangingPunct="1">
              <a:spcBef>
                <a:spcPct val="50000"/>
              </a:spcBef>
              <a:buFont typeface="Arial" charset="0"/>
              <a:buChar char="•"/>
            </a:pPr>
            <a:r>
              <a:rPr lang="fr-FR" altLang="fr-FR" sz="1600" b="0" dirty="0">
                <a:solidFill>
                  <a:srgbClr val="25387C"/>
                </a:solidFill>
              </a:rPr>
              <a:t>Des remboursements rapides de vos prestations</a:t>
            </a:r>
          </a:p>
          <a:p>
            <a:pPr eaLnBrk="1" hangingPunct="1">
              <a:spcBef>
                <a:spcPct val="50000"/>
              </a:spcBef>
              <a:buFont typeface="Arial" charset="0"/>
              <a:buChar char="•"/>
            </a:pPr>
            <a:r>
              <a:rPr lang="fr-FR" altLang="fr-FR" sz="1600" b="0" dirty="0">
                <a:solidFill>
                  <a:srgbClr val="25387C"/>
                </a:solidFill>
              </a:rPr>
              <a:t>Consultation de la synthèse des arrêts par agent</a:t>
            </a:r>
          </a:p>
          <a:p>
            <a:pPr eaLnBrk="1" hangingPunct="1">
              <a:spcBef>
                <a:spcPct val="50000"/>
              </a:spcBef>
              <a:buFont typeface="Arial" charset="0"/>
              <a:buChar char="•"/>
            </a:pPr>
            <a:r>
              <a:rPr lang="fr-FR" altLang="fr-FR" sz="1600" b="0" dirty="0">
                <a:solidFill>
                  <a:srgbClr val="25387C"/>
                </a:solidFill>
              </a:rPr>
              <a:t>Suivi administratif personnalisé</a:t>
            </a:r>
          </a:p>
          <a:p>
            <a:pPr eaLnBrk="1" hangingPunct="1">
              <a:spcBef>
                <a:spcPct val="50000"/>
              </a:spcBef>
            </a:pPr>
            <a:endParaRPr lang="fr-FR" altLang="fr-FR" sz="1600" b="0" dirty="0">
              <a:solidFill>
                <a:srgbClr val="25387C"/>
              </a:solidFill>
            </a:endParaRPr>
          </a:p>
          <a:p>
            <a:pPr eaLnBrk="1" hangingPunct="1">
              <a:spcBef>
                <a:spcPct val="50000"/>
              </a:spcBef>
            </a:pPr>
            <a:endParaRPr lang="fr-FR" altLang="fr-FR" sz="1867" dirty="0">
              <a:solidFill>
                <a:srgbClr val="25387C"/>
              </a:solidFill>
            </a:endParaRPr>
          </a:p>
          <a:p>
            <a:pPr algn="just" eaLnBrk="1" hangingPunct="1">
              <a:spcBef>
                <a:spcPct val="50000"/>
              </a:spcBef>
            </a:pPr>
            <a:r>
              <a:rPr lang="fr-FR" altLang="fr-FR" sz="1867" dirty="0">
                <a:solidFill>
                  <a:srgbClr val="25387C"/>
                </a:solidFill>
              </a:rPr>
              <a:t>Une liasse de tiers payant </a:t>
            </a:r>
            <a:r>
              <a:rPr lang="fr-FR" altLang="fr-FR" sz="1867" b="0" dirty="0">
                <a:solidFill>
                  <a:srgbClr val="25387C"/>
                </a:solidFill>
              </a:rPr>
              <a:t>éditable à remettre à l’agent CNRACL victime d’un accident ou maladie imputable au service pour présentation aux praticiens</a:t>
            </a:r>
          </a:p>
          <a:p>
            <a:pPr lvl="1" algn="ctr" eaLnBrk="1" hangingPunct="1">
              <a:spcBef>
                <a:spcPct val="50000"/>
              </a:spcBef>
              <a:buClr>
                <a:schemeClr val="accent1"/>
              </a:buClr>
            </a:pPr>
            <a:endParaRPr lang="fr-FR" altLang="fr-FR" sz="1600" b="0" dirty="0">
              <a:solidFill>
                <a:srgbClr val="25387C"/>
              </a:solidFill>
            </a:endParaRPr>
          </a:p>
          <a:p>
            <a:pPr marL="0" lvl="1" indent="0" algn="just">
              <a:spcBef>
                <a:spcPct val="50000"/>
              </a:spcBef>
              <a:buClr>
                <a:schemeClr val="accent1"/>
              </a:buClr>
            </a:pPr>
            <a:r>
              <a:rPr lang="fr-FR" altLang="fr-FR" sz="1600" b="0" dirty="0">
                <a:solidFill>
                  <a:srgbClr val="25387C"/>
                </a:solidFill>
              </a:rPr>
              <a:t>Des formations seront organisées (Web conférence:  Initiale/ Avancée/ Thématique spécifique «Déclaration des BA»/ «Déclaration de sinistre») </a:t>
            </a:r>
          </a:p>
          <a:p>
            <a:pPr lvl="1" algn="ctr" eaLnBrk="1" hangingPunct="1">
              <a:spcBef>
                <a:spcPct val="50000"/>
              </a:spcBef>
              <a:buClr>
                <a:schemeClr val="accent1"/>
              </a:buClr>
            </a:pPr>
            <a:endParaRPr lang="fr-FR" altLang="fr-FR" sz="1600" b="0" dirty="0">
              <a:solidFill>
                <a:srgbClr val="25387C"/>
              </a:solidFill>
            </a:endParaRPr>
          </a:p>
          <a:p>
            <a:pPr lvl="1" algn="ctr" eaLnBrk="1" hangingPunct="1">
              <a:spcBef>
                <a:spcPct val="50000"/>
              </a:spcBef>
              <a:buClr>
                <a:schemeClr val="accent1"/>
              </a:buClr>
            </a:pPr>
            <a:endParaRPr lang="fr-FR" altLang="fr-FR" sz="1600" b="0" dirty="0">
              <a:solidFill>
                <a:srgbClr val="25387C"/>
              </a:solidFill>
            </a:endParaRPr>
          </a:p>
          <a:p>
            <a:pPr lvl="1" algn="ctr" eaLnBrk="1" hangingPunct="1">
              <a:spcBef>
                <a:spcPct val="50000"/>
              </a:spcBef>
              <a:buClr>
                <a:schemeClr val="accent1"/>
              </a:buClr>
            </a:pPr>
            <a:endParaRPr lang="fr-FR" altLang="fr-FR" sz="1600" b="0" dirty="0">
              <a:solidFill>
                <a:srgbClr val="25387C"/>
              </a:solidFill>
            </a:endParaRPr>
          </a:p>
          <a:p>
            <a:pPr lvl="1" algn="ctr" eaLnBrk="1" hangingPunct="1">
              <a:spcBef>
                <a:spcPct val="50000"/>
              </a:spcBef>
              <a:buClr>
                <a:schemeClr val="accent1"/>
              </a:buClr>
            </a:pPr>
            <a:endParaRPr lang="fr-FR" altLang="fr-FR" sz="1600" b="0" dirty="0">
              <a:solidFill>
                <a:srgbClr val="25387C"/>
              </a:solidFill>
            </a:endParaRPr>
          </a:p>
          <a:p>
            <a:pPr lvl="1" eaLnBrk="1" hangingPunct="1">
              <a:spcBef>
                <a:spcPct val="50000"/>
              </a:spcBef>
              <a:buClr>
                <a:schemeClr val="accent1"/>
              </a:buClr>
              <a:buFont typeface="Wingdings" pitchFamily="2" charset="2"/>
              <a:buChar char="q"/>
            </a:pPr>
            <a:endParaRPr lang="fr-FR" altLang="fr-FR" sz="1600" b="0" dirty="0">
              <a:solidFill>
                <a:srgbClr val="25387C"/>
              </a:solidFill>
            </a:endParaRPr>
          </a:p>
        </p:txBody>
      </p:sp>
      <p:sp>
        <p:nvSpPr>
          <p:cNvPr id="34821" name="Rectangle 8"/>
          <p:cNvSpPr>
            <a:spLocks noChangeArrowheads="1"/>
          </p:cNvSpPr>
          <p:nvPr/>
        </p:nvSpPr>
        <p:spPr bwMode="auto">
          <a:xfrm>
            <a:off x="1839385" y="596741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endParaRPr lang="fr-FR" altLang="fr-FR" sz="2400">
              <a:solidFill>
                <a:schemeClr val="tx1"/>
              </a:solidFill>
            </a:endParaRPr>
          </a:p>
        </p:txBody>
      </p:sp>
      <p:sp>
        <p:nvSpPr>
          <p:cNvPr id="34822" name="Rectangle 9"/>
          <p:cNvSpPr>
            <a:spLocks noChangeArrowheads="1"/>
          </p:cNvSpPr>
          <p:nvPr/>
        </p:nvSpPr>
        <p:spPr bwMode="auto">
          <a:xfrm>
            <a:off x="2034118" y="596741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endParaRPr lang="fr-FR" altLang="fr-FR" sz="2400">
              <a:solidFill>
                <a:schemeClr val="tx1"/>
              </a:solidFill>
            </a:endParaRPr>
          </a:p>
        </p:txBody>
      </p:sp>
      <p:sp>
        <p:nvSpPr>
          <p:cNvPr id="34823" name="Rectangle 10"/>
          <p:cNvSpPr>
            <a:spLocks noChangeArrowheads="1"/>
          </p:cNvSpPr>
          <p:nvPr/>
        </p:nvSpPr>
        <p:spPr bwMode="auto">
          <a:xfrm>
            <a:off x="2724695" y="5630970"/>
            <a:ext cx="6554871" cy="3796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defRPr sz="1400" b="1">
                <a:solidFill>
                  <a:schemeClr val="accent1"/>
                </a:solidFill>
                <a:latin typeface="Arial" charset="0"/>
              </a:defRPr>
            </a:lvl1pPr>
            <a:lvl2pPr>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marL="0" lvl="1" algn="ctr">
              <a:spcBef>
                <a:spcPct val="50000"/>
              </a:spcBef>
              <a:buNone/>
            </a:pPr>
            <a:r>
              <a:rPr lang="fr-FR" altLang="fr-FR" sz="1867" u="sng" dirty="0">
                <a:solidFill>
                  <a:schemeClr val="accent1"/>
                </a:solidFill>
              </a:rPr>
              <a:t>DELAIS DE DECLARATION CONTRACTUELS 120 JOURS</a:t>
            </a:r>
          </a:p>
        </p:txBody>
      </p:sp>
      <p:sp>
        <p:nvSpPr>
          <p:cNvPr id="3" name="Titre 2"/>
          <p:cNvSpPr>
            <a:spLocks noGrp="1"/>
          </p:cNvSpPr>
          <p:nvPr>
            <p:ph type="title"/>
          </p:nvPr>
        </p:nvSpPr>
        <p:spPr/>
        <p:txBody>
          <a:bodyPr/>
          <a:lstStyle/>
          <a:p>
            <a:r>
              <a:rPr lang="fr-FR" altLang="fr-FR" sz="2400" dirty="0"/>
              <a:t>Déclaration en ligne sur </a:t>
            </a:r>
            <a:r>
              <a:rPr lang="fr-FR" altLang="fr-FR" sz="2400" dirty="0">
                <a:solidFill>
                  <a:schemeClr val="accent1"/>
                </a:solidFill>
              </a:rPr>
              <a:t>www.vivinter.fr</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dirty="0"/>
          </a:p>
        </p:txBody>
      </p:sp>
      <p:pic>
        <p:nvPicPr>
          <p:cNvPr id="1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121" y="1254805"/>
            <a:ext cx="2963009" cy="1675608"/>
          </a:xfrm>
          <a:prstGeom prst="rect">
            <a:avLst/>
          </a:prstGeom>
          <a:noFill/>
          <a:ln w="9525">
            <a:solidFill>
              <a:schemeClr val="accent6">
                <a:lumMod val="75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68726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33122C9-A0B9-462F-8757-0847AD287B63}" type="slidenum">
              <a:rPr lang="fr-FR" smtClean="0"/>
              <a:pPr/>
              <a:t>32</a:t>
            </a:fld>
            <a:endParaRPr lang="fr-FR" dirty="0"/>
          </a:p>
        </p:txBody>
      </p:sp>
      <p:sp>
        <p:nvSpPr>
          <p:cNvPr id="3" name="Titre 2"/>
          <p:cNvSpPr>
            <a:spLocks noGrp="1"/>
          </p:cNvSpPr>
          <p:nvPr>
            <p:ph type="title"/>
          </p:nvPr>
        </p:nvSpPr>
        <p:spPr>
          <a:xfrm>
            <a:off x="1415480" y="2204864"/>
            <a:ext cx="7920880" cy="2033543"/>
          </a:xfrm>
        </p:spPr>
        <p:txBody>
          <a:bodyPr/>
          <a:lstStyle/>
          <a:p>
            <a:r>
              <a:rPr lang="fr-FR" dirty="0"/>
              <a:t>La gestion de vos sinistres : </a:t>
            </a:r>
            <a:br>
              <a:rPr lang="fr-FR" dirty="0"/>
            </a:br>
            <a:r>
              <a:rPr lang="fr-FR" dirty="0"/>
              <a:t>Des services proposés pour limiter les arrêts</a:t>
            </a:r>
            <a:br>
              <a:rPr lang="fr-FR" dirty="0"/>
            </a:br>
            <a:endParaRPr lang="fr-FR" dirty="0"/>
          </a:p>
        </p:txBody>
      </p:sp>
    </p:spTree>
    <p:extLst>
      <p:ext uri="{BB962C8B-B14F-4D97-AF65-F5344CB8AC3E}">
        <p14:creationId xmlns:p14="http://schemas.microsoft.com/office/powerpoint/2010/main" val="3337358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txBox="1">
            <a:spLocks noChangeArrowheads="1"/>
          </p:cNvSpPr>
          <p:nvPr/>
        </p:nvSpPr>
        <p:spPr bwMode="auto">
          <a:xfrm>
            <a:off x="1117250" y="3429000"/>
            <a:ext cx="10115549"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171450" indent="-169863">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gn="ctr" eaLnBrk="1" hangingPunct="1">
              <a:spcBef>
                <a:spcPct val="50000"/>
              </a:spcBef>
            </a:pPr>
            <a:r>
              <a:rPr lang="fr-FR" altLang="fr-FR" sz="2000" dirty="0">
                <a:solidFill>
                  <a:srgbClr val="25387C"/>
                </a:solidFill>
              </a:rPr>
              <a:t>Les contre-visites et expertises sont inclues à votre contrat sur les risques assurés</a:t>
            </a:r>
          </a:p>
          <a:p>
            <a:pPr algn="ctr" eaLnBrk="1" hangingPunct="1">
              <a:spcBef>
                <a:spcPct val="50000"/>
              </a:spcBef>
            </a:pPr>
            <a:endParaRPr lang="fr-FR" altLang="fr-FR" sz="1600" dirty="0">
              <a:solidFill>
                <a:srgbClr val="25387C"/>
              </a:solidFill>
            </a:endParaRPr>
          </a:p>
          <a:p>
            <a:pPr>
              <a:spcBef>
                <a:spcPct val="0"/>
              </a:spcBef>
              <a:buClr>
                <a:srgbClr val="EF7D0B"/>
              </a:buClr>
              <a:buFont typeface="Wingdings" pitchFamily="2" charset="2"/>
              <a:buChar char="Ø"/>
            </a:pPr>
            <a:r>
              <a:rPr lang="fr-FR" altLang="fr-FR" sz="1867" b="0" dirty="0">
                <a:solidFill>
                  <a:srgbClr val="25387C"/>
                </a:solidFill>
              </a:rPr>
              <a:t>Vos demandes de contre-visites ou expertises sont à adresser à vos gestionnaires au CDG</a:t>
            </a:r>
          </a:p>
          <a:p>
            <a:pPr>
              <a:spcBef>
                <a:spcPct val="0"/>
              </a:spcBef>
              <a:buClr>
                <a:srgbClr val="EF7D0B"/>
              </a:buClr>
              <a:buFont typeface="Wingdings" pitchFamily="2" charset="2"/>
              <a:buChar char="Ø"/>
            </a:pPr>
            <a:endParaRPr lang="fr-FR" altLang="fr-FR" sz="1867" b="0" dirty="0">
              <a:solidFill>
                <a:srgbClr val="25387C"/>
              </a:solidFill>
            </a:endParaRPr>
          </a:p>
          <a:p>
            <a:pPr>
              <a:spcBef>
                <a:spcPct val="0"/>
              </a:spcBef>
              <a:buClr>
                <a:srgbClr val="EF7D0B"/>
              </a:buClr>
              <a:buFont typeface="Wingdings" pitchFamily="2" charset="2"/>
              <a:buChar char="Ø"/>
            </a:pPr>
            <a:r>
              <a:rPr lang="fr-FR" altLang="fr-FR" sz="1867" b="0" dirty="0">
                <a:solidFill>
                  <a:srgbClr val="25387C"/>
                </a:solidFill>
              </a:rPr>
              <a:t>Les gestionnaires sont à votre disposition pour vous conseiller</a:t>
            </a:r>
          </a:p>
          <a:p>
            <a:pPr>
              <a:spcBef>
                <a:spcPct val="0"/>
              </a:spcBef>
              <a:buClr>
                <a:srgbClr val="EF7D0B"/>
              </a:buClr>
              <a:buFont typeface="Wingdings" pitchFamily="2" charset="2"/>
              <a:buChar char="Ø"/>
            </a:pPr>
            <a:endParaRPr lang="fr-FR" altLang="fr-FR" sz="1867" b="0" dirty="0">
              <a:solidFill>
                <a:srgbClr val="25387C"/>
              </a:solidFill>
            </a:endParaRPr>
          </a:p>
          <a:p>
            <a:pPr marL="180975" indent="-180975">
              <a:spcBef>
                <a:spcPct val="0"/>
              </a:spcBef>
              <a:buClr>
                <a:srgbClr val="EF7D0B"/>
              </a:buClr>
              <a:buFont typeface="Wingdings" pitchFamily="2" charset="2"/>
              <a:buChar char="Ø"/>
            </a:pPr>
            <a:r>
              <a:rPr lang="fr-FR" altLang="fr-FR" sz="1867" b="0" dirty="0">
                <a:solidFill>
                  <a:srgbClr val="25387C"/>
                </a:solidFill>
              </a:rPr>
              <a:t>Les résultats vous sont transférés dans les meilleurs délais après l’examen, accompagnés de note-conseils et courriers types</a:t>
            </a:r>
          </a:p>
          <a:p>
            <a:pPr>
              <a:spcBef>
                <a:spcPct val="0"/>
              </a:spcBef>
              <a:buClr>
                <a:srgbClr val="EF7D0B"/>
              </a:buClr>
              <a:buFont typeface="Wingdings" pitchFamily="2" charset="2"/>
              <a:buChar char="Ø"/>
            </a:pPr>
            <a:endParaRPr lang="fr-FR" altLang="fr-FR" sz="1867" b="0" dirty="0">
              <a:solidFill>
                <a:srgbClr val="25387C"/>
              </a:solidFill>
            </a:endParaRPr>
          </a:p>
        </p:txBody>
      </p:sp>
      <p:graphicFrame>
        <p:nvGraphicFramePr>
          <p:cNvPr id="2" name="Diagramme 1"/>
          <p:cNvGraphicFramePr/>
          <p:nvPr/>
        </p:nvGraphicFramePr>
        <p:xfrm>
          <a:off x="1866896" y="1814744"/>
          <a:ext cx="8122624" cy="460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e 7"/>
          <p:cNvGraphicFramePr/>
          <p:nvPr/>
        </p:nvGraphicFramePr>
        <p:xfrm>
          <a:off x="1528454" y="2391133"/>
          <a:ext cx="8799509" cy="5076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itre 3"/>
          <p:cNvSpPr>
            <a:spLocks noGrp="1"/>
          </p:cNvSpPr>
          <p:nvPr>
            <p:ph type="title"/>
          </p:nvPr>
        </p:nvSpPr>
        <p:spPr/>
        <p:txBody>
          <a:bodyPr/>
          <a:lstStyle/>
          <a:p>
            <a:r>
              <a:rPr lang="fr-FR" altLang="fr-FR" sz="2400" dirty="0"/>
              <a:t>Le contrôle médical pour suivre ses arrêts</a:t>
            </a:r>
            <a:endParaRPr lang="fr-FR" dirty="0"/>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33</a:t>
            </a:fld>
            <a:endParaRPr lang="fr-FR" dirty="0"/>
          </a:p>
        </p:txBody>
      </p:sp>
      <p:pic>
        <p:nvPicPr>
          <p:cNvPr id="9" name="Picture 1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2016383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ZoneTexte 1"/>
          <p:cNvSpPr txBox="1">
            <a:spLocks noChangeArrowheads="1"/>
          </p:cNvSpPr>
          <p:nvPr/>
        </p:nvSpPr>
        <p:spPr bwMode="auto">
          <a:xfrm>
            <a:off x="1007435" y="3542707"/>
            <a:ext cx="9476317" cy="2313454"/>
          </a:xfrm>
          <a:prstGeom prst="rect">
            <a:avLst/>
          </a:prstGeom>
          <a:noFill/>
          <a:ln>
            <a:noFill/>
          </a:ln>
        </p:spPr>
        <p:txBody>
          <a:bodyPr>
            <a:spAutoFit/>
          </a:bodyPr>
          <a:lstStyle>
            <a:lvl1pPr marL="90488">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a:lnSpc>
                <a:spcPts val="2933"/>
              </a:lnSpc>
            </a:pPr>
            <a:r>
              <a:rPr lang="fr-FR" altLang="fr-FR" sz="1867" dirty="0">
                <a:solidFill>
                  <a:srgbClr val="25387C"/>
                </a:solidFill>
              </a:rPr>
              <a:t>Les expertises</a:t>
            </a:r>
          </a:p>
          <a:p>
            <a:pPr algn="just">
              <a:lnSpc>
                <a:spcPts val="2933"/>
              </a:lnSpc>
            </a:pPr>
            <a:endParaRPr lang="fr-FR" altLang="fr-FR" sz="700" b="0" dirty="0">
              <a:solidFill>
                <a:srgbClr val="25387C"/>
              </a:solidFill>
            </a:endParaRPr>
          </a:p>
          <a:p>
            <a:pPr algn="just" eaLnBrk="1" hangingPunct="1">
              <a:buClr>
                <a:srgbClr val="EF7D0B"/>
              </a:buClr>
              <a:buFont typeface="Wingdings" pitchFamily="2" charset="2"/>
              <a:buChar char="Ø"/>
            </a:pPr>
            <a:r>
              <a:rPr lang="fr-FR" altLang="fr-FR" sz="1600" b="0" dirty="0">
                <a:solidFill>
                  <a:srgbClr val="25387C"/>
                </a:solidFill>
              </a:rPr>
              <a:t>Lors de la déclaration d’une maladie imputable au service </a:t>
            </a:r>
          </a:p>
          <a:p>
            <a:pPr algn="just" eaLnBrk="1" hangingPunct="1">
              <a:buClr>
                <a:srgbClr val="EF7D0B"/>
              </a:buClr>
              <a:buFont typeface="Wingdings" pitchFamily="2" charset="2"/>
              <a:buChar char="Ø"/>
            </a:pPr>
            <a:r>
              <a:rPr lang="fr-FR" altLang="fr-FR" sz="1600" b="0" dirty="0">
                <a:solidFill>
                  <a:srgbClr val="25387C"/>
                </a:solidFill>
              </a:rPr>
              <a:t>Lors de la déclaration d’un accident, si doute sur l’imputabilité des lésions </a:t>
            </a:r>
          </a:p>
          <a:p>
            <a:pPr algn="just" eaLnBrk="1" hangingPunct="1">
              <a:buClr>
                <a:srgbClr val="EF7D0B"/>
              </a:buClr>
              <a:buFont typeface="Wingdings" pitchFamily="2" charset="2"/>
              <a:buChar char="Ø"/>
            </a:pPr>
            <a:r>
              <a:rPr lang="fr-FR" altLang="fr-FR" sz="1600" b="0" dirty="0">
                <a:solidFill>
                  <a:srgbClr val="25387C"/>
                </a:solidFill>
              </a:rPr>
              <a:t>Lors d’une déclaration de rechute </a:t>
            </a:r>
          </a:p>
          <a:p>
            <a:pPr algn="just" eaLnBrk="1" hangingPunct="1">
              <a:buClr>
                <a:srgbClr val="EF7D0B"/>
              </a:buClr>
              <a:buFont typeface="Wingdings" pitchFamily="2" charset="2"/>
              <a:buChar char="Ø"/>
            </a:pPr>
            <a:r>
              <a:rPr lang="fr-FR" altLang="fr-FR" sz="1600" b="0" dirty="0">
                <a:solidFill>
                  <a:srgbClr val="25387C"/>
                </a:solidFill>
              </a:rPr>
              <a:t>Sur une longue période d’arrêt de travail </a:t>
            </a:r>
          </a:p>
          <a:p>
            <a:pPr algn="just" eaLnBrk="1" hangingPunct="1">
              <a:buClr>
                <a:srgbClr val="EF7D0B"/>
              </a:buClr>
              <a:buFont typeface="Wingdings" pitchFamily="2" charset="2"/>
              <a:buChar char="Ø"/>
            </a:pPr>
            <a:r>
              <a:rPr lang="fr-FR" altLang="fr-FR" sz="1600" b="0" dirty="0">
                <a:solidFill>
                  <a:srgbClr val="25387C"/>
                </a:solidFill>
              </a:rPr>
              <a:t>Sur une nouvelle pathologie apparaissant sur le certificat médical </a:t>
            </a:r>
          </a:p>
          <a:p>
            <a:pPr algn="just" eaLnBrk="1" hangingPunct="1">
              <a:buClr>
                <a:srgbClr val="EF7D0B"/>
              </a:buClr>
              <a:buFont typeface="Wingdings" pitchFamily="2" charset="2"/>
              <a:buChar char="Ø"/>
            </a:pPr>
            <a:r>
              <a:rPr lang="fr-FR" altLang="fr-FR" sz="1600" b="0" dirty="0">
                <a:solidFill>
                  <a:srgbClr val="25387C"/>
                </a:solidFill>
              </a:rPr>
              <a:t>Sur certains soins de santé : appareillages lourds, cure thermale </a:t>
            </a:r>
          </a:p>
        </p:txBody>
      </p:sp>
      <p:sp>
        <p:nvSpPr>
          <p:cNvPr id="37894" name="ZoneTexte 2"/>
          <p:cNvSpPr txBox="1">
            <a:spLocks noChangeArrowheads="1"/>
          </p:cNvSpPr>
          <p:nvPr/>
        </p:nvSpPr>
        <p:spPr bwMode="auto">
          <a:xfrm>
            <a:off x="1036175" y="1124744"/>
            <a:ext cx="9476316" cy="2067233"/>
          </a:xfrm>
          <a:prstGeom prst="rect">
            <a:avLst/>
          </a:prstGeom>
          <a:noFill/>
          <a:ln>
            <a:noFill/>
          </a:ln>
        </p:spPr>
        <p:txBody>
          <a:bodyPr>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nSpc>
                <a:spcPts val="2933"/>
              </a:lnSpc>
              <a:spcBef>
                <a:spcPct val="0"/>
              </a:spcBef>
            </a:pPr>
            <a:r>
              <a:rPr lang="fr-FR" altLang="fr-FR" sz="1867" dirty="0">
                <a:solidFill>
                  <a:srgbClr val="25387C"/>
                </a:solidFill>
              </a:rPr>
              <a:t>La contre-visite</a:t>
            </a:r>
          </a:p>
          <a:p>
            <a:pPr>
              <a:lnSpc>
                <a:spcPts val="2933"/>
              </a:lnSpc>
              <a:spcBef>
                <a:spcPct val="0"/>
              </a:spcBef>
            </a:pPr>
            <a:endParaRPr lang="fr-FR" altLang="fr-FR" sz="1050" dirty="0">
              <a:solidFill>
                <a:srgbClr val="25387C"/>
              </a:solidFill>
            </a:endParaRPr>
          </a:p>
          <a:p>
            <a:pPr eaLnBrk="1" hangingPunct="1">
              <a:spcBef>
                <a:spcPct val="0"/>
              </a:spcBef>
              <a:buClr>
                <a:srgbClr val="EF7D0B"/>
              </a:buClr>
              <a:buFont typeface="Wingdings" pitchFamily="2" charset="2"/>
              <a:buChar char="Ø"/>
            </a:pPr>
            <a:r>
              <a:rPr lang="fr-FR" altLang="fr-FR" sz="1600" b="0" dirty="0">
                <a:solidFill>
                  <a:srgbClr val="25387C"/>
                </a:solidFill>
              </a:rPr>
              <a:t>Vérifier la validité de l’arrêt en cours </a:t>
            </a:r>
          </a:p>
          <a:p>
            <a:pPr eaLnBrk="1" hangingPunct="1">
              <a:spcBef>
                <a:spcPct val="0"/>
              </a:spcBef>
              <a:buClr>
                <a:srgbClr val="EF7D0B"/>
              </a:buClr>
              <a:buFont typeface="Wingdings" pitchFamily="2" charset="2"/>
              <a:buChar char="Ø"/>
            </a:pPr>
            <a:r>
              <a:rPr lang="fr-FR" altLang="fr-FR" sz="1600" b="0" dirty="0">
                <a:solidFill>
                  <a:srgbClr val="25387C"/>
                </a:solidFill>
              </a:rPr>
              <a:t>Justifier une demande de réintégration au poste initial avant le terme de l’arrêt </a:t>
            </a:r>
          </a:p>
          <a:p>
            <a:pPr eaLnBrk="1" hangingPunct="1">
              <a:spcBef>
                <a:spcPct val="0"/>
              </a:spcBef>
              <a:buClr>
                <a:srgbClr val="EF7D0B"/>
              </a:buClr>
              <a:buFont typeface="Wingdings" pitchFamily="2" charset="2"/>
              <a:buChar char="Ø"/>
            </a:pPr>
            <a:r>
              <a:rPr lang="fr-FR" altLang="fr-FR" sz="1600" b="0" dirty="0">
                <a:solidFill>
                  <a:srgbClr val="25387C"/>
                </a:solidFill>
              </a:rPr>
              <a:t>Démontrer le bien-fondé de certains congés maladie afin de lever les suspicions en interne </a:t>
            </a:r>
          </a:p>
          <a:p>
            <a:pPr eaLnBrk="1" hangingPunct="1">
              <a:spcBef>
                <a:spcPct val="0"/>
              </a:spcBef>
              <a:buClr>
                <a:srgbClr val="EF7D0B"/>
              </a:buClr>
              <a:buFont typeface="Wingdings" pitchFamily="2" charset="2"/>
              <a:buChar char="Ø"/>
            </a:pPr>
            <a:r>
              <a:rPr lang="fr-FR" altLang="fr-FR" sz="1600" b="0" dirty="0">
                <a:solidFill>
                  <a:srgbClr val="25387C"/>
                </a:solidFill>
              </a:rPr>
              <a:t>Eviter les prolongations</a:t>
            </a:r>
          </a:p>
          <a:p>
            <a:pPr eaLnBrk="1" hangingPunct="1">
              <a:spcBef>
                <a:spcPct val="0"/>
              </a:spcBef>
              <a:buClr>
                <a:srgbClr val="EF7D0B"/>
              </a:buClr>
              <a:buFont typeface="Wingdings" pitchFamily="2" charset="2"/>
              <a:buChar char="Ø"/>
            </a:pPr>
            <a:r>
              <a:rPr lang="fr-FR" altLang="fr-FR" sz="1600" b="0" dirty="0">
                <a:solidFill>
                  <a:srgbClr val="25387C"/>
                </a:solidFill>
              </a:rPr>
              <a:t>Mieux estimer la durée probable d’un arrêt ou d’une prolongation</a:t>
            </a:r>
          </a:p>
        </p:txBody>
      </p:sp>
      <p:sp>
        <p:nvSpPr>
          <p:cNvPr id="37895" name="Rectangle 2"/>
          <p:cNvSpPr>
            <a:spLocks noChangeArrowheads="1"/>
          </p:cNvSpPr>
          <p:nvPr/>
        </p:nvSpPr>
        <p:spPr bwMode="auto">
          <a:xfrm>
            <a:off x="7536161" y="908720"/>
            <a:ext cx="4063295" cy="830997"/>
          </a:xfrm>
          <a:prstGeom prst="rect">
            <a:avLst/>
          </a:prstGeom>
          <a:solidFill>
            <a:schemeClr val="bg1"/>
          </a:solidFill>
          <a:ln w="9525" algn="ctr">
            <a:solidFill>
              <a:schemeClr val="accent1"/>
            </a:solidFill>
            <a:prstDash val="dash"/>
            <a:round/>
            <a:headEnd/>
            <a:tailEnd/>
          </a:ln>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gn="ctr" eaLnBrk="1" hangingPunct="1">
              <a:spcBef>
                <a:spcPct val="0"/>
              </a:spcBef>
            </a:pPr>
            <a:r>
              <a:rPr lang="fr-FR" altLang="fr-FR" sz="1600" b="0" dirty="0">
                <a:solidFill>
                  <a:schemeClr val="tx1"/>
                </a:solidFill>
              </a:rPr>
              <a:t>Les PLUS du CDG :  </a:t>
            </a:r>
          </a:p>
          <a:p>
            <a:pPr algn="ctr" eaLnBrk="1" hangingPunct="1">
              <a:spcBef>
                <a:spcPct val="0"/>
              </a:spcBef>
            </a:pPr>
            <a:r>
              <a:rPr lang="fr-FR" altLang="fr-FR" sz="1600" b="0" dirty="0">
                <a:solidFill>
                  <a:schemeClr val="tx1"/>
                </a:solidFill>
              </a:rPr>
              <a:t>vos gestionnaires du CDG </a:t>
            </a:r>
          </a:p>
          <a:p>
            <a:pPr algn="ctr" eaLnBrk="1" hangingPunct="1">
              <a:spcBef>
                <a:spcPct val="0"/>
              </a:spcBef>
            </a:pPr>
            <a:r>
              <a:rPr lang="fr-FR" altLang="fr-FR" sz="1600" b="0" dirty="0">
                <a:solidFill>
                  <a:schemeClr val="tx1"/>
                </a:solidFill>
              </a:rPr>
              <a:t>vous conseilleront sur chaque dossier</a:t>
            </a:r>
          </a:p>
        </p:txBody>
      </p:sp>
      <p:sp>
        <p:nvSpPr>
          <p:cNvPr id="3" name="Titre 2"/>
          <p:cNvSpPr>
            <a:spLocks noGrp="1"/>
          </p:cNvSpPr>
          <p:nvPr>
            <p:ph type="title"/>
          </p:nvPr>
        </p:nvSpPr>
        <p:spPr/>
        <p:txBody>
          <a:bodyPr/>
          <a:lstStyle/>
          <a:p>
            <a:r>
              <a:rPr lang="fr-FR" altLang="fr-FR" sz="2400" dirty="0"/>
              <a:t>Le contrôle médical</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dirty="0"/>
          </a:p>
        </p:txBody>
      </p: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440693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ZoneTexte 1"/>
          <p:cNvSpPr txBox="1">
            <a:spLocks noChangeArrowheads="1"/>
          </p:cNvSpPr>
          <p:nvPr/>
        </p:nvSpPr>
        <p:spPr bwMode="auto">
          <a:xfrm>
            <a:off x="906005" y="2924944"/>
            <a:ext cx="9476316" cy="1951816"/>
          </a:xfrm>
          <a:prstGeom prst="rect">
            <a:avLst/>
          </a:prstGeom>
          <a:noFill/>
          <a:ln>
            <a:noFill/>
          </a:ln>
        </p:spPr>
        <p:txBody>
          <a:bodyPr>
            <a:spAutoFit/>
          </a:bodyPr>
          <a:lstStyle>
            <a:lvl1pPr marL="90488">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44450" algn="just">
              <a:lnSpc>
                <a:spcPts val="2933"/>
              </a:lnSpc>
              <a:spcBef>
                <a:spcPct val="0"/>
              </a:spcBef>
            </a:pPr>
            <a:r>
              <a:rPr lang="fr-FR" altLang="fr-FR" sz="1800" dirty="0">
                <a:solidFill>
                  <a:srgbClr val="25387C"/>
                </a:solidFill>
              </a:rPr>
              <a:t>Le suivi psychologique personnalisé</a:t>
            </a:r>
          </a:p>
          <a:p>
            <a:pPr marL="44450" algn="just">
              <a:lnSpc>
                <a:spcPts val="2933"/>
              </a:lnSpc>
              <a:spcBef>
                <a:spcPct val="0"/>
              </a:spcBef>
              <a:buClr>
                <a:srgbClr val="EF7D0B"/>
              </a:buClr>
              <a:buFont typeface="Wingdings" pitchFamily="2" charset="2"/>
              <a:buChar char="Ø"/>
            </a:pPr>
            <a:r>
              <a:rPr lang="fr-FR" altLang="fr-FR" sz="1400" b="0" dirty="0">
                <a:solidFill>
                  <a:srgbClr val="25387C"/>
                </a:solidFill>
              </a:rPr>
              <a:t>Accompagnement psychologique sur mesure pour les agents en difficulté</a:t>
            </a:r>
            <a:endParaRPr lang="fr-FR" altLang="fr-FR" sz="1400" dirty="0">
              <a:solidFill>
                <a:srgbClr val="25387C"/>
              </a:solidFill>
            </a:endParaRPr>
          </a:p>
          <a:p>
            <a:pPr marL="44450" algn="just">
              <a:lnSpc>
                <a:spcPts val="2933"/>
              </a:lnSpc>
              <a:spcBef>
                <a:spcPct val="0"/>
              </a:spcBef>
              <a:buClr>
                <a:srgbClr val="EF7D0B"/>
              </a:buClr>
              <a:buFont typeface="Wingdings" pitchFamily="2" charset="2"/>
              <a:buChar char="Ø"/>
            </a:pPr>
            <a:r>
              <a:rPr lang="fr-FR" altLang="fr-FR" sz="1400" b="0" dirty="0">
                <a:solidFill>
                  <a:srgbClr val="25387C"/>
                </a:solidFill>
              </a:rPr>
              <a:t>Ce service confidentiel permet, après une évaluation de la situation de l’agent, de proposer à la collectivité un suivi psychologique personnalisé, au cabinet d’un psychologue proche du domicile de l’agent afin de l’aider à surmonter les problèmes professionnels ou personnels qu’il rencontre</a:t>
            </a:r>
          </a:p>
        </p:txBody>
      </p:sp>
      <p:sp>
        <p:nvSpPr>
          <p:cNvPr id="38918" name="ZoneTexte 2"/>
          <p:cNvSpPr txBox="1">
            <a:spLocks noChangeArrowheads="1"/>
          </p:cNvSpPr>
          <p:nvPr/>
        </p:nvSpPr>
        <p:spPr bwMode="auto">
          <a:xfrm>
            <a:off x="863174" y="1766357"/>
            <a:ext cx="9519147" cy="1454244"/>
          </a:xfrm>
          <a:prstGeom prst="rect">
            <a:avLst/>
          </a:prstGeom>
          <a:noFill/>
          <a:ln>
            <a:noFill/>
          </a:ln>
        </p:spPr>
        <p:txBody>
          <a:bodyPr wrap="square">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nSpc>
                <a:spcPts val="2933"/>
              </a:lnSpc>
              <a:spcBef>
                <a:spcPct val="0"/>
              </a:spcBef>
            </a:pPr>
            <a:r>
              <a:rPr lang="fr-FR" altLang="fr-FR" sz="1800" dirty="0">
                <a:solidFill>
                  <a:srgbClr val="25387C"/>
                </a:solidFill>
              </a:rPr>
              <a:t>L’écoute </a:t>
            </a:r>
          </a:p>
          <a:p>
            <a:pPr algn="just">
              <a:lnSpc>
                <a:spcPts val="2933"/>
              </a:lnSpc>
              <a:spcBef>
                <a:spcPct val="0"/>
              </a:spcBef>
              <a:buClr>
                <a:srgbClr val="EF7D0B"/>
              </a:buClr>
              <a:buFont typeface="Wingdings" pitchFamily="2" charset="2"/>
              <a:buChar char="Ø"/>
            </a:pPr>
            <a:r>
              <a:rPr lang="fr-FR" altLang="fr-FR" b="0" dirty="0">
                <a:solidFill>
                  <a:srgbClr val="25387C"/>
                </a:solidFill>
              </a:rPr>
              <a:t>Ce service anonyme et confidentiel est accessible par les agents à partir d’un numéro non surtaxé</a:t>
            </a:r>
          </a:p>
          <a:p>
            <a:pPr algn="just">
              <a:lnSpc>
                <a:spcPts val="2933"/>
              </a:lnSpc>
              <a:spcBef>
                <a:spcPct val="0"/>
              </a:spcBef>
              <a:buClr>
                <a:srgbClr val="EF7D0B"/>
              </a:buClr>
              <a:buFont typeface="Wingdings" pitchFamily="2" charset="2"/>
              <a:buChar char="Ø"/>
            </a:pPr>
            <a:r>
              <a:rPr lang="fr-FR" altLang="fr-FR" b="0" dirty="0">
                <a:solidFill>
                  <a:srgbClr val="25387C"/>
                </a:solidFill>
              </a:rPr>
              <a:t>Le numéro d’appel vous sera communiqué par le Centre de Gestion</a:t>
            </a:r>
          </a:p>
          <a:p>
            <a:pPr algn="just">
              <a:spcBef>
                <a:spcPct val="0"/>
              </a:spcBef>
              <a:buClr>
                <a:srgbClr val="EF7D0B"/>
              </a:buClr>
              <a:buFont typeface="Wingdings" pitchFamily="2" charset="2"/>
              <a:buChar char="Ø"/>
            </a:pPr>
            <a:endParaRPr lang="fr-FR" altLang="fr-FR" sz="1600" b="0" dirty="0">
              <a:solidFill>
                <a:srgbClr val="25387C"/>
              </a:solidFill>
            </a:endParaRPr>
          </a:p>
        </p:txBody>
      </p:sp>
      <p:sp>
        <p:nvSpPr>
          <p:cNvPr id="38919" name="ZoneTexte 4"/>
          <p:cNvSpPr txBox="1">
            <a:spLocks noChangeArrowheads="1"/>
          </p:cNvSpPr>
          <p:nvPr/>
        </p:nvSpPr>
        <p:spPr bwMode="auto">
          <a:xfrm>
            <a:off x="1271464" y="812057"/>
            <a:ext cx="5416549" cy="9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867" b="0" dirty="0">
                <a:solidFill>
                  <a:srgbClr val="25387C"/>
                </a:solidFill>
              </a:rPr>
              <a:t>L’objectif est de maintenir ou d’aider au retour à l’emploi l’agent en difficulté, en souffrance. L’accompagnement sera adapté à sa situation</a:t>
            </a:r>
          </a:p>
        </p:txBody>
      </p:sp>
      <p:sp>
        <p:nvSpPr>
          <p:cNvPr id="38920" name="Rectangle 7"/>
          <p:cNvSpPr>
            <a:spLocks noChangeArrowheads="1"/>
          </p:cNvSpPr>
          <p:nvPr/>
        </p:nvSpPr>
        <p:spPr bwMode="auto">
          <a:xfrm>
            <a:off x="7720083" y="639459"/>
            <a:ext cx="4106948" cy="1077218"/>
          </a:xfrm>
          <a:prstGeom prst="rect">
            <a:avLst/>
          </a:prstGeom>
          <a:solidFill>
            <a:schemeClr val="bg1"/>
          </a:solidFill>
          <a:ln w="9525" algn="ctr">
            <a:solidFill>
              <a:schemeClr val="accent1"/>
            </a:solidFill>
            <a:prstDash val="dash"/>
            <a:round/>
            <a:headEnd/>
            <a:tailEnd/>
          </a:ln>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gn="ctr" eaLnBrk="1" hangingPunct="1">
              <a:spcBef>
                <a:spcPct val="0"/>
              </a:spcBef>
            </a:pPr>
            <a:r>
              <a:rPr lang="fr-FR" altLang="fr-FR" sz="1600" b="0" dirty="0">
                <a:solidFill>
                  <a:schemeClr val="tx1"/>
                </a:solidFill>
              </a:rPr>
              <a:t>Les PLUS du CDG :</a:t>
            </a:r>
          </a:p>
          <a:p>
            <a:pPr algn="ctr" eaLnBrk="1" hangingPunct="1">
              <a:spcBef>
                <a:spcPct val="0"/>
              </a:spcBef>
            </a:pPr>
            <a:r>
              <a:rPr lang="fr-FR" altLang="fr-FR" sz="1600" b="0" dirty="0">
                <a:solidFill>
                  <a:schemeClr val="tx1"/>
                </a:solidFill>
              </a:rPr>
              <a:t>selon la situation et l’urgence, </a:t>
            </a:r>
          </a:p>
          <a:p>
            <a:pPr algn="ctr" eaLnBrk="1" hangingPunct="1">
              <a:spcBef>
                <a:spcPct val="0"/>
              </a:spcBef>
            </a:pPr>
            <a:r>
              <a:rPr lang="fr-FR" altLang="fr-FR" sz="1600" b="0" dirty="0">
                <a:solidFill>
                  <a:schemeClr val="tx1"/>
                </a:solidFill>
              </a:rPr>
              <a:t>le CDG mobilisera les équipes internes et/ou externes nécessaires</a:t>
            </a:r>
          </a:p>
        </p:txBody>
      </p:sp>
      <p:sp>
        <p:nvSpPr>
          <p:cNvPr id="3" name="Titre 2"/>
          <p:cNvSpPr>
            <a:spLocks noGrp="1"/>
          </p:cNvSpPr>
          <p:nvPr>
            <p:ph type="title"/>
          </p:nvPr>
        </p:nvSpPr>
        <p:spPr/>
        <p:txBody>
          <a:bodyPr/>
          <a:lstStyle/>
          <a:p>
            <a:r>
              <a:rPr lang="fr-FR" altLang="fr-FR" sz="2400" dirty="0"/>
              <a:t>Le soutien psychologique</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dirty="0"/>
          </a:p>
        </p:txBody>
      </p:sp>
      <p:pic>
        <p:nvPicPr>
          <p:cNvPr id="9"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
        <p:nvSpPr>
          <p:cNvPr id="4" name="Rectangle à coins arrondis 3"/>
          <p:cNvSpPr/>
          <p:nvPr/>
        </p:nvSpPr>
        <p:spPr>
          <a:xfrm rot="303474">
            <a:off x="9500750" y="2323827"/>
            <a:ext cx="1885214" cy="1007327"/>
          </a:xfrm>
          <a:prstGeom prst="roundRect">
            <a:avLst/>
          </a:prstGeom>
          <a:solidFill>
            <a:srgbClr val="253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lvl="1" algn="ctr" defTabSz="914377">
              <a:lnSpc>
                <a:spcPct val="110000"/>
              </a:lnSpc>
              <a:spcBef>
                <a:spcPts val="600"/>
              </a:spcBef>
              <a:spcAft>
                <a:spcPts val="300"/>
              </a:spcAft>
              <a:defRPr/>
            </a:pPr>
            <a:r>
              <a:rPr lang="fr-FR" sz="900" b="1" dirty="0">
                <a:solidFill>
                  <a:srgbClr val="F07D00"/>
                </a:solidFill>
              </a:rPr>
              <a:t>L’ELIGIBILITE</a:t>
            </a:r>
          </a:p>
          <a:p>
            <a:pPr marL="90488" lvl="1" algn="ctr" defTabSz="914377">
              <a:defRPr/>
            </a:pPr>
            <a:r>
              <a:rPr lang="fr-FR" sz="900" dirty="0"/>
              <a:t>Pour toutes les collectivités territoriales ayant souscrit la « Maladie Ordinaire » sur un contrat CNRACL  et suite à un évènement garantie </a:t>
            </a:r>
          </a:p>
        </p:txBody>
      </p:sp>
      <p:sp>
        <p:nvSpPr>
          <p:cNvPr id="12" name="ZoneTexte 2"/>
          <p:cNvSpPr txBox="1">
            <a:spLocks noChangeArrowheads="1"/>
          </p:cNvSpPr>
          <p:nvPr/>
        </p:nvSpPr>
        <p:spPr bwMode="auto">
          <a:xfrm>
            <a:off x="906005" y="4797152"/>
            <a:ext cx="10230555" cy="1579920"/>
          </a:xfrm>
          <a:prstGeom prst="rect">
            <a:avLst/>
          </a:prstGeom>
          <a:noFill/>
          <a:ln>
            <a:noFill/>
          </a:ln>
        </p:spPr>
        <p:txBody>
          <a:bodyPr wrap="square">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nSpc>
                <a:spcPts val="2933"/>
              </a:lnSpc>
              <a:spcBef>
                <a:spcPct val="0"/>
              </a:spcBef>
            </a:pPr>
            <a:r>
              <a:rPr lang="fr-FR" altLang="fr-FR" sz="1800" dirty="0">
                <a:solidFill>
                  <a:srgbClr val="25387C"/>
                </a:solidFill>
              </a:rPr>
              <a:t>Le groupe de parole</a:t>
            </a:r>
          </a:p>
          <a:p>
            <a:pPr algn="just">
              <a:lnSpc>
                <a:spcPts val="2933"/>
              </a:lnSpc>
              <a:spcBef>
                <a:spcPct val="0"/>
              </a:spcBef>
              <a:buClr>
                <a:srgbClr val="EF7D0B"/>
              </a:buClr>
              <a:buFont typeface="Wingdings" pitchFamily="2" charset="2"/>
              <a:buChar char="Ø"/>
            </a:pPr>
            <a:r>
              <a:rPr lang="fr-FR" altLang="fr-FR" b="0" dirty="0">
                <a:solidFill>
                  <a:srgbClr val="25387C"/>
                </a:solidFill>
              </a:rPr>
              <a:t>Prévenir les conséquences d’un évènement traumatisant en vue d’un « mieux-être psychologique» </a:t>
            </a:r>
          </a:p>
          <a:p>
            <a:pPr algn="just">
              <a:lnSpc>
                <a:spcPts val="2933"/>
              </a:lnSpc>
              <a:spcBef>
                <a:spcPct val="0"/>
              </a:spcBef>
              <a:buClr>
                <a:srgbClr val="EF7D0B"/>
              </a:buClr>
            </a:pPr>
            <a:r>
              <a:rPr lang="fr-FR" altLang="fr-FR" b="0" dirty="0">
                <a:solidFill>
                  <a:srgbClr val="25387C"/>
                </a:solidFill>
              </a:rPr>
              <a:t>   des agents,</a:t>
            </a:r>
          </a:p>
          <a:p>
            <a:pPr algn="just">
              <a:lnSpc>
                <a:spcPts val="2933"/>
              </a:lnSpc>
              <a:spcBef>
                <a:spcPct val="0"/>
              </a:spcBef>
              <a:buClr>
                <a:srgbClr val="EF7D0B"/>
              </a:buClr>
              <a:buFont typeface="Wingdings" pitchFamily="2" charset="2"/>
              <a:buChar char="Ø"/>
            </a:pPr>
            <a:r>
              <a:rPr lang="fr-FR" altLang="fr-FR" b="0" dirty="0">
                <a:solidFill>
                  <a:srgbClr val="25387C"/>
                </a:solidFill>
              </a:rPr>
              <a:t>Offrir à la collectivité employeur une réponse aux situations d’urgence. </a:t>
            </a:r>
          </a:p>
        </p:txBody>
      </p:sp>
    </p:spTree>
    <p:extLst>
      <p:ext uri="{BB962C8B-B14F-4D97-AF65-F5344CB8AC3E}">
        <p14:creationId xmlns:p14="http://schemas.microsoft.com/office/powerpoint/2010/main" val="2467047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ZoneTexte 2"/>
          <p:cNvSpPr txBox="1">
            <a:spLocks noChangeArrowheads="1"/>
          </p:cNvSpPr>
          <p:nvPr/>
        </p:nvSpPr>
        <p:spPr bwMode="auto">
          <a:xfrm>
            <a:off x="1103445" y="2243178"/>
            <a:ext cx="9380307" cy="3747308"/>
          </a:xfrm>
          <a:prstGeom prst="rect">
            <a:avLst/>
          </a:prstGeom>
          <a:noFill/>
          <a:ln>
            <a:noFill/>
          </a:ln>
        </p:spPr>
        <p:txBody>
          <a:bodyPr wrap="square">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nSpc>
                <a:spcPts val="2933"/>
              </a:lnSpc>
              <a:spcBef>
                <a:spcPct val="0"/>
              </a:spcBef>
            </a:pPr>
            <a:r>
              <a:rPr lang="fr-FR" altLang="fr-FR" sz="1867" dirty="0">
                <a:solidFill>
                  <a:srgbClr val="25387C"/>
                </a:solidFill>
              </a:rPr>
              <a:t>L’approche</a:t>
            </a:r>
          </a:p>
          <a:p>
            <a:pPr algn="just" eaLnBrk="1" hangingPunct="1">
              <a:spcBef>
                <a:spcPct val="0"/>
              </a:spcBef>
              <a:buClr>
                <a:srgbClr val="EF7D0B"/>
              </a:buClr>
              <a:buFont typeface="Wingdings" pitchFamily="2" charset="2"/>
              <a:buChar char="Ø"/>
            </a:pPr>
            <a:r>
              <a:rPr lang="fr-FR" altLang="fr-FR" sz="1600" b="0" dirty="0">
                <a:solidFill>
                  <a:srgbClr val="25387C"/>
                </a:solidFill>
              </a:rPr>
              <a:t>Une approche proactive centrée sur les solutions et qui tient compte des besoins de votre organisation, des ressources de l’agent et des exigences de sa tâche</a:t>
            </a:r>
          </a:p>
          <a:p>
            <a:pPr algn="just" eaLnBrk="1" hangingPunct="1">
              <a:spcBef>
                <a:spcPct val="0"/>
              </a:spcBef>
              <a:buClr>
                <a:srgbClr val="EF7D0B"/>
              </a:buClr>
              <a:buFont typeface="Wingdings" pitchFamily="2" charset="2"/>
              <a:buChar char="Ø"/>
            </a:pPr>
            <a:r>
              <a:rPr lang="fr-FR" altLang="fr-FR" sz="1600" b="0" dirty="0">
                <a:solidFill>
                  <a:srgbClr val="25387C"/>
                </a:solidFill>
              </a:rPr>
              <a:t>Un accompagnement pluridisciplinaire s’appuyant sur un réseau national et local d’intervenants spécialisés dans la relation d’aide aux personnes en situation d’arrêt de travail (conseillers professionnels, psychologues, ergonomes et ergothérapeutes, préparateurs physiques et médecins)</a:t>
            </a:r>
          </a:p>
          <a:p>
            <a:pPr>
              <a:spcBef>
                <a:spcPct val="0"/>
              </a:spcBef>
            </a:pPr>
            <a:endParaRPr lang="fr-FR" altLang="fr-FR" sz="1600" b="0" dirty="0">
              <a:solidFill>
                <a:srgbClr val="25387C"/>
              </a:solidFill>
            </a:endParaRPr>
          </a:p>
          <a:p>
            <a:pPr>
              <a:spcBef>
                <a:spcPct val="0"/>
              </a:spcBef>
            </a:pPr>
            <a:endParaRPr lang="fr-FR" altLang="fr-FR" sz="1867" dirty="0">
              <a:solidFill>
                <a:srgbClr val="25387C"/>
              </a:solidFill>
            </a:endParaRPr>
          </a:p>
          <a:p>
            <a:pPr>
              <a:spcBef>
                <a:spcPct val="0"/>
              </a:spcBef>
            </a:pPr>
            <a:r>
              <a:rPr lang="fr-FR" altLang="fr-FR" sz="1867" dirty="0">
                <a:solidFill>
                  <a:srgbClr val="25387C"/>
                </a:solidFill>
              </a:rPr>
              <a:t>Les 3 étapes de </a:t>
            </a:r>
            <a:r>
              <a:rPr lang="fr-FR" altLang="fr-FR" sz="1867" dirty="0" err="1">
                <a:solidFill>
                  <a:srgbClr val="25387C"/>
                </a:solidFill>
              </a:rPr>
              <a:t>Diot</a:t>
            </a:r>
            <a:r>
              <a:rPr lang="fr-FR" altLang="fr-FR" sz="1867" dirty="0">
                <a:solidFill>
                  <a:srgbClr val="25387C"/>
                </a:solidFill>
              </a:rPr>
              <a:t> </a:t>
            </a:r>
            <a:r>
              <a:rPr lang="fr-FR" altLang="fr-FR" sz="1867" dirty="0" err="1">
                <a:solidFill>
                  <a:srgbClr val="25387C"/>
                </a:solidFill>
              </a:rPr>
              <a:t>Siaci</a:t>
            </a:r>
            <a:r>
              <a:rPr lang="fr-FR" altLang="fr-FR" sz="1867" dirty="0">
                <a:solidFill>
                  <a:srgbClr val="25387C"/>
                </a:solidFill>
              </a:rPr>
              <a:t> Réadaptation :</a:t>
            </a:r>
          </a:p>
          <a:p>
            <a:pPr>
              <a:spcBef>
                <a:spcPct val="0"/>
              </a:spcBef>
            </a:pPr>
            <a:endParaRPr lang="fr-FR" altLang="fr-FR" sz="1600" b="0" dirty="0">
              <a:solidFill>
                <a:srgbClr val="25387C"/>
              </a:solidFill>
            </a:endParaRPr>
          </a:p>
          <a:p>
            <a:pPr algn="just" eaLnBrk="1" hangingPunct="1">
              <a:spcBef>
                <a:spcPct val="0"/>
              </a:spcBef>
              <a:buClr>
                <a:srgbClr val="EF7D0B"/>
              </a:buClr>
              <a:buFontTx/>
              <a:buAutoNum type="arabicPeriod"/>
            </a:pPr>
            <a:r>
              <a:rPr lang="fr-FR" altLang="fr-FR" sz="1600" b="0" dirty="0">
                <a:solidFill>
                  <a:srgbClr val="25387C"/>
                </a:solidFill>
              </a:rPr>
              <a:t>L’élaboration d’un plan d’intervention personnalisé selon les besoins de l’agent et de la collectivité</a:t>
            </a:r>
          </a:p>
          <a:p>
            <a:pPr algn="just" eaLnBrk="1" hangingPunct="1">
              <a:spcBef>
                <a:spcPct val="0"/>
              </a:spcBef>
              <a:buClr>
                <a:srgbClr val="EF7D0B"/>
              </a:buClr>
              <a:buFontTx/>
              <a:buAutoNum type="arabicPeriod"/>
            </a:pPr>
            <a:r>
              <a:rPr lang="fr-FR" altLang="fr-FR" sz="1600" b="0" dirty="0">
                <a:solidFill>
                  <a:srgbClr val="25387C"/>
                </a:solidFill>
              </a:rPr>
              <a:t>Un accompagnement psychosocial et professionnel</a:t>
            </a:r>
          </a:p>
          <a:p>
            <a:pPr algn="just" eaLnBrk="1" hangingPunct="1">
              <a:spcBef>
                <a:spcPct val="0"/>
              </a:spcBef>
              <a:buClr>
                <a:srgbClr val="EF7D0B"/>
              </a:buClr>
              <a:buFontTx/>
              <a:buAutoNum type="arabicPeriod"/>
            </a:pPr>
            <a:r>
              <a:rPr lang="fr-FR" altLang="fr-FR" sz="1600" b="0" dirty="0">
                <a:solidFill>
                  <a:srgbClr val="25387C"/>
                </a:solidFill>
              </a:rPr>
              <a:t>Un soutien de l’employeur pour favoriser la réinsertion professionnelle de l’agent</a:t>
            </a:r>
          </a:p>
          <a:p>
            <a:pPr>
              <a:spcBef>
                <a:spcPct val="0"/>
              </a:spcBef>
            </a:pPr>
            <a:endParaRPr lang="fr-FR" altLang="fr-FR" sz="1600" b="0" dirty="0">
              <a:solidFill>
                <a:srgbClr val="25387C"/>
              </a:solidFill>
            </a:endParaRPr>
          </a:p>
        </p:txBody>
      </p:sp>
      <p:sp>
        <p:nvSpPr>
          <p:cNvPr id="39942" name="ZoneTexte 4"/>
          <p:cNvSpPr txBox="1">
            <a:spLocks noChangeArrowheads="1"/>
          </p:cNvSpPr>
          <p:nvPr/>
        </p:nvSpPr>
        <p:spPr bwMode="auto">
          <a:xfrm>
            <a:off x="1103446" y="1398589"/>
            <a:ext cx="6347221"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867" b="0" dirty="0">
                <a:solidFill>
                  <a:srgbClr val="25387C"/>
                </a:solidFill>
              </a:rPr>
              <a:t>L’objectif est d’aider au retour à l’emploi l’agent dans une situation d’inaptitude totale ou partielle définitive</a:t>
            </a:r>
          </a:p>
        </p:txBody>
      </p:sp>
      <p:sp>
        <p:nvSpPr>
          <p:cNvPr id="39943" name="Rectangle 7"/>
          <p:cNvSpPr>
            <a:spLocks noChangeArrowheads="1"/>
          </p:cNvSpPr>
          <p:nvPr/>
        </p:nvSpPr>
        <p:spPr bwMode="auto">
          <a:xfrm>
            <a:off x="7822782" y="1088537"/>
            <a:ext cx="3903255" cy="1077218"/>
          </a:xfrm>
          <a:prstGeom prst="rect">
            <a:avLst/>
          </a:prstGeom>
          <a:solidFill>
            <a:schemeClr val="bg1"/>
          </a:solidFill>
          <a:ln w="9525" algn="ctr">
            <a:solidFill>
              <a:schemeClr val="accent1"/>
            </a:solidFill>
            <a:prstDash val="dash"/>
            <a:round/>
            <a:headEnd/>
            <a:tailEnd/>
          </a:ln>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gn="ctr" eaLnBrk="1" hangingPunct="1">
              <a:spcBef>
                <a:spcPct val="0"/>
              </a:spcBef>
            </a:pPr>
            <a:r>
              <a:rPr lang="fr-FR" altLang="fr-FR" sz="1600" b="0" dirty="0">
                <a:solidFill>
                  <a:schemeClr val="tx1"/>
                </a:solidFill>
              </a:rPr>
              <a:t>Les PLUS du CDG :</a:t>
            </a:r>
          </a:p>
          <a:p>
            <a:pPr algn="ctr" eaLnBrk="1" hangingPunct="1">
              <a:spcBef>
                <a:spcPct val="0"/>
              </a:spcBef>
            </a:pPr>
            <a:r>
              <a:rPr lang="fr-FR" altLang="fr-FR" sz="1600" b="0" dirty="0">
                <a:solidFill>
                  <a:schemeClr val="tx1"/>
                </a:solidFill>
              </a:rPr>
              <a:t>Selon la situation et l’urgence, </a:t>
            </a:r>
          </a:p>
          <a:p>
            <a:pPr algn="ctr" eaLnBrk="1" hangingPunct="1">
              <a:spcBef>
                <a:spcPct val="0"/>
              </a:spcBef>
            </a:pPr>
            <a:r>
              <a:rPr lang="fr-FR" altLang="fr-FR" sz="1600" b="0" dirty="0">
                <a:solidFill>
                  <a:schemeClr val="tx1"/>
                </a:solidFill>
              </a:rPr>
              <a:t>le CDG mobilisera les équipes internes et/ou externes nécessaires</a:t>
            </a:r>
          </a:p>
        </p:txBody>
      </p:sp>
      <p:sp>
        <p:nvSpPr>
          <p:cNvPr id="3" name="Titre 2"/>
          <p:cNvSpPr>
            <a:spLocks noGrp="1"/>
          </p:cNvSpPr>
          <p:nvPr>
            <p:ph type="title"/>
          </p:nvPr>
        </p:nvSpPr>
        <p:spPr/>
        <p:txBody>
          <a:bodyPr/>
          <a:lstStyle/>
          <a:p>
            <a:r>
              <a:rPr lang="fr-FR" altLang="fr-FR" sz="2400" dirty="0"/>
              <a:t>La réadaptation</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dirty="0"/>
          </a:p>
        </p:txBody>
      </p: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2047827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ZoneTexte 2"/>
          <p:cNvSpPr txBox="1">
            <a:spLocks noChangeArrowheads="1"/>
          </p:cNvSpPr>
          <p:nvPr/>
        </p:nvSpPr>
        <p:spPr bwMode="auto">
          <a:xfrm>
            <a:off x="995462" y="1124744"/>
            <a:ext cx="10213106" cy="4303742"/>
          </a:xfrm>
          <a:prstGeom prst="rect">
            <a:avLst/>
          </a:prstGeom>
          <a:noFill/>
          <a:ln>
            <a:noFill/>
          </a:ln>
        </p:spPr>
        <p:txBody>
          <a:bodyPr wrap="square">
            <a:spAutoFit/>
          </a:bodyPr>
          <a:lstStyle>
            <a:lvl1pPr marL="44450">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fr-FR" altLang="fr-FR" sz="1600" b="0" dirty="0">
                <a:solidFill>
                  <a:srgbClr val="25387C"/>
                </a:solidFill>
              </a:rPr>
              <a:t>Lorsque l’un de vos agents est accidenté par le fait d’une personne ou d’un élément tiers identifié, vous pouvez déclencher un recours contre tiers responsable. Cette procédure permet de recouvrer selon les cas : </a:t>
            </a:r>
          </a:p>
          <a:p>
            <a:pPr>
              <a:lnSpc>
                <a:spcPts val="2933"/>
              </a:lnSpc>
              <a:buClr>
                <a:srgbClr val="EF7D0B"/>
              </a:buClr>
              <a:buFont typeface="Wingdings" pitchFamily="2" charset="2"/>
              <a:buChar char="Ø"/>
            </a:pPr>
            <a:r>
              <a:rPr lang="fr-FR" altLang="fr-FR" sz="1600" b="0" dirty="0">
                <a:solidFill>
                  <a:srgbClr val="25387C"/>
                </a:solidFill>
              </a:rPr>
              <a:t>Les traitements </a:t>
            </a:r>
          </a:p>
          <a:p>
            <a:pPr>
              <a:lnSpc>
                <a:spcPts val="2933"/>
              </a:lnSpc>
              <a:buClr>
                <a:srgbClr val="EF7D0B"/>
              </a:buClr>
              <a:buFont typeface="Wingdings" pitchFamily="2" charset="2"/>
              <a:buChar char="Ø"/>
            </a:pPr>
            <a:r>
              <a:rPr lang="fr-FR" altLang="fr-FR" sz="1600" b="0" dirty="0">
                <a:solidFill>
                  <a:srgbClr val="25387C"/>
                </a:solidFill>
              </a:rPr>
              <a:t>Les charges patronales </a:t>
            </a:r>
          </a:p>
          <a:p>
            <a:pPr>
              <a:lnSpc>
                <a:spcPts val="2933"/>
              </a:lnSpc>
              <a:buClr>
                <a:srgbClr val="EF7D0B"/>
              </a:buClr>
              <a:buFont typeface="Wingdings" pitchFamily="2" charset="2"/>
              <a:buChar char="Ø"/>
            </a:pPr>
            <a:r>
              <a:rPr lang="fr-FR" altLang="fr-FR" sz="1600" b="0" dirty="0">
                <a:solidFill>
                  <a:srgbClr val="25387C"/>
                </a:solidFill>
              </a:rPr>
              <a:t>Les frais médicaux </a:t>
            </a:r>
          </a:p>
          <a:p>
            <a:pPr>
              <a:lnSpc>
                <a:spcPts val="2933"/>
              </a:lnSpc>
              <a:buClr>
                <a:srgbClr val="EF7D0B"/>
              </a:buClr>
              <a:buFont typeface="Wingdings" pitchFamily="2" charset="2"/>
              <a:buChar char="Ø"/>
            </a:pPr>
            <a:r>
              <a:rPr lang="fr-FR" altLang="fr-FR" sz="1600" b="0" dirty="0">
                <a:solidFill>
                  <a:srgbClr val="25387C"/>
                </a:solidFill>
              </a:rPr>
              <a:t>Le capital-décès engagé </a:t>
            </a:r>
          </a:p>
          <a:p>
            <a:pPr>
              <a:lnSpc>
                <a:spcPts val="2933"/>
              </a:lnSpc>
            </a:pPr>
            <a:endParaRPr lang="fr-FR" altLang="fr-FR" sz="1867" dirty="0">
              <a:solidFill>
                <a:srgbClr val="25387C"/>
              </a:solidFill>
            </a:endParaRPr>
          </a:p>
          <a:p>
            <a:pPr>
              <a:lnSpc>
                <a:spcPts val="2933"/>
              </a:lnSpc>
            </a:pPr>
            <a:r>
              <a:rPr lang="fr-FR" altLang="fr-FR" sz="1867" dirty="0">
                <a:solidFill>
                  <a:srgbClr val="25387C"/>
                </a:solidFill>
              </a:rPr>
              <a:t>Cette procédure permet de réduire voire annuler le coût financier d’un accident </a:t>
            </a:r>
          </a:p>
          <a:p>
            <a:pPr>
              <a:lnSpc>
                <a:spcPts val="2933"/>
              </a:lnSpc>
            </a:pPr>
            <a:endParaRPr lang="fr-FR" altLang="fr-FR" sz="1600" b="0" dirty="0">
              <a:solidFill>
                <a:srgbClr val="25387C"/>
              </a:solidFill>
            </a:endParaRPr>
          </a:p>
          <a:p>
            <a:pPr>
              <a:lnSpc>
                <a:spcPts val="2933"/>
              </a:lnSpc>
            </a:pPr>
            <a:r>
              <a:rPr lang="fr-FR" altLang="fr-FR" sz="1600" b="0" dirty="0">
                <a:solidFill>
                  <a:srgbClr val="25387C"/>
                </a:solidFill>
              </a:rPr>
              <a:t>Comment le signaler ? </a:t>
            </a:r>
            <a:r>
              <a:rPr lang="fr-FR" altLang="fr-FR" sz="1600" dirty="0">
                <a:solidFill>
                  <a:srgbClr val="25387C"/>
                </a:solidFill>
              </a:rPr>
              <a:t>Lors de la déclaration de l’arrêt ou à votre gestionnaire</a:t>
            </a:r>
          </a:p>
          <a:p>
            <a:pPr>
              <a:lnSpc>
                <a:spcPts val="2933"/>
              </a:lnSpc>
            </a:pPr>
            <a:endParaRPr lang="fr-FR" altLang="fr-FR" sz="1600" b="0" dirty="0">
              <a:solidFill>
                <a:srgbClr val="25387C"/>
              </a:solidFill>
            </a:endParaRPr>
          </a:p>
          <a:p>
            <a:pPr>
              <a:lnSpc>
                <a:spcPts val="2933"/>
              </a:lnSpc>
            </a:pPr>
            <a:r>
              <a:rPr lang="fr-FR" altLang="fr-FR" sz="1600" dirty="0">
                <a:solidFill>
                  <a:srgbClr val="25387C"/>
                </a:solidFill>
              </a:rPr>
              <a:t>Notre service dédié vous contactera. </a:t>
            </a:r>
            <a:r>
              <a:rPr lang="fr-FR" altLang="fr-FR" sz="1600" b="0" dirty="0">
                <a:solidFill>
                  <a:srgbClr val="25387C"/>
                </a:solidFill>
              </a:rPr>
              <a:t>Le recours n’est engagé que sous réserve de votre accord</a:t>
            </a:r>
          </a:p>
        </p:txBody>
      </p:sp>
      <p:sp>
        <p:nvSpPr>
          <p:cNvPr id="3" name="Titre 2"/>
          <p:cNvSpPr>
            <a:spLocks noGrp="1"/>
          </p:cNvSpPr>
          <p:nvPr>
            <p:ph type="title"/>
          </p:nvPr>
        </p:nvSpPr>
        <p:spPr/>
        <p:txBody>
          <a:bodyPr/>
          <a:lstStyle/>
          <a:p>
            <a:r>
              <a:rPr lang="fr-FR" altLang="fr-FR" sz="2400" dirty="0"/>
              <a:t>Le recours contre tiers</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dirty="0"/>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4102017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000" y="1484784"/>
            <a:ext cx="9120384" cy="2033543"/>
          </a:xfrm>
        </p:spPr>
        <p:txBody>
          <a:bodyPr>
            <a:noAutofit/>
          </a:bodyPr>
          <a:lstStyle/>
          <a:p>
            <a:r>
              <a:rPr lang="fr-FR" dirty="0"/>
              <a:t>PARTIE 6</a:t>
            </a:r>
            <a:br>
              <a:rPr lang="fr-FR" dirty="0"/>
            </a:br>
            <a:br>
              <a:rPr lang="fr-FR" dirty="0"/>
            </a:br>
            <a:r>
              <a:rPr lang="fr-FR" dirty="0"/>
              <a:t>Les services du contrat groupe et les frais du Centre de Gestion de la Haute Savoie</a:t>
            </a:r>
            <a:br>
              <a:rPr lang="fr-FR" dirty="0"/>
            </a:br>
            <a:endParaRPr lang="fr-FR" dirty="0"/>
          </a:p>
        </p:txBody>
      </p:sp>
      <p:sp>
        <p:nvSpPr>
          <p:cNvPr id="4" name="Espace réservé du numéro de diapositive 3"/>
          <p:cNvSpPr>
            <a:spLocks noGrp="1"/>
          </p:cNvSpPr>
          <p:nvPr>
            <p:ph type="sldNum" sz="quarter" idx="11"/>
          </p:nvPr>
        </p:nvSpPr>
        <p:spPr/>
        <p:txBody>
          <a:bodyPr/>
          <a:lstStyle/>
          <a:p>
            <a:fld id="{733122C9-A0B9-462F-8757-0847AD287B63}" type="slidenum">
              <a:rPr lang="fr-FR" smtClean="0"/>
              <a:pPr/>
              <a:t>38</a:t>
            </a:fld>
            <a:endParaRPr lang="fr-FR" dirty="0"/>
          </a:p>
        </p:txBody>
      </p:sp>
    </p:spTree>
    <p:extLst>
      <p:ext uri="{BB962C8B-B14F-4D97-AF65-F5344CB8AC3E}">
        <p14:creationId xmlns:p14="http://schemas.microsoft.com/office/powerpoint/2010/main" val="93094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ZoneTexte 2"/>
          <p:cNvSpPr txBox="1">
            <a:spLocks noChangeArrowheads="1"/>
          </p:cNvSpPr>
          <p:nvPr/>
        </p:nvSpPr>
        <p:spPr bwMode="auto">
          <a:xfrm>
            <a:off x="1199457" y="2366636"/>
            <a:ext cx="10219961" cy="2103589"/>
          </a:xfrm>
          <a:prstGeom prst="rect">
            <a:avLst/>
          </a:prstGeom>
          <a:noFill/>
          <a:ln w="9525">
            <a:solidFill>
              <a:srgbClr val="25387C"/>
            </a:solidFill>
            <a:miter lim="800000"/>
            <a:headEnd/>
            <a:tailEnd/>
          </a:ln>
        </p:spPr>
        <p:txBody>
          <a:bodyPr wrap="square">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867" b="0" dirty="0">
                <a:solidFill>
                  <a:srgbClr val="25387C"/>
                </a:solidFill>
              </a:rPr>
              <a:t>La consultation s’est effectuée par la voie d’une procédure concurrentielle avec négociation</a:t>
            </a:r>
          </a:p>
          <a:p>
            <a:pPr eaLnBrk="1" hangingPunct="1">
              <a:spcBef>
                <a:spcPct val="0"/>
              </a:spcBef>
            </a:pPr>
            <a:endParaRPr lang="fr-FR" altLang="fr-FR" sz="1867" b="0" dirty="0">
              <a:solidFill>
                <a:srgbClr val="25387C"/>
              </a:solidFill>
            </a:endParaRPr>
          </a:p>
          <a:p>
            <a:pPr eaLnBrk="1" hangingPunct="1">
              <a:spcBef>
                <a:spcPct val="0"/>
              </a:spcBef>
            </a:pPr>
            <a:r>
              <a:rPr lang="fr-FR" altLang="fr-FR" sz="1867" b="0" dirty="0">
                <a:solidFill>
                  <a:srgbClr val="25387C"/>
                </a:solidFill>
              </a:rPr>
              <a:t>Le cahier des charges a été établi pour correspondre parfaitement aux exigences liées au statut de la fonction publique</a:t>
            </a:r>
          </a:p>
          <a:p>
            <a:pPr eaLnBrk="1" hangingPunct="1">
              <a:spcBef>
                <a:spcPct val="0"/>
              </a:spcBef>
            </a:pPr>
            <a:endParaRPr lang="fr-FR" altLang="fr-FR" sz="1867" b="0" dirty="0">
              <a:solidFill>
                <a:srgbClr val="25387C"/>
              </a:solidFill>
            </a:endParaRPr>
          </a:p>
          <a:p>
            <a:pPr eaLnBrk="1" hangingPunct="1">
              <a:spcBef>
                <a:spcPct val="0"/>
              </a:spcBef>
            </a:pPr>
            <a:r>
              <a:rPr lang="fr-FR" altLang="fr-FR" sz="1867" b="0" dirty="0">
                <a:solidFill>
                  <a:srgbClr val="25387C"/>
                </a:solidFill>
              </a:rPr>
              <a:t>Un audit indépendant a assisté le Centre de gestion notamment pour évaluer au mieux les impacts financiers des différentes propositions et le respect du cahier des charges</a:t>
            </a:r>
          </a:p>
        </p:txBody>
      </p:sp>
      <p:sp>
        <p:nvSpPr>
          <p:cNvPr id="43014" name="ZoneTexte 4"/>
          <p:cNvSpPr txBox="1">
            <a:spLocks noChangeArrowheads="1"/>
          </p:cNvSpPr>
          <p:nvPr/>
        </p:nvSpPr>
        <p:spPr bwMode="auto">
          <a:xfrm>
            <a:off x="1199457" y="1398589"/>
            <a:ext cx="10310979"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867" b="0" dirty="0">
                <a:solidFill>
                  <a:srgbClr val="25387C"/>
                </a:solidFill>
              </a:rPr>
              <a:t>En lui donnant mandat, le CDG s’est chargé de la consultation en respectant scrupuleusement les règles relatives à la commande publique  </a:t>
            </a:r>
          </a:p>
        </p:txBody>
      </p:sp>
      <p:sp>
        <p:nvSpPr>
          <p:cNvPr id="3" name="Titre 2"/>
          <p:cNvSpPr>
            <a:spLocks noGrp="1"/>
          </p:cNvSpPr>
          <p:nvPr>
            <p:ph type="title"/>
          </p:nvPr>
        </p:nvSpPr>
        <p:spPr/>
        <p:txBody>
          <a:bodyPr/>
          <a:lstStyle/>
          <a:p>
            <a:r>
              <a:rPr lang="fr-FR" altLang="fr-FR" sz="2400" dirty="0"/>
              <a:t>Organisation et prise en charge de la mise en concurrence</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dirty="0"/>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416405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069" y="1988841"/>
            <a:ext cx="2112235" cy="502573"/>
          </a:xfrm>
          <a:prstGeom prst="rect">
            <a:avLst/>
          </a:prstGeom>
        </p:spPr>
        <p:txBody>
          <a:bodyPr wrap="square">
            <a:spAutoFit/>
          </a:bodyPr>
          <a:lstStyle/>
          <a:p>
            <a:pPr algn="ctr"/>
            <a:r>
              <a:rPr lang="fr-FR" sz="1333" dirty="0">
                <a:solidFill>
                  <a:schemeClr val="bg1"/>
                </a:solidFill>
                <a:latin typeface="Century Gothic" pitchFamily="34" charset="0"/>
              </a:rPr>
              <a:t>Cas pratiques</a:t>
            </a:r>
          </a:p>
          <a:p>
            <a:pPr algn="ctr"/>
            <a:r>
              <a:rPr lang="fr-FR" sz="1333" dirty="0">
                <a:solidFill>
                  <a:schemeClr val="bg1"/>
                </a:solidFill>
                <a:latin typeface="Century Gothic" pitchFamily="34" charset="0"/>
              </a:rPr>
              <a:t>sur-mesure</a:t>
            </a:r>
            <a:endParaRPr lang="fr-FR" sz="1333" dirty="0">
              <a:solidFill>
                <a:schemeClr val="bg1"/>
              </a:solidFill>
            </a:endParaRPr>
          </a:p>
        </p:txBody>
      </p:sp>
      <p:sp>
        <p:nvSpPr>
          <p:cNvPr id="3" name="ZoneTexte 2"/>
          <p:cNvSpPr txBox="1"/>
          <p:nvPr/>
        </p:nvSpPr>
        <p:spPr>
          <a:xfrm>
            <a:off x="586069" y="857084"/>
            <a:ext cx="11270571" cy="19238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0000" tIns="240000" rIns="240000" bIns="240000" numCol="1" spcCol="0" rtlCol="0" fromWordArt="0" anchor="ctr" anchorCtr="0" forceAA="0" compatLnSpc="1">
            <a:prstTxWarp prst="textNoShape">
              <a:avLst/>
            </a:prstTxWarp>
            <a:noAutofit/>
          </a:bodyPr>
          <a:lstStyle/>
          <a:p>
            <a:r>
              <a:rPr lang="fr-FR" sz="1333" i="1" dirty="0">
                <a:solidFill>
                  <a:srgbClr val="25387C"/>
                </a:solidFill>
              </a:rPr>
              <a:t>DATE D’EFFET :</a:t>
            </a:r>
            <a:r>
              <a:rPr lang="fr-FR" sz="1333" dirty="0">
                <a:solidFill>
                  <a:srgbClr val="25387C"/>
                </a:solidFill>
              </a:rPr>
              <a:t>		</a:t>
            </a:r>
            <a:r>
              <a:rPr lang="fr-FR" sz="1333" b="1" dirty="0">
                <a:solidFill>
                  <a:srgbClr val="25387C"/>
                </a:solidFill>
              </a:rPr>
              <a:t>1</a:t>
            </a:r>
            <a:r>
              <a:rPr lang="fr-FR" sz="1333" b="1" baseline="30000" dirty="0">
                <a:solidFill>
                  <a:srgbClr val="25387C"/>
                </a:solidFill>
              </a:rPr>
              <a:t>ER</a:t>
            </a:r>
            <a:r>
              <a:rPr lang="fr-FR" sz="1333" b="1" dirty="0">
                <a:solidFill>
                  <a:srgbClr val="25387C"/>
                </a:solidFill>
              </a:rPr>
              <a:t> JANVIER 2023 – 31 DÉCEMBRE 2026</a:t>
            </a:r>
          </a:p>
          <a:p>
            <a:r>
              <a:rPr lang="fr-FR" sz="1333" i="1" dirty="0">
                <a:solidFill>
                  <a:srgbClr val="25387C"/>
                </a:solidFill>
              </a:rPr>
              <a:t>ASSUREUR</a:t>
            </a:r>
            <a:r>
              <a:rPr lang="fr-FR" sz="1333" dirty="0">
                <a:solidFill>
                  <a:srgbClr val="25387C"/>
                </a:solidFill>
              </a:rPr>
              <a:t> :			</a:t>
            </a:r>
            <a:r>
              <a:rPr lang="fr-FR" sz="1333" b="1" dirty="0">
                <a:solidFill>
                  <a:srgbClr val="25387C"/>
                </a:solidFill>
              </a:rPr>
              <a:t>GROUPAMA RHONE ALPES AUVERGNE</a:t>
            </a:r>
          </a:p>
          <a:p>
            <a:r>
              <a:rPr lang="fr-FR" sz="1333" i="1" dirty="0">
                <a:solidFill>
                  <a:srgbClr val="25387C"/>
                </a:solidFill>
              </a:rPr>
              <a:t>COURTIER GESTIONNAIRE :</a:t>
            </a:r>
            <a:r>
              <a:rPr lang="fr-FR" sz="1333" dirty="0">
                <a:solidFill>
                  <a:srgbClr val="25387C"/>
                </a:solidFill>
              </a:rPr>
              <a:t>		</a:t>
            </a:r>
            <a:r>
              <a:rPr lang="fr-FR" sz="1333" b="1" dirty="0">
                <a:solidFill>
                  <a:srgbClr val="25387C"/>
                </a:solidFill>
              </a:rPr>
              <a:t>DIOT SIACI </a:t>
            </a:r>
          </a:p>
          <a:p>
            <a:r>
              <a:rPr lang="fr-FR" sz="1333" i="1" dirty="0">
                <a:solidFill>
                  <a:srgbClr val="25387C"/>
                </a:solidFill>
              </a:rPr>
              <a:t>ÉCHÉANCE ANNUELLE :</a:t>
            </a:r>
            <a:r>
              <a:rPr lang="fr-FR" sz="1333" dirty="0">
                <a:solidFill>
                  <a:srgbClr val="25387C"/>
                </a:solidFill>
              </a:rPr>
              <a:t>		</a:t>
            </a:r>
            <a:r>
              <a:rPr lang="fr-FR" sz="1333" b="1" dirty="0">
                <a:solidFill>
                  <a:srgbClr val="25387C"/>
                </a:solidFill>
              </a:rPr>
              <a:t>1</a:t>
            </a:r>
            <a:r>
              <a:rPr lang="fr-FR" sz="1333" b="1" baseline="30000" dirty="0">
                <a:solidFill>
                  <a:srgbClr val="25387C"/>
                </a:solidFill>
              </a:rPr>
              <a:t>ER</a:t>
            </a:r>
            <a:r>
              <a:rPr lang="fr-FR" sz="1333" b="1" dirty="0">
                <a:solidFill>
                  <a:srgbClr val="25387C"/>
                </a:solidFill>
              </a:rPr>
              <a:t> JANVIER</a:t>
            </a:r>
          </a:p>
          <a:p>
            <a:r>
              <a:rPr lang="fr-FR" sz="1333" i="1" dirty="0">
                <a:solidFill>
                  <a:srgbClr val="25387C"/>
                </a:solidFill>
              </a:rPr>
              <a:t>PRÉAVIS DE RÉSILIATION :</a:t>
            </a:r>
            <a:r>
              <a:rPr lang="fr-FR" sz="1333" dirty="0">
                <a:solidFill>
                  <a:srgbClr val="25387C"/>
                </a:solidFill>
              </a:rPr>
              <a:t>		</a:t>
            </a:r>
            <a:r>
              <a:rPr lang="fr-FR" sz="1333" b="1" dirty="0">
                <a:solidFill>
                  <a:srgbClr val="25387C"/>
                </a:solidFill>
              </a:rPr>
              <a:t>6 MOIS AVANT LA FIN DE L’EXCERCIE D’ASSURANCE   </a:t>
            </a:r>
          </a:p>
          <a:p>
            <a:r>
              <a:rPr lang="fr-FR" sz="1333" i="1" dirty="0">
                <a:solidFill>
                  <a:srgbClr val="25387C"/>
                </a:solidFill>
              </a:rPr>
              <a:t>CONDITIONS GÉNÉRALES :</a:t>
            </a:r>
            <a:r>
              <a:rPr lang="fr-FR" sz="1333" dirty="0">
                <a:solidFill>
                  <a:srgbClr val="25387C"/>
                </a:solidFill>
              </a:rPr>
              <a:t>		</a:t>
            </a:r>
            <a:r>
              <a:rPr lang="fr-FR" sz="1333" b="1" dirty="0">
                <a:solidFill>
                  <a:srgbClr val="25387C"/>
                </a:solidFill>
              </a:rPr>
              <a:t>GROUPAMA (3350-221087-112021)</a:t>
            </a:r>
          </a:p>
          <a:p>
            <a:r>
              <a:rPr lang="fr-FR" sz="1333" i="1" dirty="0">
                <a:solidFill>
                  <a:srgbClr val="25387C"/>
                </a:solidFill>
              </a:rPr>
              <a:t>RÉGIME :	</a:t>
            </a:r>
            <a:r>
              <a:rPr lang="fr-FR" sz="1333" dirty="0">
                <a:solidFill>
                  <a:srgbClr val="25387C"/>
                </a:solidFill>
              </a:rPr>
              <a:t>		</a:t>
            </a:r>
            <a:r>
              <a:rPr lang="fr-FR" sz="1333" b="1" dirty="0">
                <a:solidFill>
                  <a:srgbClr val="25387C"/>
                </a:solidFill>
              </a:rPr>
              <a:t>CAPITALISATION</a:t>
            </a:r>
          </a:p>
          <a:p>
            <a:r>
              <a:rPr lang="fr-FR" sz="1333" i="1" dirty="0">
                <a:solidFill>
                  <a:srgbClr val="25387C"/>
                </a:solidFill>
              </a:rPr>
              <a:t>CONDITION D’ADHÉSION :</a:t>
            </a:r>
            <a:r>
              <a:rPr lang="fr-FR" sz="1333" dirty="0">
                <a:solidFill>
                  <a:srgbClr val="25387C"/>
                </a:solidFill>
              </a:rPr>
              <a:t>		</a:t>
            </a:r>
            <a:r>
              <a:rPr lang="fr-FR" sz="1333" b="1" dirty="0">
                <a:solidFill>
                  <a:srgbClr val="25387C"/>
                </a:solidFill>
              </a:rPr>
              <a:t>MANDAT AUPRÈS DU CENTRE DE GESTION AU MOMENT DE LA CONSULTATION POUR 			LES COLL +29 AGENTS CNRACL</a:t>
            </a:r>
            <a:endParaRPr lang="fr-FR" sz="1867" dirty="0">
              <a:solidFill>
                <a:schemeClr val="accent2"/>
              </a:solidFill>
            </a:endParaRPr>
          </a:p>
        </p:txBody>
      </p:sp>
      <p:cxnSp>
        <p:nvCxnSpPr>
          <p:cNvPr id="7" name="Connecteur droit 6"/>
          <p:cNvCxnSpPr/>
          <p:nvPr/>
        </p:nvCxnSpPr>
        <p:spPr>
          <a:xfrm>
            <a:off x="440595" y="2780928"/>
            <a:ext cx="11270571" cy="0"/>
          </a:xfrm>
          <a:prstGeom prst="line">
            <a:avLst/>
          </a:prstGeom>
          <a:ln w="25400">
            <a:solidFill>
              <a:srgbClr val="25387C"/>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623392" y="2915393"/>
            <a:ext cx="10098616" cy="18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50000"/>
              </a:spcBef>
            </a:pPr>
            <a:r>
              <a:rPr lang="fr-FR" altLang="fr-FR" sz="1867" dirty="0">
                <a:solidFill>
                  <a:srgbClr val="25387C"/>
                </a:solidFill>
              </a:rPr>
              <a:t>Le groupement retenu</a:t>
            </a:r>
          </a:p>
          <a:p>
            <a:pPr lvl="2" eaLnBrk="1" hangingPunct="1">
              <a:spcBef>
                <a:spcPct val="50000"/>
              </a:spcBef>
            </a:pPr>
            <a:endParaRPr lang="fr-FR" altLang="fr-FR" sz="1867" dirty="0"/>
          </a:p>
          <a:p>
            <a:pPr lvl="2" eaLnBrk="1" hangingPunct="1">
              <a:spcBef>
                <a:spcPct val="50000"/>
              </a:spcBef>
            </a:pPr>
            <a:endParaRPr lang="fr-FR" altLang="fr-FR" sz="1867" dirty="0"/>
          </a:p>
          <a:p>
            <a:pPr lvl="2" eaLnBrk="1" hangingPunct="1">
              <a:spcBef>
                <a:spcPct val="50000"/>
              </a:spcBef>
            </a:pPr>
            <a:endParaRPr lang="fr-FR" altLang="fr-FR" sz="1867" dirty="0"/>
          </a:p>
          <a:p>
            <a:pPr lvl="2" eaLnBrk="1" hangingPunct="1">
              <a:spcBef>
                <a:spcPct val="50000"/>
              </a:spcBef>
            </a:pPr>
            <a:endParaRPr lang="en-GB" altLang="fr-FR" sz="1867" dirty="0"/>
          </a:p>
        </p:txBody>
      </p:sp>
      <p:sp>
        <p:nvSpPr>
          <p:cNvPr id="15" name="ZoneTexte 1"/>
          <p:cNvSpPr txBox="1">
            <a:spLocks noChangeArrowheads="1"/>
          </p:cNvSpPr>
          <p:nvPr/>
        </p:nvSpPr>
        <p:spPr bwMode="auto">
          <a:xfrm>
            <a:off x="2491625" y="3109637"/>
            <a:ext cx="9422740" cy="32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b="1">
                <a:solidFill>
                  <a:schemeClr val="tx1"/>
                </a:solidFill>
                <a:latin typeface="Arial" charset="0"/>
              </a:defRPr>
            </a:lvl1pPr>
            <a:lvl2pPr marL="742950" indent="-285750">
              <a:defRPr b="1">
                <a:solidFill>
                  <a:schemeClr val="tx1"/>
                </a:solidFill>
                <a:latin typeface="Arial" charset="0"/>
              </a:defRPr>
            </a:lvl2pPr>
            <a:lvl3pPr marL="1143000" indent="-17145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2" eaLnBrk="1" hangingPunct="1">
              <a:spcBef>
                <a:spcPct val="50000"/>
              </a:spcBef>
              <a:buClr>
                <a:schemeClr val="accent1"/>
              </a:buClr>
              <a:buFont typeface="Wingdings" pitchFamily="2" charset="2"/>
              <a:buChar char="q"/>
            </a:pPr>
            <a:r>
              <a:rPr lang="fr-FR" altLang="fr-FR" sz="1333" b="0" dirty="0">
                <a:solidFill>
                  <a:srgbClr val="25387C"/>
                </a:solidFill>
                <a:latin typeface="+mn-lt"/>
              </a:rPr>
              <a:t>Groupe multi spécialiste de courtage et de conseil en assurance (1</a:t>
            </a:r>
            <a:r>
              <a:rPr lang="fr-FR" altLang="fr-FR" sz="1333" b="0" baseline="30000" dirty="0">
                <a:solidFill>
                  <a:srgbClr val="25387C"/>
                </a:solidFill>
                <a:latin typeface="+mn-lt"/>
              </a:rPr>
              <a:t>er</a:t>
            </a:r>
            <a:r>
              <a:rPr lang="fr-FR" altLang="fr-FR" sz="1333" b="0" dirty="0">
                <a:solidFill>
                  <a:srgbClr val="25387C"/>
                </a:solidFill>
                <a:latin typeface="+mn-lt"/>
              </a:rPr>
              <a:t> courtier français) notamment en SANTE ET PREVOYANCE</a:t>
            </a:r>
          </a:p>
          <a:p>
            <a:pPr lvl="2">
              <a:spcBef>
                <a:spcPct val="50000"/>
              </a:spcBef>
              <a:buClr>
                <a:schemeClr val="accent1"/>
              </a:buClr>
              <a:buFont typeface="Wingdings" pitchFamily="2" charset="2"/>
              <a:buChar char="q"/>
            </a:pPr>
            <a:r>
              <a:rPr lang="fr-FR" altLang="fr-FR" sz="1333" b="0" dirty="0">
                <a:solidFill>
                  <a:srgbClr val="25387C"/>
                </a:solidFill>
                <a:latin typeface="+mn-lt"/>
              </a:rPr>
              <a:t>5000 collaborateurs </a:t>
            </a:r>
          </a:p>
          <a:p>
            <a:pPr lvl="2">
              <a:spcBef>
                <a:spcPct val="50000"/>
              </a:spcBef>
              <a:buClr>
                <a:schemeClr val="accent1"/>
              </a:buClr>
              <a:buFont typeface="Wingdings" pitchFamily="2" charset="2"/>
              <a:buChar char="q"/>
            </a:pPr>
            <a:r>
              <a:rPr lang="fr-FR" altLang="fr-FR" sz="1333" b="0" dirty="0">
                <a:solidFill>
                  <a:srgbClr val="25387C"/>
                </a:solidFill>
                <a:latin typeface="+mn-lt"/>
              </a:rPr>
              <a:t>Une équipe d’experts du secteur local et des risques statutaires (8 à 25 ans d’expérience), ayant une stratégie durable auprès de leurs clients </a:t>
            </a:r>
          </a:p>
          <a:p>
            <a:pPr lvl="2">
              <a:spcBef>
                <a:spcPct val="50000"/>
              </a:spcBef>
              <a:buClr>
                <a:schemeClr val="accent1"/>
              </a:buClr>
              <a:buFont typeface="Wingdings" pitchFamily="2" charset="2"/>
              <a:buChar char="q"/>
            </a:pPr>
            <a:endParaRPr lang="fr-FR" altLang="fr-FR" sz="1333" b="0" dirty="0">
              <a:solidFill>
                <a:srgbClr val="25387C"/>
              </a:solidFill>
              <a:latin typeface="+mn-lt"/>
            </a:endParaRPr>
          </a:p>
          <a:p>
            <a:pPr lvl="2">
              <a:spcBef>
                <a:spcPct val="50000"/>
              </a:spcBef>
              <a:buClr>
                <a:schemeClr val="accent1"/>
              </a:buClr>
              <a:buFont typeface="Wingdings" pitchFamily="2" charset="2"/>
              <a:buChar char="q"/>
            </a:pPr>
            <a:r>
              <a:rPr lang="fr-FR" altLang="fr-FR" sz="1333" b="0" dirty="0">
                <a:solidFill>
                  <a:srgbClr val="25387C"/>
                </a:solidFill>
                <a:latin typeface="+mn-lt"/>
              </a:rPr>
              <a:t> 1er assureur des collectivités </a:t>
            </a:r>
          </a:p>
          <a:p>
            <a:pPr lvl="2">
              <a:spcBef>
                <a:spcPct val="50000"/>
              </a:spcBef>
              <a:buClr>
                <a:schemeClr val="accent1"/>
              </a:buClr>
              <a:buFont typeface="Wingdings" pitchFamily="2" charset="2"/>
              <a:buChar char="q"/>
            </a:pPr>
            <a:r>
              <a:rPr lang="fr-FR" altLang="fr-FR" sz="1333" b="0" dirty="0">
                <a:solidFill>
                  <a:srgbClr val="25387C"/>
                </a:solidFill>
                <a:latin typeface="+mn-lt"/>
              </a:rPr>
              <a:t> 570 000 clients-sociétaires </a:t>
            </a:r>
          </a:p>
          <a:p>
            <a:pPr lvl="2">
              <a:spcBef>
                <a:spcPct val="50000"/>
              </a:spcBef>
              <a:buClr>
                <a:schemeClr val="accent1"/>
              </a:buClr>
              <a:buFont typeface="Wingdings" pitchFamily="2" charset="2"/>
              <a:buChar char="q"/>
            </a:pPr>
            <a:r>
              <a:rPr lang="fr-FR" altLang="fr-FR" sz="1333" b="0" dirty="0">
                <a:solidFill>
                  <a:srgbClr val="25387C"/>
                </a:solidFill>
                <a:latin typeface="+mn-lt"/>
              </a:rPr>
              <a:t> Assureur de référence des particuliers et des retraités </a:t>
            </a:r>
          </a:p>
          <a:p>
            <a:pPr lvl="2">
              <a:spcBef>
                <a:spcPct val="50000"/>
              </a:spcBef>
              <a:buClr>
                <a:schemeClr val="accent1"/>
              </a:buClr>
              <a:buFont typeface="Wingdings" pitchFamily="2" charset="2"/>
              <a:buChar char="q"/>
            </a:pPr>
            <a:r>
              <a:rPr lang="fr-FR" altLang="fr-FR" sz="1333" b="0" dirty="0">
                <a:solidFill>
                  <a:srgbClr val="25387C"/>
                </a:solidFill>
                <a:latin typeface="+mn-lt"/>
              </a:rPr>
              <a:t> 1er assureur du monde agricole </a:t>
            </a:r>
          </a:p>
          <a:p>
            <a:pPr lvl="2">
              <a:spcBef>
                <a:spcPct val="50000"/>
              </a:spcBef>
              <a:buClr>
                <a:schemeClr val="accent1"/>
              </a:buClr>
              <a:buFont typeface="Wingdings" pitchFamily="2" charset="2"/>
              <a:buChar char="q"/>
            </a:pPr>
            <a:r>
              <a:rPr lang="fr-FR" altLang="fr-FR" sz="1333" b="0" dirty="0">
                <a:solidFill>
                  <a:srgbClr val="25387C"/>
                </a:solidFill>
                <a:latin typeface="+mn-lt"/>
              </a:rPr>
              <a:t> Assureur majeur des artisans, commerçants, PME, groupes coopératifs</a:t>
            </a:r>
            <a:r>
              <a:rPr lang="fr-FR" altLang="fr-FR" sz="1600" b="0" dirty="0">
                <a:solidFill>
                  <a:srgbClr val="25387C"/>
                </a:solidFill>
                <a:latin typeface="+mn-lt"/>
              </a:rPr>
              <a:t> </a:t>
            </a:r>
          </a:p>
        </p:txBody>
      </p:sp>
      <p:pic>
        <p:nvPicPr>
          <p:cNvPr id="1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501" y="5025661"/>
            <a:ext cx="201380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099" y="3334934"/>
            <a:ext cx="1920212" cy="970667"/>
          </a:xfrm>
          <a:prstGeom prst="rect">
            <a:avLst/>
          </a:prstGeom>
        </p:spPr>
      </p:pic>
      <p:sp>
        <p:nvSpPr>
          <p:cNvPr id="17" name="Titre 1"/>
          <p:cNvSpPr>
            <a:spLocks noGrp="1"/>
          </p:cNvSpPr>
          <p:nvPr>
            <p:ph type="title"/>
          </p:nvPr>
        </p:nvSpPr>
        <p:spPr/>
        <p:txBody>
          <a:bodyPr/>
          <a:lstStyle/>
          <a:p>
            <a:r>
              <a:rPr lang="fr-FR" sz="2400" dirty="0"/>
              <a:t> Le contrat groupe mis en place par le centre de gestion</a:t>
            </a:r>
            <a:endParaRPr lang="fr-FR" dirty="0"/>
          </a:p>
        </p:txBody>
      </p:sp>
      <p:sp>
        <p:nvSpPr>
          <p:cNvPr id="10" name="Espace réservé du numéro de diapositive 9"/>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1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2214329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ZoneTexte 2"/>
          <p:cNvSpPr txBox="1">
            <a:spLocks noChangeArrowheads="1"/>
          </p:cNvSpPr>
          <p:nvPr/>
        </p:nvSpPr>
        <p:spPr bwMode="auto">
          <a:xfrm>
            <a:off x="1177581" y="2372468"/>
            <a:ext cx="10112009" cy="2431820"/>
          </a:xfrm>
          <a:prstGeom prst="rect">
            <a:avLst/>
          </a:prstGeom>
          <a:noFill/>
          <a:ln w="9525">
            <a:solidFill>
              <a:srgbClr val="000000"/>
            </a:solidFill>
            <a:miter lim="800000"/>
            <a:headEnd/>
            <a:tailEnd/>
          </a:ln>
        </p:spPr>
        <p:txBody>
          <a:bodyPr wrap="square">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867" dirty="0">
                <a:solidFill>
                  <a:srgbClr val="25387C"/>
                </a:solidFill>
              </a:rPr>
              <a:t>Exemples:</a:t>
            </a:r>
          </a:p>
          <a:p>
            <a:pPr>
              <a:spcBef>
                <a:spcPts val="1600"/>
              </a:spcBef>
              <a:buFont typeface="Wingdings" pitchFamily="2" charset="2"/>
              <a:buChar char="§"/>
            </a:pPr>
            <a:r>
              <a:rPr lang="fr-FR" altLang="fr-FR" sz="1867" b="0" dirty="0">
                <a:solidFill>
                  <a:srgbClr val="25387C"/>
                </a:solidFill>
              </a:rPr>
              <a:t>Acceptation de l’intégralité du cahier des charges sans aucune réserve</a:t>
            </a:r>
          </a:p>
          <a:p>
            <a:pPr>
              <a:spcBef>
                <a:spcPts val="1600"/>
              </a:spcBef>
              <a:buFont typeface="Wingdings" pitchFamily="2" charset="2"/>
              <a:buChar char="§"/>
            </a:pPr>
            <a:r>
              <a:rPr lang="fr-FR" altLang="fr-FR" sz="1867" b="0" dirty="0">
                <a:solidFill>
                  <a:srgbClr val="25387C"/>
                </a:solidFill>
              </a:rPr>
              <a:t>L'assureur s'engage à tenir compte des décisions de l'autorité territoriale compétente </a:t>
            </a:r>
            <a:r>
              <a:rPr lang="fr-FR" altLang="fr-FR" sz="1867" b="0" dirty="0" err="1">
                <a:solidFill>
                  <a:srgbClr val="25387C"/>
                </a:solidFill>
              </a:rPr>
              <a:t>con-formes</a:t>
            </a:r>
            <a:r>
              <a:rPr lang="fr-FR" altLang="fr-FR" sz="1867" b="0" dirty="0">
                <a:solidFill>
                  <a:srgbClr val="25387C"/>
                </a:solidFill>
              </a:rPr>
              <a:t> aux avis du conseil médical (ou de l’instance de recours le cas échéant) et à procéder à l'indemnisation afférente.</a:t>
            </a:r>
          </a:p>
          <a:p>
            <a:pPr>
              <a:spcBef>
                <a:spcPts val="1600"/>
              </a:spcBef>
              <a:buFont typeface="Wingdings" pitchFamily="2" charset="2"/>
              <a:buChar char="§"/>
            </a:pPr>
            <a:r>
              <a:rPr lang="fr-FR" altLang="fr-FR" sz="1867" b="0" dirty="0">
                <a:solidFill>
                  <a:srgbClr val="25387C"/>
                </a:solidFill>
              </a:rPr>
              <a:t>Taux garantis pendant deux ans</a:t>
            </a:r>
          </a:p>
        </p:txBody>
      </p:sp>
      <p:sp>
        <p:nvSpPr>
          <p:cNvPr id="44038" name="ZoneTexte 4"/>
          <p:cNvSpPr txBox="1">
            <a:spLocks noChangeArrowheads="1"/>
          </p:cNvSpPr>
          <p:nvPr/>
        </p:nvSpPr>
        <p:spPr bwMode="auto">
          <a:xfrm>
            <a:off x="1193841" y="1162290"/>
            <a:ext cx="10178588"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gn="just" eaLnBrk="1" hangingPunct="1">
              <a:spcBef>
                <a:spcPct val="0"/>
              </a:spcBef>
            </a:pPr>
            <a:r>
              <a:rPr lang="fr-FR" altLang="fr-FR" sz="1867" b="0" dirty="0">
                <a:solidFill>
                  <a:srgbClr val="25387C"/>
                </a:solidFill>
              </a:rPr>
              <a:t>En fédérant un grand nombre de collectivités du département, le contrat groupe constitue une mutualisation importante qui permet de négocier au mieux les tarifs et les prestations proposées. </a:t>
            </a:r>
          </a:p>
          <a:p>
            <a:pPr algn="just" eaLnBrk="1" hangingPunct="1">
              <a:spcBef>
                <a:spcPct val="0"/>
              </a:spcBef>
            </a:pPr>
            <a:endParaRPr lang="fr-FR" altLang="fr-FR" sz="1867" b="0" dirty="0">
              <a:solidFill>
                <a:srgbClr val="25387C"/>
              </a:solidFill>
            </a:endParaRPr>
          </a:p>
        </p:txBody>
      </p:sp>
      <p:sp>
        <p:nvSpPr>
          <p:cNvPr id="44039" name="ZoneTexte 4"/>
          <p:cNvSpPr txBox="1">
            <a:spLocks noChangeArrowheads="1"/>
          </p:cNvSpPr>
          <p:nvPr/>
        </p:nvSpPr>
        <p:spPr bwMode="auto">
          <a:xfrm>
            <a:off x="1133261" y="4869161"/>
            <a:ext cx="10244401"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lgn="just" eaLnBrk="1" hangingPunct="1">
              <a:spcBef>
                <a:spcPct val="0"/>
              </a:spcBef>
            </a:pPr>
            <a:r>
              <a:rPr lang="fr-FR" altLang="fr-FR" sz="1867" b="0" dirty="0">
                <a:solidFill>
                  <a:srgbClr val="25387C"/>
                </a:solidFill>
              </a:rPr>
              <a:t>La mutualisation du risque préserve d’une forte fluctuation des taux en cas d’aggravation de la sinistralité dans votre collectivité</a:t>
            </a:r>
          </a:p>
        </p:txBody>
      </p:sp>
      <p:sp>
        <p:nvSpPr>
          <p:cNvPr id="3" name="Titre 2"/>
          <p:cNvSpPr>
            <a:spLocks noGrp="1"/>
          </p:cNvSpPr>
          <p:nvPr>
            <p:ph type="title"/>
          </p:nvPr>
        </p:nvSpPr>
        <p:spPr/>
        <p:txBody>
          <a:bodyPr/>
          <a:lstStyle/>
          <a:p>
            <a:r>
              <a:rPr lang="fr-FR" altLang="fr-FR" sz="2400" dirty="0"/>
              <a:t>Un contrat groupe avec des risques mutualisés</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dirty="0"/>
          </a:p>
        </p:txBody>
      </p:sp>
      <p:pic>
        <p:nvPicPr>
          <p:cNvPr id="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1325119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ZoneTexte 2"/>
          <p:cNvSpPr txBox="1">
            <a:spLocks noChangeArrowheads="1"/>
          </p:cNvSpPr>
          <p:nvPr/>
        </p:nvSpPr>
        <p:spPr bwMode="auto">
          <a:xfrm>
            <a:off x="1103446" y="4833809"/>
            <a:ext cx="10188244" cy="1425711"/>
          </a:xfrm>
          <a:prstGeom prst="rect">
            <a:avLst/>
          </a:prstGeom>
          <a:noFill/>
          <a:ln>
            <a:solidFill>
              <a:srgbClr val="25387C"/>
            </a:solidFill>
          </a:ln>
        </p:spPr>
        <p:txBody>
          <a:bodyPr wrap="square">
            <a:spAutoFit/>
          </a:bodyPr>
          <a:lstStyle>
            <a:lvl1pPr marL="44450">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endParaRPr lang="fr-FR" altLang="fr-FR" sz="1733" dirty="0">
              <a:solidFill>
                <a:srgbClr val="25387C"/>
              </a:solidFill>
            </a:endParaRPr>
          </a:p>
          <a:p>
            <a:pPr eaLnBrk="1" hangingPunct="1">
              <a:spcBef>
                <a:spcPct val="0"/>
              </a:spcBef>
            </a:pPr>
            <a:r>
              <a:rPr lang="fr-FR" altLang="fr-FR" sz="1733" dirty="0">
                <a:solidFill>
                  <a:srgbClr val="25387C"/>
                </a:solidFill>
              </a:rPr>
              <a:t>Le service sera financé par une participation financière indexée sur la masse salariale de votre collectivité : </a:t>
            </a:r>
            <a:r>
              <a:rPr lang="fr-FR" altLang="fr-FR" sz="1733" dirty="0">
                <a:solidFill>
                  <a:srgbClr val="FF0000"/>
                </a:solidFill>
              </a:rPr>
              <a:t>0,16%</a:t>
            </a:r>
            <a:r>
              <a:rPr lang="fr-FR" altLang="fr-FR" sz="1733" dirty="0">
                <a:solidFill>
                  <a:srgbClr val="25387C"/>
                </a:solidFill>
              </a:rPr>
              <a:t> du TIB pour les contrats CNRACL et </a:t>
            </a:r>
            <a:r>
              <a:rPr lang="fr-FR" altLang="fr-FR" sz="1733" dirty="0">
                <a:solidFill>
                  <a:srgbClr val="FF0000"/>
                </a:solidFill>
              </a:rPr>
              <a:t>0,07%</a:t>
            </a:r>
            <a:r>
              <a:rPr lang="fr-FR" altLang="fr-FR" sz="1733" dirty="0">
                <a:solidFill>
                  <a:srgbClr val="25387C"/>
                </a:solidFill>
              </a:rPr>
              <a:t> du TIB pour les contrats IRCANTEC perçue par le CDG à travers l’émission d’un titre de recette.</a:t>
            </a:r>
          </a:p>
          <a:p>
            <a:pPr eaLnBrk="1" hangingPunct="1">
              <a:spcBef>
                <a:spcPct val="0"/>
              </a:spcBef>
            </a:pPr>
            <a:endParaRPr lang="fr-FR" altLang="fr-FR" sz="1733" b="0" dirty="0">
              <a:solidFill>
                <a:srgbClr val="25387C"/>
              </a:solidFill>
            </a:endParaRPr>
          </a:p>
        </p:txBody>
      </p:sp>
      <p:sp>
        <p:nvSpPr>
          <p:cNvPr id="45062" name="ZoneTexte 4"/>
          <p:cNvSpPr txBox="1">
            <a:spLocks noChangeArrowheads="1"/>
          </p:cNvSpPr>
          <p:nvPr/>
        </p:nvSpPr>
        <p:spPr bwMode="auto">
          <a:xfrm>
            <a:off x="695400" y="1268760"/>
            <a:ext cx="10310979" cy="35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a:spcBef>
                <a:spcPct val="0"/>
              </a:spcBef>
            </a:pPr>
            <a:r>
              <a:rPr lang="fr-FR" altLang="fr-FR" sz="1867" b="0" dirty="0">
                <a:solidFill>
                  <a:srgbClr val="25387C"/>
                </a:solidFill>
              </a:rPr>
              <a:t>Le Centre de Gestion de la Haute Savoie est un centre de gestion « gérant ».</a:t>
            </a:r>
          </a:p>
          <a:p>
            <a:pPr eaLnBrk="1" hangingPunct="1">
              <a:spcBef>
                <a:spcPct val="0"/>
              </a:spcBef>
            </a:pPr>
            <a:endParaRPr lang="fr-FR" altLang="fr-FR" sz="1733" b="0" dirty="0">
              <a:solidFill>
                <a:srgbClr val="25387C"/>
              </a:solidFill>
            </a:endParaRPr>
          </a:p>
          <a:p>
            <a:pPr eaLnBrk="1" hangingPunct="1">
              <a:spcBef>
                <a:spcPct val="0"/>
              </a:spcBef>
            </a:pPr>
            <a:r>
              <a:rPr lang="fr-FR" altLang="fr-FR" sz="1733" b="0" dirty="0">
                <a:solidFill>
                  <a:srgbClr val="25387C"/>
                </a:solidFill>
              </a:rPr>
              <a:t>A ce titre, il assure toutes les phases d’exécution du contrat groupe :</a:t>
            </a:r>
          </a:p>
          <a:p>
            <a:pPr marL="896938" indent="-180975" eaLnBrk="1" hangingPunct="1">
              <a:spcBef>
                <a:spcPct val="0"/>
              </a:spcBef>
              <a:buFont typeface="Arial" panose="020B0604020202020204" pitchFamily="34" charset="0"/>
              <a:buChar char="•"/>
            </a:pPr>
            <a:r>
              <a:rPr lang="fr-FR" altLang="fr-FR" sz="1733" b="0" dirty="0">
                <a:solidFill>
                  <a:srgbClr val="25387C"/>
                </a:solidFill>
              </a:rPr>
              <a:t>Gestion des contrats d’assurance statutaire</a:t>
            </a:r>
          </a:p>
          <a:p>
            <a:pPr marL="896938" indent="-180975" eaLnBrk="1" hangingPunct="1">
              <a:spcBef>
                <a:spcPct val="0"/>
              </a:spcBef>
              <a:buFont typeface="Arial" panose="020B0604020202020204" pitchFamily="34" charset="0"/>
              <a:buChar char="•"/>
            </a:pPr>
            <a:r>
              <a:rPr lang="fr-FR" altLang="fr-FR" sz="1733" b="0" dirty="0">
                <a:solidFill>
                  <a:srgbClr val="25387C"/>
                </a:solidFill>
              </a:rPr>
              <a:t>Gestion des demandes d’indemnisation</a:t>
            </a:r>
          </a:p>
          <a:p>
            <a:pPr marL="896938" indent="-180975" eaLnBrk="1" hangingPunct="1">
              <a:spcBef>
                <a:spcPct val="0"/>
              </a:spcBef>
              <a:buFont typeface="Arial" panose="020B0604020202020204" pitchFamily="34" charset="0"/>
              <a:buChar char="•"/>
            </a:pPr>
            <a:r>
              <a:rPr lang="fr-FR" altLang="fr-FR" sz="1733" b="0" dirty="0">
                <a:solidFill>
                  <a:srgbClr val="25387C"/>
                </a:solidFill>
              </a:rPr>
              <a:t>Gestion des prestations complémentaires du contrat</a:t>
            </a:r>
          </a:p>
          <a:p>
            <a:pPr marL="896938" indent="-180975" eaLnBrk="1" hangingPunct="1">
              <a:spcBef>
                <a:spcPct val="0"/>
              </a:spcBef>
              <a:buFont typeface="Arial" panose="020B0604020202020204" pitchFamily="34" charset="0"/>
              <a:buChar char="•"/>
            </a:pPr>
            <a:r>
              <a:rPr lang="fr-FR" altLang="fr-FR" sz="1733" b="0" dirty="0">
                <a:solidFill>
                  <a:srgbClr val="25387C"/>
                </a:solidFill>
              </a:rPr>
              <a:t>Conseil sur les questions relatives à l’absentéisme pour raison de santé</a:t>
            </a:r>
          </a:p>
          <a:p>
            <a:pPr marL="896938" indent="-180975" eaLnBrk="1" hangingPunct="1">
              <a:spcBef>
                <a:spcPct val="0"/>
              </a:spcBef>
              <a:buFont typeface="Arial" panose="020B0604020202020204" pitchFamily="34" charset="0"/>
              <a:buChar char="•"/>
            </a:pPr>
            <a:r>
              <a:rPr lang="fr-FR" altLang="fr-FR" sz="1733" b="0" dirty="0">
                <a:solidFill>
                  <a:srgbClr val="25387C"/>
                </a:solidFill>
              </a:rPr>
              <a:t>Accompagnement dans la marche à suivre pour une gestion optimale des dossiers</a:t>
            </a:r>
          </a:p>
          <a:p>
            <a:pPr marL="896938" indent="-180975" eaLnBrk="1" hangingPunct="1">
              <a:spcBef>
                <a:spcPct val="0"/>
              </a:spcBef>
              <a:buFont typeface="Arial" panose="020B0604020202020204" pitchFamily="34" charset="0"/>
              <a:buChar char="•"/>
            </a:pPr>
            <a:r>
              <a:rPr lang="fr-FR" altLang="fr-FR" sz="1733" b="0" dirty="0">
                <a:solidFill>
                  <a:srgbClr val="25387C"/>
                </a:solidFill>
              </a:rPr>
              <a:t>Conseil dans l’utilisation du PROGICIEL mis à disposition des collectivités et établissements publics</a:t>
            </a:r>
          </a:p>
          <a:p>
            <a:pPr marL="896938" indent="-180975" eaLnBrk="1" hangingPunct="1">
              <a:spcBef>
                <a:spcPct val="0"/>
              </a:spcBef>
              <a:buFont typeface="Arial" panose="020B0604020202020204" pitchFamily="34" charset="0"/>
              <a:buChar char="•"/>
            </a:pPr>
            <a:r>
              <a:rPr lang="fr-FR" altLang="fr-FR" sz="1733" b="0" dirty="0">
                <a:solidFill>
                  <a:srgbClr val="25387C"/>
                </a:solidFill>
              </a:rPr>
              <a:t>Accompagnement dans la mise en place d’actions de prévention…</a:t>
            </a:r>
          </a:p>
          <a:p>
            <a:pPr marL="896938" indent="-180975" eaLnBrk="1" hangingPunct="1">
              <a:spcBef>
                <a:spcPct val="0"/>
              </a:spcBef>
              <a:buFont typeface="Arial" panose="020B0604020202020204" pitchFamily="34" charset="0"/>
              <a:buChar char="•"/>
            </a:pPr>
            <a:r>
              <a:rPr lang="fr-FR" altLang="fr-FR" sz="1733" b="0" dirty="0">
                <a:solidFill>
                  <a:srgbClr val="25387C"/>
                </a:solidFill>
              </a:rPr>
              <a:t>Deux interlocutrices privilégiées mises à disposition pour répondre à toutes les interrogations et porter assistance dans la gestion des sinistres</a:t>
            </a:r>
          </a:p>
        </p:txBody>
      </p:sp>
      <p:sp>
        <p:nvSpPr>
          <p:cNvPr id="3" name="Titre 2"/>
          <p:cNvSpPr>
            <a:spLocks noGrp="1"/>
          </p:cNvSpPr>
          <p:nvPr>
            <p:ph type="title"/>
          </p:nvPr>
        </p:nvSpPr>
        <p:spPr/>
        <p:txBody>
          <a:bodyPr/>
          <a:lstStyle/>
          <a:p>
            <a:r>
              <a:rPr lang="fr-FR" altLang="fr-FR" sz="2400" dirty="0"/>
              <a:t>La réalisation de la gestion et du suivi du contrat</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41</a:t>
            </a:fld>
            <a:endParaRPr lang="fr-FR" dirty="0"/>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2880969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bwMode="gray"/>
        <p:txBody>
          <a:bodyPr/>
          <a:lstStyle/>
          <a:p>
            <a:r>
              <a:rPr lang="fr-FR" dirty="0"/>
              <a:t>Merci pour votre attention</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42</a:t>
            </a:fld>
            <a:endParaRPr lang="fr-FR" dirty="0"/>
          </a:p>
        </p:txBody>
      </p:sp>
      <p:sp>
        <p:nvSpPr>
          <p:cNvPr id="11" name="ZoneTexte 2"/>
          <p:cNvSpPr txBox="1">
            <a:spLocks noChangeArrowheads="1"/>
          </p:cNvSpPr>
          <p:nvPr/>
        </p:nvSpPr>
        <p:spPr bwMode="auto">
          <a:xfrm>
            <a:off x="330379" y="1367205"/>
            <a:ext cx="6093884" cy="255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fr-FR" altLang="fr-FR" sz="1867" dirty="0">
                <a:solidFill>
                  <a:schemeClr val="bg1"/>
                </a:solidFill>
              </a:rPr>
              <a:t>Stéphanie REY-GORREZ </a:t>
            </a:r>
          </a:p>
          <a:p>
            <a:r>
              <a:rPr lang="fr-FR" altLang="fr-FR" sz="1467" b="0" dirty="0">
                <a:solidFill>
                  <a:schemeClr val="bg1"/>
                </a:solidFill>
              </a:rPr>
              <a:t>Responsable du service assurance groupe et gestionnaire</a:t>
            </a:r>
          </a:p>
          <a:p>
            <a:r>
              <a:rPr lang="fr-FR" altLang="fr-FR" sz="1867" b="0" dirty="0">
                <a:solidFill>
                  <a:schemeClr val="bg1"/>
                </a:solidFill>
              </a:rPr>
              <a:t>Mail : </a:t>
            </a:r>
            <a:r>
              <a:rPr lang="fr-FR" altLang="fr-FR" sz="1867" b="0" u="sng" dirty="0">
                <a:solidFill>
                  <a:schemeClr val="bg1"/>
                </a:solidFill>
              </a:rPr>
              <a:t>stephanie.rey-gorrez@cdg74.fr</a:t>
            </a:r>
          </a:p>
          <a:p>
            <a:r>
              <a:rPr lang="fr-FR" altLang="fr-FR" sz="1867" b="0" dirty="0">
                <a:solidFill>
                  <a:schemeClr val="bg1"/>
                </a:solidFill>
              </a:rPr>
              <a:t>Téléphone : 04 50 51 98 62</a:t>
            </a:r>
          </a:p>
          <a:p>
            <a:pPr eaLnBrk="1" hangingPunct="1"/>
            <a:endParaRPr lang="fr-FR" altLang="fr-FR" sz="1867" dirty="0">
              <a:solidFill>
                <a:schemeClr val="bg1"/>
              </a:solidFill>
            </a:endParaRPr>
          </a:p>
          <a:p>
            <a:r>
              <a:rPr lang="fr-FR" altLang="fr-FR" sz="1867" dirty="0">
                <a:solidFill>
                  <a:schemeClr val="bg1"/>
                </a:solidFill>
              </a:rPr>
              <a:t>Violette N’GAUV</a:t>
            </a:r>
          </a:p>
          <a:p>
            <a:r>
              <a:rPr lang="fr-FR" altLang="fr-FR" sz="1467" b="0" dirty="0">
                <a:solidFill>
                  <a:schemeClr val="bg1"/>
                </a:solidFill>
              </a:rPr>
              <a:t>Gestionnaire</a:t>
            </a:r>
          </a:p>
          <a:p>
            <a:r>
              <a:rPr lang="fr-FR" altLang="fr-FR" sz="1867" b="0" dirty="0">
                <a:solidFill>
                  <a:schemeClr val="bg1"/>
                </a:solidFill>
              </a:rPr>
              <a:t>Mail : </a:t>
            </a:r>
            <a:r>
              <a:rPr lang="fr-FR" altLang="fr-FR" sz="1867" b="0" u="sng" dirty="0">
                <a:solidFill>
                  <a:schemeClr val="bg1"/>
                </a:solidFill>
              </a:rPr>
              <a:t>violette.ngauv@cdg74.fr</a:t>
            </a:r>
          </a:p>
          <a:p>
            <a:r>
              <a:rPr lang="fr-FR" altLang="fr-FR" sz="1867" b="0" dirty="0">
                <a:solidFill>
                  <a:schemeClr val="bg1"/>
                </a:solidFill>
              </a:rPr>
              <a:t>Téléphone : 04 50 51 03 49</a:t>
            </a:r>
          </a:p>
        </p:txBody>
      </p:sp>
      <p:sp>
        <p:nvSpPr>
          <p:cNvPr id="12" name="ZoneTexte 11"/>
          <p:cNvSpPr txBox="1">
            <a:spLocks noChangeArrowheads="1"/>
          </p:cNvSpPr>
          <p:nvPr/>
        </p:nvSpPr>
        <p:spPr bwMode="auto">
          <a:xfrm>
            <a:off x="306251" y="5229200"/>
            <a:ext cx="7493814" cy="118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1400" b="1">
                <a:solidFill>
                  <a:schemeClr val="accent1"/>
                </a:solidFill>
                <a:latin typeface="Arial" charset="0"/>
              </a:defRPr>
            </a:lvl1pPr>
            <a:lvl2pPr marL="742950" indent="-285750">
              <a:spcBef>
                <a:spcPct val="20000"/>
              </a:spcBef>
              <a:buClr>
                <a:schemeClr val="accent1"/>
              </a:buClr>
              <a:buFont typeface="Wingdings" pitchFamily="2" charset="2"/>
              <a:buChar char="ä"/>
              <a:defRPr sz="1400">
                <a:solidFill>
                  <a:srgbClr val="535355"/>
                </a:solidFill>
                <a:latin typeface="Arial" charset="0"/>
              </a:defRPr>
            </a:lvl2pPr>
            <a:lvl3pPr marL="1143000" indent="-228600">
              <a:spcBef>
                <a:spcPct val="20000"/>
              </a:spcBef>
              <a:buClr>
                <a:schemeClr val="accent1"/>
              </a:buClr>
              <a:buFont typeface="Wingdings" pitchFamily="2" charset="2"/>
              <a:buChar char="ä"/>
              <a:defRPr sz="1400" b="1">
                <a:solidFill>
                  <a:srgbClr val="535355"/>
                </a:solidFill>
                <a:latin typeface="Arial" charset="0"/>
              </a:defRPr>
            </a:lvl3pPr>
            <a:lvl4pPr marL="1600200" indent="-228600">
              <a:spcBef>
                <a:spcPct val="20000"/>
              </a:spcBef>
              <a:buSzPct val="120000"/>
              <a:buFont typeface="Wingdings" pitchFamily="2" charset="2"/>
              <a:buChar char="§"/>
              <a:defRPr sz="1200">
                <a:solidFill>
                  <a:srgbClr val="535355"/>
                </a:solidFill>
                <a:latin typeface="Arial" charset="0"/>
              </a:defRPr>
            </a:lvl4pPr>
            <a:lvl5pPr marL="2057400" indent="-228600">
              <a:spcBef>
                <a:spcPct val="20000"/>
              </a:spcBef>
              <a:defRPr sz="900">
                <a:solidFill>
                  <a:srgbClr val="535355"/>
                </a:solidFill>
                <a:latin typeface="Arial" charset="0"/>
              </a:defRPr>
            </a:lvl5pPr>
            <a:lvl6pPr marL="2514600" indent="-228600" eaLnBrk="0" fontAlgn="base" hangingPunct="0">
              <a:spcBef>
                <a:spcPct val="20000"/>
              </a:spcBef>
              <a:spcAft>
                <a:spcPct val="0"/>
              </a:spcAft>
              <a:defRPr sz="900">
                <a:solidFill>
                  <a:srgbClr val="535355"/>
                </a:solidFill>
                <a:latin typeface="Arial" charset="0"/>
              </a:defRPr>
            </a:lvl6pPr>
            <a:lvl7pPr marL="2971800" indent="-228600" eaLnBrk="0" fontAlgn="base" hangingPunct="0">
              <a:spcBef>
                <a:spcPct val="20000"/>
              </a:spcBef>
              <a:spcAft>
                <a:spcPct val="0"/>
              </a:spcAft>
              <a:defRPr sz="900">
                <a:solidFill>
                  <a:srgbClr val="535355"/>
                </a:solidFill>
                <a:latin typeface="Arial" charset="0"/>
              </a:defRPr>
            </a:lvl7pPr>
            <a:lvl8pPr marL="3429000" indent="-228600" eaLnBrk="0" fontAlgn="base" hangingPunct="0">
              <a:spcBef>
                <a:spcPct val="20000"/>
              </a:spcBef>
              <a:spcAft>
                <a:spcPct val="0"/>
              </a:spcAft>
              <a:defRPr sz="900">
                <a:solidFill>
                  <a:srgbClr val="535355"/>
                </a:solidFill>
                <a:latin typeface="Arial" charset="0"/>
              </a:defRPr>
            </a:lvl8pPr>
            <a:lvl9pPr marL="3886200" indent="-228600" eaLnBrk="0" fontAlgn="base" hangingPunct="0">
              <a:spcBef>
                <a:spcPct val="20000"/>
              </a:spcBef>
              <a:spcAft>
                <a:spcPct val="0"/>
              </a:spcAft>
              <a:defRPr sz="900">
                <a:solidFill>
                  <a:srgbClr val="535355"/>
                </a:solidFill>
                <a:latin typeface="Arial" charset="0"/>
              </a:defRPr>
            </a:lvl9pPr>
          </a:lstStyle>
          <a:p>
            <a:pPr eaLnBrk="1" hangingPunct="1">
              <a:spcBef>
                <a:spcPct val="0"/>
              </a:spcBef>
            </a:pPr>
            <a:r>
              <a:rPr lang="fr-FR" altLang="fr-FR" sz="1867" dirty="0">
                <a:solidFill>
                  <a:schemeClr val="bg1"/>
                </a:solidFill>
              </a:rPr>
              <a:t>Jean-Philippe ROBERT/ Marie-Laure COLS/ Nadège DEPAIX </a:t>
            </a:r>
          </a:p>
          <a:p>
            <a:pPr eaLnBrk="1" hangingPunct="1">
              <a:spcBef>
                <a:spcPct val="0"/>
              </a:spcBef>
            </a:pPr>
            <a:r>
              <a:rPr lang="fr-FR" altLang="fr-FR" sz="1467" b="0" dirty="0">
                <a:solidFill>
                  <a:schemeClr val="bg1"/>
                </a:solidFill>
              </a:rPr>
              <a:t>Responsables de la Relation avec le CDG</a:t>
            </a:r>
            <a:endParaRPr lang="fr-FR" altLang="fr-FR" sz="1867" dirty="0">
              <a:solidFill>
                <a:schemeClr val="bg1"/>
              </a:solidFill>
            </a:endParaRPr>
          </a:p>
          <a:p>
            <a:pPr eaLnBrk="1" hangingPunct="1">
              <a:spcBef>
                <a:spcPct val="0"/>
              </a:spcBef>
            </a:pPr>
            <a:r>
              <a:rPr lang="fr-FR" altLang="fr-FR" sz="1867" b="0" dirty="0">
                <a:solidFill>
                  <a:schemeClr val="bg1"/>
                </a:solidFill>
              </a:rPr>
              <a:t>Mail : </a:t>
            </a:r>
            <a:r>
              <a:rPr lang="fr-FR" altLang="fr-FR" sz="1867" b="0" u="sng" dirty="0">
                <a:solidFill>
                  <a:schemeClr val="bg1"/>
                </a:solidFill>
              </a:rPr>
              <a:t>collectivite.contact@s2hgroup.com </a:t>
            </a:r>
          </a:p>
          <a:p>
            <a:pPr eaLnBrk="1" hangingPunct="1">
              <a:spcBef>
                <a:spcPct val="0"/>
              </a:spcBef>
            </a:pPr>
            <a:r>
              <a:rPr lang="fr-FR" altLang="fr-FR" sz="1867" b="0" dirty="0">
                <a:solidFill>
                  <a:schemeClr val="bg1"/>
                </a:solidFill>
              </a:rPr>
              <a:t>Téléphone : 01 40 22 73 63</a:t>
            </a: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191344" y="4567869"/>
            <a:ext cx="1225537" cy="445307"/>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832" y="564177"/>
            <a:ext cx="886946" cy="704583"/>
          </a:xfrm>
          <a:prstGeom prst="rect">
            <a:avLst/>
          </a:prstGeom>
        </p:spPr>
      </p:pic>
    </p:spTree>
    <p:extLst>
      <p:ext uri="{BB962C8B-B14F-4D97-AF65-F5344CB8AC3E}">
        <p14:creationId xmlns:p14="http://schemas.microsoft.com/office/powerpoint/2010/main" val="190782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854584" y="980728"/>
            <a:ext cx="8769807" cy="412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61942" lvl="2" indent="-241294">
              <a:spcBef>
                <a:spcPct val="50000"/>
              </a:spcBef>
              <a:buClr>
                <a:srgbClr val="EF7D0B"/>
              </a:buClr>
              <a:buFont typeface="Wingdings" pitchFamily="2" charset="2"/>
              <a:buChar char="ä"/>
              <a:defRPr/>
            </a:pPr>
            <a:r>
              <a:rPr lang="fr-FR" altLang="fr-FR" sz="1600" i="1" kern="0" dirty="0">
                <a:solidFill>
                  <a:srgbClr val="25387C"/>
                </a:solidFill>
              </a:rPr>
              <a:t>Mission de consultation et négociation du contrat pour le compte des collectivités ayant donné mandat</a:t>
            </a:r>
          </a:p>
          <a:p>
            <a:pPr marL="361942" lvl="2" indent="-241294">
              <a:spcBef>
                <a:spcPct val="50000"/>
              </a:spcBef>
              <a:buClr>
                <a:srgbClr val="EF7D0B"/>
              </a:buClr>
              <a:buFont typeface="Wingdings" pitchFamily="2" charset="2"/>
              <a:buChar char="ä"/>
              <a:defRPr/>
            </a:pPr>
            <a:r>
              <a:rPr lang="fr-FR" altLang="fr-FR" sz="1600" kern="0" dirty="0">
                <a:solidFill>
                  <a:srgbClr val="25387C"/>
                </a:solidFill>
              </a:rPr>
              <a:t>Votre interlocuteur au quotidien pour la gestion des sinistres et tout au long de la vie du contrat</a:t>
            </a:r>
          </a:p>
          <a:p>
            <a:pPr marL="1035025" lvl="3" indent="-304792">
              <a:spcBef>
                <a:spcPct val="50000"/>
              </a:spcBef>
              <a:buClr>
                <a:srgbClr val="EF7D0B"/>
              </a:buClr>
              <a:buFont typeface="Arial" charset="0"/>
              <a:buAutoNum type="arabicPeriod"/>
              <a:defRPr/>
            </a:pPr>
            <a:r>
              <a:rPr lang="fr-FR" altLang="fr-FR" sz="1600" i="1" kern="0" dirty="0">
                <a:solidFill>
                  <a:srgbClr val="25387C"/>
                </a:solidFill>
              </a:rPr>
              <a:t>Interface entre les collectivités et le courtier DIOT SIACI</a:t>
            </a:r>
          </a:p>
          <a:p>
            <a:pPr marL="1035025" lvl="3" indent="-304792">
              <a:spcBef>
                <a:spcPct val="50000"/>
              </a:spcBef>
              <a:buClr>
                <a:srgbClr val="EF7D0B"/>
              </a:buClr>
              <a:buFont typeface="Arial" charset="0"/>
              <a:buAutoNum type="arabicPeriod"/>
              <a:defRPr/>
            </a:pPr>
            <a:r>
              <a:rPr lang="fr-FR" altLang="fr-FR" sz="1600" i="1" kern="0" dirty="0">
                <a:solidFill>
                  <a:srgbClr val="25387C"/>
                </a:solidFill>
              </a:rPr>
              <a:t>Suivi de l’absentéisme : </a:t>
            </a:r>
          </a:p>
          <a:p>
            <a:pPr marL="1644610" lvl="4" indent="-304792">
              <a:spcBef>
                <a:spcPct val="50000"/>
              </a:spcBef>
              <a:buClr>
                <a:srgbClr val="EF7D0B"/>
              </a:buClr>
              <a:buFont typeface="Wingdings" pitchFamily="2" charset="2"/>
              <a:buChar char="Ø"/>
              <a:defRPr/>
            </a:pPr>
            <a:r>
              <a:rPr lang="fr-FR" altLang="fr-FR" sz="1333" i="1" kern="0" dirty="0">
                <a:solidFill>
                  <a:srgbClr val="25387C"/>
                </a:solidFill>
              </a:rPr>
              <a:t>Pour les arrêts lourds :  un accompagnement au sein du CDG  avec le conseil statutaire, les instances médicales, la médecine préventive, la prévention des risques, psychologue au travail </a:t>
            </a:r>
          </a:p>
          <a:p>
            <a:pPr marL="1644610" lvl="4" indent="-304792">
              <a:spcBef>
                <a:spcPct val="50000"/>
              </a:spcBef>
              <a:buClr>
                <a:srgbClr val="EF7D0B"/>
              </a:buClr>
              <a:buFont typeface="Wingdings" pitchFamily="2" charset="2"/>
              <a:buChar char="Ø"/>
              <a:defRPr/>
            </a:pPr>
            <a:r>
              <a:rPr lang="fr-FR" altLang="fr-FR" sz="1333" i="1" kern="0" dirty="0">
                <a:solidFill>
                  <a:srgbClr val="25387C"/>
                </a:solidFill>
              </a:rPr>
              <a:t>Comités de pilotage avec le courtier</a:t>
            </a:r>
          </a:p>
          <a:p>
            <a:pPr marL="1644610" lvl="4" indent="-304792">
              <a:spcBef>
                <a:spcPct val="50000"/>
              </a:spcBef>
              <a:buClr>
                <a:srgbClr val="EF7D0B"/>
              </a:buClr>
              <a:buFont typeface="Wingdings" pitchFamily="2" charset="2"/>
              <a:buChar char="Ø"/>
              <a:defRPr/>
            </a:pPr>
            <a:r>
              <a:rPr lang="fr-FR" altLang="fr-FR" sz="1333" i="1" kern="0" dirty="0">
                <a:solidFill>
                  <a:srgbClr val="25387C"/>
                </a:solidFill>
              </a:rPr>
              <a:t>Rendez-vous individuels si nécessaire</a:t>
            </a:r>
          </a:p>
          <a:p>
            <a:pPr marL="1339817" lvl="4">
              <a:spcBef>
                <a:spcPct val="50000"/>
              </a:spcBef>
              <a:buClr>
                <a:srgbClr val="EF7D0B"/>
              </a:buClr>
              <a:defRPr/>
            </a:pPr>
            <a:endParaRPr lang="fr-FR" altLang="fr-FR" sz="1333" i="1" kern="0" dirty="0">
              <a:solidFill>
                <a:srgbClr val="25387C"/>
              </a:solidFill>
            </a:endParaRPr>
          </a:p>
        </p:txBody>
      </p:sp>
      <p:sp>
        <p:nvSpPr>
          <p:cNvPr id="10" name="Titre 1"/>
          <p:cNvSpPr>
            <a:spLocks noGrp="1"/>
          </p:cNvSpPr>
          <p:nvPr>
            <p:ph type="title"/>
          </p:nvPr>
        </p:nvSpPr>
        <p:spPr/>
        <p:txBody>
          <a:bodyPr>
            <a:noAutofit/>
          </a:bodyPr>
          <a:lstStyle/>
          <a:p>
            <a:pPr marL="120648" lvl="2">
              <a:spcBef>
                <a:spcPct val="50000"/>
              </a:spcBef>
              <a:buClr>
                <a:srgbClr val="EF7D0B"/>
              </a:buClr>
              <a:defRPr/>
            </a:pPr>
            <a:r>
              <a:rPr lang="fr-FR" altLang="fr-FR" sz="1867" b="1" dirty="0">
                <a:solidFill>
                  <a:srgbClr val="25387C"/>
                </a:solidFill>
                <a:latin typeface="Arial" charset="0"/>
              </a:rPr>
              <a:t>L’intervenant : le CDG74 </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re 1"/>
          <p:cNvSpPr txBox="1">
            <a:spLocks/>
          </p:cNvSpPr>
          <p:nvPr/>
        </p:nvSpPr>
        <p:spPr bwMode="gray">
          <a:xfrm>
            <a:off x="615434" y="3968056"/>
            <a:ext cx="11329200" cy="666137"/>
          </a:xfrm>
          <a:prstGeom prst="rect">
            <a:avLst/>
          </a:prstGeom>
        </p:spPr>
        <p:txBody>
          <a:bodyPr vert="horz" lIns="0" tIns="0" rIns="0" bIns="0" rtlCol="0" anchor="b" anchorCtr="0">
            <a:noAutofit/>
          </a:bodyPr>
          <a:lstStyle>
            <a:lvl1pPr algn="l" defTabSz="1219170" rtl="0" eaLnBrk="1" latinLnBrk="0" hangingPunct="1">
              <a:lnSpc>
                <a:spcPct val="100000"/>
              </a:lnSpc>
              <a:spcBef>
                <a:spcPct val="0"/>
              </a:spcBef>
              <a:buNone/>
              <a:defRPr sz="2000" b="1" kern="1200">
                <a:solidFill>
                  <a:schemeClr val="accent1"/>
                </a:solidFill>
                <a:latin typeface="+mj-lt"/>
                <a:ea typeface="+mj-ea"/>
                <a:cs typeface="+mj-cs"/>
              </a:defRPr>
            </a:lvl1pPr>
          </a:lstStyle>
          <a:p>
            <a:pPr marL="120648" lvl="2" defTabSz="914400">
              <a:spcBef>
                <a:spcPct val="50000"/>
              </a:spcBef>
              <a:buClr>
                <a:srgbClr val="EF7D0B"/>
              </a:buClr>
              <a:defRPr/>
            </a:pPr>
            <a:r>
              <a:rPr lang="fr-FR" altLang="fr-FR" sz="1867" b="1" kern="0" dirty="0">
                <a:solidFill>
                  <a:srgbClr val="25387C"/>
                </a:solidFill>
                <a:latin typeface="Arial" charset="0"/>
              </a:rPr>
              <a:t>Interlocuteurs dédiés du Centre de Gestion</a:t>
            </a:r>
          </a:p>
        </p:txBody>
      </p:sp>
      <p:cxnSp>
        <p:nvCxnSpPr>
          <p:cNvPr id="12" name="Connecteur droit 11"/>
          <p:cNvCxnSpPr/>
          <p:nvPr/>
        </p:nvCxnSpPr>
        <p:spPr>
          <a:xfrm>
            <a:off x="695400" y="4725144"/>
            <a:ext cx="92093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224572" y="4834351"/>
            <a:ext cx="7607732" cy="313932"/>
          </a:xfrm>
          <a:prstGeom prst="rect">
            <a:avLst/>
          </a:prstGeom>
        </p:spPr>
        <p:txBody>
          <a:bodyPr wrap="square">
            <a:spAutoFit/>
          </a:bodyPr>
          <a:lstStyle/>
          <a:p>
            <a:pPr marL="285750" indent="-285750" defTabSz="430834">
              <a:lnSpc>
                <a:spcPct val="90000"/>
              </a:lnSpc>
              <a:spcBef>
                <a:spcPct val="0"/>
              </a:spcBef>
              <a:spcAft>
                <a:spcPct val="35000"/>
              </a:spcAft>
              <a:buClr>
                <a:schemeClr val="accent5"/>
              </a:buClr>
              <a:buFont typeface="Wingdings" panose="05000000000000000000" pitchFamily="2" charset="2"/>
              <a:buChar char="Ø"/>
            </a:pPr>
            <a:r>
              <a:rPr lang="fr-FR" sz="1600" kern="0" dirty="0">
                <a:solidFill>
                  <a:srgbClr val="25387C"/>
                </a:solidFill>
              </a:rPr>
              <a:t>Stéphanie REY-GORREZ    </a:t>
            </a:r>
            <a:r>
              <a:rPr lang="fr-FR" sz="1200" b="1" dirty="0">
                <a:solidFill>
                  <a:schemeClr val="tx1">
                    <a:lumMod val="50000"/>
                    <a:lumOff val="50000"/>
                  </a:schemeClr>
                </a:solidFill>
                <a:latin typeface="Bahnschrift" panose="020B0502040204020203" pitchFamily="34" charset="0"/>
              </a:rPr>
              <a:t>Responsable du Service assurance groupe et gestionnaires</a:t>
            </a:r>
            <a:endParaRPr lang="fr-FR" sz="1200" b="1" dirty="0">
              <a:latin typeface="Bahnschrift" panose="020B0502040204020203" pitchFamily="34" charset="0"/>
            </a:endParaRPr>
          </a:p>
        </p:txBody>
      </p:sp>
      <p:sp>
        <p:nvSpPr>
          <p:cNvPr id="16" name="Rectangle 15"/>
          <p:cNvSpPr/>
          <p:nvPr/>
        </p:nvSpPr>
        <p:spPr>
          <a:xfrm>
            <a:off x="2135560" y="5148283"/>
            <a:ext cx="6336704" cy="296941"/>
          </a:xfrm>
          <a:prstGeom prst="rect">
            <a:avLst/>
          </a:prstGeom>
        </p:spPr>
        <p:txBody>
          <a:bodyPr wrap="square">
            <a:spAutoFit/>
          </a:bodyPr>
          <a:lstStyle/>
          <a:p>
            <a:pPr defTabSz="430834">
              <a:lnSpc>
                <a:spcPct val="90000"/>
              </a:lnSpc>
              <a:spcBef>
                <a:spcPct val="0"/>
              </a:spcBef>
              <a:spcAft>
                <a:spcPct val="35000"/>
              </a:spcAft>
            </a:pPr>
            <a:r>
              <a:rPr lang="fr-FR" sz="1400" dirty="0">
                <a:solidFill>
                  <a:schemeClr val="tx1">
                    <a:lumMod val="50000"/>
                    <a:lumOff val="50000"/>
                  </a:schemeClr>
                </a:solidFill>
                <a:latin typeface="Bahnschrift" panose="020B0502040204020203" pitchFamily="34" charset="0"/>
              </a:rPr>
              <a:t>Mail : stephanie.rey-gorrez@cdg74.fr   Téléphone : 04 50 51 98 62</a:t>
            </a:r>
            <a:r>
              <a:rPr lang="fr-FR" sz="1400" b="1" dirty="0">
                <a:solidFill>
                  <a:schemeClr val="tx1">
                    <a:lumMod val="50000"/>
                    <a:lumOff val="50000"/>
                  </a:schemeClr>
                </a:solidFill>
                <a:latin typeface="Bahnschrift" panose="020B0502040204020203" pitchFamily="34" charset="0"/>
              </a:rPr>
              <a:t> </a:t>
            </a:r>
          </a:p>
        </p:txBody>
      </p:sp>
      <p:sp>
        <p:nvSpPr>
          <p:cNvPr id="17" name="Rectangle 16"/>
          <p:cNvSpPr/>
          <p:nvPr/>
        </p:nvSpPr>
        <p:spPr>
          <a:xfrm>
            <a:off x="1224572" y="5636996"/>
            <a:ext cx="3788332" cy="313932"/>
          </a:xfrm>
          <a:prstGeom prst="rect">
            <a:avLst/>
          </a:prstGeom>
        </p:spPr>
        <p:txBody>
          <a:bodyPr wrap="square">
            <a:spAutoFit/>
          </a:bodyPr>
          <a:lstStyle/>
          <a:p>
            <a:pPr marL="285750" indent="-285750" defTabSz="430834">
              <a:lnSpc>
                <a:spcPct val="90000"/>
              </a:lnSpc>
              <a:spcBef>
                <a:spcPct val="0"/>
              </a:spcBef>
              <a:spcAft>
                <a:spcPct val="35000"/>
              </a:spcAft>
              <a:buClr>
                <a:schemeClr val="accent5"/>
              </a:buClr>
              <a:buFont typeface="Wingdings" panose="05000000000000000000" pitchFamily="2" charset="2"/>
              <a:buChar char="Ø"/>
            </a:pPr>
            <a:r>
              <a:rPr lang="fr-FR" sz="1600" kern="0" dirty="0">
                <a:solidFill>
                  <a:srgbClr val="25387C"/>
                </a:solidFill>
              </a:rPr>
              <a:t>Violette N’GAUV    </a:t>
            </a:r>
            <a:r>
              <a:rPr lang="fr-FR" sz="1200" b="1" dirty="0">
                <a:solidFill>
                  <a:schemeClr val="tx1">
                    <a:lumMod val="50000"/>
                    <a:lumOff val="50000"/>
                  </a:schemeClr>
                </a:solidFill>
                <a:latin typeface="Bahnschrift" panose="020B0502040204020203" pitchFamily="34" charset="0"/>
              </a:rPr>
              <a:t>Gestionnaire </a:t>
            </a:r>
            <a:endParaRPr lang="fr-FR" sz="1200" b="1" dirty="0">
              <a:latin typeface="Bahnschrift" panose="020B0502040204020203" pitchFamily="34" charset="0"/>
            </a:endParaRPr>
          </a:p>
        </p:txBody>
      </p:sp>
      <p:sp>
        <p:nvSpPr>
          <p:cNvPr id="18" name="Rectangle 17"/>
          <p:cNvSpPr/>
          <p:nvPr/>
        </p:nvSpPr>
        <p:spPr>
          <a:xfrm>
            <a:off x="2135560" y="5931422"/>
            <a:ext cx="5616624" cy="296941"/>
          </a:xfrm>
          <a:prstGeom prst="rect">
            <a:avLst/>
          </a:prstGeom>
        </p:spPr>
        <p:txBody>
          <a:bodyPr wrap="square">
            <a:spAutoFit/>
          </a:bodyPr>
          <a:lstStyle/>
          <a:p>
            <a:pPr defTabSz="430834">
              <a:lnSpc>
                <a:spcPct val="90000"/>
              </a:lnSpc>
              <a:spcBef>
                <a:spcPct val="0"/>
              </a:spcBef>
              <a:spcAft>
                <a:spcPct val="35000"/>
              </a:spcAft>
            </a:pPr>
            <a:r>
              <a:rPr lang="fr-FR" sz="1400" dirty="0">
                <a:solidFill>
                  <a:schemeClr val="tx1">
                    <a:lumMod val="50000"/>
                    <a:lumOff val="50000"/>
                  </a:schemeClr>
                </a:solidFill>
                <a:latin typeface="Bahnschrift" panose="020B0502040204020203" pitchFamily="34" charset="0"/>
              </a:rPr>
              <a:t>Mail : violette.ngauv@cdg74.fr         Téléphone : 04 50 51 03 49</a:t>
            </a:r>
            <a:r>
              <a:rPr lang="fr-FR" sz="1400" b="1" dirty="0">
                <a:solidFill>
                  <a:schemeClr val="tx1">
                    <a:lumMod val="50000"/>
                    <a:lumOff val="50000"/>
                  </a:schemeClr>
                </a:solidFill>
                <a:latin typeface="Bahnschrift" panose="020B0502040204020203" pitchFamily="34" charset="0"/>
              </a:rPr>
              <a:t> </a:t>
            </a: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7759" y="305330"/>
            <a:ext cx="1303433" cy="1035437"/>
          </a:xfrm>
          <a:prstGeom prst="rect">
            <a:avLst/>
          </a:prstGeom>
        </p:spPr>
      </p:pic>
    </p:spTree>
    <p:extLst>
      <p:ext uri="{BB962C8B-B14F-4D97-AF65-F5344CB8AC3E}">
        <p14:creationId xmlns:p14="http://schemas.microsoft.com/office/powerpoint/2010/main" val="120603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431371" y="1316765"/>
            <a:ext cx="11049579" cy="4704523"/>
            <a:chOff x="323528" y="987574"/>
            <a:chExt cx="8287184" cy="3528392"/>
          </a:xfrm>
        </p:grpSpPr>
        <p:sp>
          <p:nvSpPr>
            <p:cNvPr id="6" name="Rectangle 5"/>
            <p:cNvSpPr/>
            <p:nvPr/>
          </p:nvSpPr>
          <p:spPr>
            <a:xfrm>
              <a:off x="323528" y="987574"/>
              <a:ext cx="8287184" cy="3528392"/>
            </a:xfrm>
            <a:prstGeom prst="rect">
              <a:avLst/>
            </a:prstGeom>
            <a:noFill/>
          </p:spPr>
        </p:sp>
        <p:sp>
          <p:nvSpPr>
            <p:cNvPr id="8" name="Rectangle à coins arrondis 7"/>
            <p:cNvSpPr/>
            <p:nvPr/>
          </p:nvSpPr>
          <p:spPr>
            <a:xfrm>
              <a:off x="748527" y="1567235"/>
              <a:ext cx="1382373" cy="428452"/>
            </a:xfrm>
            <a:prstGeom prst="roundRect">
              <a:avLst>
                <a:gd name="adj" fmla="val 10000"/>
              </a:avLst>
            </a:prstGeom>
            <a:blipFill rotWithShape="1">
              <a:blip r:embed="rId2"/>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9" name="Forme libre 8"/>
            <p:cNvSpPr/>
            <p:nvPr/>
          </p:nvSpPr>
          <p:spPr>
            <a:xfrm rot="21600000">
              <a:off x="617829" y="2211716"/>
              <a:ext cx="1732580" cy="1940616"/>
            </a:xfrm>
            <a:custGeom>
              <a:avLst/>
              <a:gdLst>
                <a:gd name="connsiteX0" fmla="*/ 181921 w 1732579"/>
                <a:gd name="connsiteY0" fmla="*/ 0 h 1940615"/>
                <a:gd name="connsiteX1" fmla="*/ 1550658 w 1732579"/>
                <a:gd name="connsiteY1" fmla="*/ 0 h 1940615"/>
                <a:gd name="connsiteX2" fmla="*/ 1732579 w 1732579"/>
                <a:gd name="connsiteY2" fmla="*/ 181921 h 1940615"/>
                <a:gd name="connsiteX3" fmla="*/ 1732579 w 1732579"/>
                <a:gd name="connsiteY3" fmla="*/ 1940615 h 1940615"/>
                <a:gd name="connsiteX4" fmla="*/ 1732579 w 1732579"/>
                <a:gd name="connsiteY4" fmla="*/ 1940615 h 1940615"/>
                <a:gd name="connsiteX5" fmla="*/ 0 w 1732579"/>
                <a:gd name="connsiteY5" fmla="*/ 1940615 h 1940615"/>
                <a:gd name="connsiteX6" fmla="*/ 0 w 1732579"/>
                <a:gd name="connsiteY6" fmla="*/ 1940615 h 1940615"/>
                <a:gd name="connsiteX7" fmla="*/ 0 w 1732579"/>
                <a:gd name="connsiteY7" fmla="*/ 181921 h 1940615"/>
                <a:gd name="connsiteX8" fmla="*/ 181921 w 1732579"/>
                <a:gd name="connsiteY8" fmla="*/ 0 h 194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579" h="1940615">
                  <a:moveTo>
                    <a:pt x="1550658" y="1940615"/>
                  </a:moveTo>
                  <a:lnTo>
                    <a:pt x="181921" y="1940615"/>
                  </a:lnTo>
                  <a:cubicBezTo>
                    <a:pt x="81449" y="1940615"/>
                    <a:pt x="0" y="1859166"/>
                    <a:pt x="0" y="1758694"/>
                  </a:cubicBezTo>
                  <a:lnTo>
                    <a:pt x="0" y="0"/>
                  </a:lnTo>
                  <a:lnTo>
                    <a:pt x="0" y="0"/>
                  </a:lnTo>
                  <a:lnTo>
                    <a:pt x="1732579" y="0"/>
                  </a:lnTo>
                  <a:lnTo>
                    <a:pt x="1732579" y="0"/>
                  </a:lnTo>
                  <a:lnTo>
                    <a:pt x="1732579" y="1758694"/>
                  </a:lnTo>
                  <a:cubicBezTo>
                    <a:pt x="1732579" y="1859166"/>
                    <a:pt x="1651130" y="1940615"/>
                    <a:pt x="1550658" y="1940615"/>
                  </a:cubicBezTo>
                  <a:close/>
                </a:path>
              </a:pathLst>
            </a:custGeom>
            <a:solidFill>
              <a:srgbClr val="25387C"/>
            </a:solidFill>
            <a:scene3d>
              <a:camera prst="orthographicFront"/>
              <a:lightRig rig="flat" dir="t"/>
            </a:scene3d>
            <a:sp3d prstMaterial="plastic">
              <a:bevelT w="120900" h="88900"/>
              <a:bevelB w="88900" h="31750" prst="angle"/>
            </a:sp3d>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75353" tIns="104311" rIns="175355" bIns="175353" numCol="1" spcCol="1270" anchor="t" anchorCtr="0">
              <a:noAutofit/>
            </a:bodyPr>
            <a:lstStyle/>
            <a:p>
              <a:pPr defTabSz="622284">
                <a:lnSpc>
                  <a:spcPct val="90000"/>
                </a:lnSpc>
                <a:spcBef>
                  <a:spcPct val="0"/>
                </a:spcBef>
                <a:spcAft>
                  <a:spcPct val="35000"/>
                </a:spcAft>
              </a:pPr>
              <a:endParaRPr lang="fr-FR" sz="1400" dirty="0"/>
            </a:p>
            <a:p>
              <a:pPr defTabSz="622284">
                <a:lnSpc>
                  <a:spcPct val="90000"/>
                </a:lnSpc>
                <a:spcBef>
                  <a:spcPct val="0"/>
                </a:spcBef>
                <a:spcAft>
                  <a:spcPct val="35000"/>
                </a:spcAft>
              </a:pPr>
              <a:endParaRPr lang="fr-FR" sz="1400" dirty="0"/>
            </a:p>
            <a:p>
              <a:pPr defTabSz="622284">
                <a:lnSpc>
                  <a:spcPct val="90000"/>
                </a:lnSpc>
                <a:spcBef>
                  <a:spcPct val="0"/>
                </a:spcBef>
                <a:spcAft>
                  <a:spcPct val="35000"/>
                </a:spcAft>
              </a:pPr>
              <a:r>
                <a:rPr lang="fr-FR" sz="1400" b="1" dirty="0"/>
                <a:t>PORTEUR DE RISQUE</a:t>
              </a:r>
            </a:p>
          </p:txBody>
        </p:sp>
        <p:sp>
          <p:nvSpPr>
            <p:cNvPr id="12" name="Forme libre 11"/>
            <p:cNvSpPr/>
            <p:nvPr/>
          </p:nvSpPr>
          <p:spPr>
            <a:xfrm rot="21600000">
              <a:off x="2647911" y="2215306"/>
              <a:ext cx="1732580" cy="1940616"/>
            </a:xfrm>
            <a:custGeom>
              <a:avLst/>
              <a:gdLst>
                <a:gd name="connsiteX0" fmla="*/ 181921 w 1732579"/>
                <a:gd name="connsiteY0" fmla="*/ 0 h 1940615"/>
                <a:gd name="connsiteX1" fmla="*/ 1550658 w 1732579"/>
                <a:gd name="connsiteY1" fmla="*/ 0 h 1940615"/>
                <a:gd name="connsiteX2" fmla="*/ 1732579 w 1732579"/>
                <a:gd name="connsiteY2" fmla="*/ 181921 h 1940615"/>
                <a:gd name="connsiteX3" fmla="*/ 1732579 w 1732579"/>
                <a:gd name="connsiteY3" fmla="*/ 1940615 h 1940615"/>
                <a:gd name="connsiteX4" fmla="*/ 1732579 w 1732579"/>
                <a:gd name="connsiteY4" fmla="*/ 1940615 h 1940615"/>
                <a:gd name="connsiteX5" fmla="*/ 0 w 1732579"/>
                <a:gd name="connsiteY5" fmla="*/ 1940615 h 1940615"/>
                <a:gd name="connsiteX6" fmla="*/ 0 w 1732579"/>
                <a:gd name="connsiteY6" fmla="*/ 1940615 h 1940615"/>
                <a:gd name="connsiteX7" fmla="*/ 0 w 1732579"/>
                <a:gd name="connsiteY7" fmla="*/ 181921 h 1940615"/>
                <a:gd name="connsiteX8" fmla="*/ 181921 w 1732579"/>
                <a:gd name="connsiteY8" fmla="*/ 0 h 194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579" h="1940615">
                  <a:moveTo>
                    <a:pt x="1550658" y="1940615"/>
                  </a:moveTo>
                  <a:lnTo>
                    <a:pt x="181921" y="1940615"/>
                  </a:lnTo>
                  <a:cubicBezTo>
                    <a:pt x="81449" y="1940615"/>
                    <a:pt x="0" y="1859166"/>
                    <a:pt x="0" y="1758694"/>
                  </a:cubicBezTo>
                  <a:lnTo>
                    <a:pt x="0" y="0"/>
                  </a:lnTo>
                  <a:lnTo>
                    <a:pt x="0" y="0"/>
                  </a:lnTo>
                  <a:lnTo>
                    <a:pt x="1732579" y="0"/>
                  </a:lnTo>
                  <a:lnTo>
                    <a:pt x="1732579" y="0"/>
                  </a:lnTo>
                  <a:lnTo>
                    <a:pt x="1732579" y="1758694"/>
                  </a:lnTo>
                  <a:cubicBezTo>
                    <a:pt x="1732579" y="1859166"/>
                    <a:pt x="1651130" y="1940615"/>
                    <a:pt x="1550658" y="1940615"/>
                  </a:cubicBezTo>
                  <a:close/>
                </a:path>
              </a:pathLst>
            </a:custGeom>
            <a:solidFill>
              <a:srgbClr val="25387C"/>
            </a:solidFill>
            <a:scene3d>
              <a:camera prst="orthographicFront"/>
              <a:lightRig rig="flat" dir="t"/>
            </a:scene3d>
            <a:sp3d prstMaterial="plastic">
              <a:bevelT w="120900" h="88900"/>
              <a:bevelB w="88900" h="31750" prst="angle"/>
            </a:sp3d>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75353" tIns="104311" rIns="175355" bIns="175353" numCol="1" spcCol="1270" anchor="t" anchorCtr="0">
              <a:noAutofit/>
            </a:bodyPr>
            <a:lstStyle/>
            <a:p>
              <a:pPr algn="ctr" defTabSz="622284">
                <a:lnSpc>
                  <a:spcPct val="90000"/>
                </a:lnSpc>
                <a:spcBef>
                  <a:spcPct val="0"/>
                </a:spcBef>
                <a:spcAft>
                  <a:spcPct val="35000"/>
                </a:spcAft>
              </a:pPr>
              <a:endParaRPr lang="fr-FR" sz="1400" dirty="0"/>
            </a:p>
            <a:p>
              <a:pPr algn="ctr" defTabSz="622284">
                <a:lnSpc>
                  <a:spcPct val="90000"/>
                </a:lnSpc>
                <a:spcBef>
                  <a:spcPct val="0"/>
                </a:spcBef>
                <a:spcAft>
                  <a:spcPct val="35000"/>
                </a:spcAft>
              </a:pPr>
              <a:r>
                <a:rPr lang="fr-FR" sz="1400" b="1" dirty="0"/>
                <a:t>COURTIER </a:t>
              </a:r>
            </a:p>
            <a:p>
              <a:pPr algn="ctr" defTabSz="622284">
                <a:lnSpc>
                  <a:spcPct val="90000"/>
                </a:lnSpc>
                <a:spcBef>
                  <a:spcPct val="0"/>
                </a:spcBef>
                <a:spcAft>
                  <a:spcPct val="35000"/>
                </a:spcAft>
              </a:pPr>
              <a:r>
                <a:rPr lang="fr-FR" sz="1333" b="1" dirty="0"/>
                <a:t>ASSURANCE &amp; CONSEIL</a:t>
              </a:r>
            </a:p>
            <a:p>
              <a:pPr defTabSz="622284">
                <a:lnSpc>
                  <a:spcPct val="90000"/>
                </a:lnSpc>
                <a:spcBef>
                  <a:spcPct val="0"/>
                </a:spcBef>
                <a:spcAft>
                  <a:spcPct val="35000"/>
                </a:spcAft>
              </a:pPr>
              <a:endParaRPr lang="fr-FR" sz="1400" dirty="0"/>
            </a:p>
            <a:p>
              <a:pPr algn="ctr" defTabSz="622284">
                <a:lnSpc>
                  <a:spcPct val="90000"/>
                </a:lnSpc>
                <a:spcBef>
                  <a:spcPct val="0"/>
                </a:spcBef>
              </a:pPr>
              <a:r>
                <a:rPr lang="fr-FR" sz="1333" dirty="0"/>
                <a:t>Relations avec le Centre de Gestion &amp; l’Assureur</a:t>
              </a:r>
            </a:p>
            <a:p>
              <a:pPr algn="ctr" defTabSz="622284">
                <a:lnSpc>
                  <a:spcPct val="90000"/>
                </a:lnSpc>
                <a:spcBef>
                  <a:spcPct val="0"/>
                </a:spcBef>
              </a:pPr>
              <a:endParaRPr lang="fr-FR" sz="1333" dirty="0"/>
            </a:p>
            <a:p>
              <a:pPr algn="ctr" defTabSz="622284">
                <a:lnSpc>
                  <a:spcPct val="90000"/>
                </a:lnSpc>
                <a:spcBef>
                  <a:spcPct val="0"/>
                </a:spcBef>
              </a:pPr>
              <a:r>
                <a:rPr lang="fr-FR" sz="1333" dirty="0"/>
                <a:t>Accompagnement du CDG sur les services lié au contrat</a:t>
              </a:r>
            </a:p>
          </p:txBody>
        </p:sp>
        <p:sp>
          <p:nvSpPr>
            <p:cNvPr id="13" name="Rectangle à coins arrondis 12"/>
            <p:cNvSpPr/>
            <p:nvPr/>
          </p:nvSpPr>
          <p:spPr>
            <a:xfrm>
              <a:off x="4722277" y="1647885"/>
              <a:ext cx="1732579" cy="275792"/>
            </a:xfrm>
            <a:prstGeom prst="roundRect">
              <a:avLst>
                <a:gd name="adj" fmla="val 10000"/>
              </a:avLst>
            </a:prstGeom>
            <a:blipFill rotWithShape="1">
              <a:blip r:embed="rId3"/>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4" name="Forme libre 13"/>
            <p:cNvSpPr/>
            <p:nvPr/>
          </p:nvSpPr>
          <p:spPr>
            <a:xfrm rot="21600000">
              <a:off x="4722398" y="2211716"/>
              <a:ext cx="1732579" cy="1940616"/>
            </a:xfrm>
            <a:custGeom>
              <a:avLst/>
              <a:gdLst>
                <a:gd name="connsiteX0" fmla="*/ 181921 w 1732579"/>
                <a:gd name="connsiteY0" fmla="*/ 0 h 1940615"/>
                <a:gd name="connsiteX1" fmla="*/ 1550658 w 1732579"/>
                <a:gd name="connsiteY1" fmla="*/ 0 h 1940615"/>
                <a:gd name="connsiteX2" fmla="*/ 1732579 w 1732579"/>
                <a:gd name="connsiteY2" fmla="*/ 181921 h 1940615"/>
                <a:gd name="connsiteX3" fmla="*/ 1732579 w 1732579"/>
                <a:gd name="connsiteY3" fmla="*/ 1940615 h 1940615"/>
                <a:gd name="connsiteX4" fmla="*/ 1732579 w 1732579"/>
                <a:gd name="connsiteY4" fmla="*/ 1940615 h 1940615"/>
                <a:gd name="connsiteX5" fmla="*/ 0 w 1732579"/>
                <a:gd name="connsiteY5" fmla="*/ 1940615 h 1940615"/>
                <a:gd name="connsiteX6" fmla="*/ 0 w 1732579"/>
                <a:gd name="connsiteY6" fmla="*/ 1940615 h 1940615"/>
                <a:gd name="connsiteX7" fmla="*/ 0 w 1732579"/>
                <a:gd name="connsiteY7" fmla="*/ 181921 h 1940615"/>
                <a:gd name="connsiteX8" fmla="*/ 181921 w 1732579"/>
                <a:gd name="connsiteY8" fmla="*/ 0 h 194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579" h="1940615">
                  <a:moveTo>
                    <a:pt x="1550658" y="1940615"/>
                  </a:moveTo>
                  <a:lnTo>
                    <a:pt x="181921" y="1940615"/>
                  </a:lnTo>
                  <a:cubicBezTo>
                    <a:pt x="81449" y="1940615"/>
                    <a:pt x="0" y="1859166"/>
                    <a:pt x="0" y="1758694"/>
                  </a:cubicBezTo>
                  <a:lnTo>
                    <a:pt x="0" y="0"/>
                  </a:lnTo>
                  <a:lnTo>
                    <a:pt x="0" y="0"/>
                  </a:lnTo>
                  <a:lnTo>
                    <a:pt x="1732579" y="0"/>
                  </a:lnTo>
                  <a:lnTo>
                    <a:pt x="1732579" y="0"/>
                  </a:lnTo>
                  <a:lnTo>
                    <a:pt x="1732579" y="1758694"/>
                  </a:lnTo>
                  <a:cubicBezTo>
                    <a:pt x="1732579" y="1859166"/>
                    <a:pt x="1651130" y="1940615"/>
                    <a:pt x="1550658" y="1940615"/>
                  </a:cubicBezTo>
                  <a:close/>
                </a:path>
              </a:pathLst>
            </a:custGeom>
            <a:solidFill>
              <a:srgbClr val="25387C"/>
            </a:solidFill>
            <a:scene3d>
              <a:camera prst="orthographicFront"/>
              <a:lightRig rig="flat" dir="t"/>
            </a:scene3d>
            <a:sp3d prstMaterial="plastic">
              <a:bevelT w="120900" h="88900"/>
              <a:bevelB w="88900" h="31750" prst="angle"/>
            </a:sp3d>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75353" tIns="104311" rIns="175353" bIns="175353" numCol="1" spcCol="1270" anchor="t" anchorCtr="0">
              <a:noAutofit/>
            </a:bodyPr>
            <a:lstStyle/>
            <a:p>
              <a:pPr algn="ctr" defTabSz="622284">
                <a:lnSpc>
                  <a:spcPct val="90000"/>
                </a:lnSpc>
                <a:spcBef>
                  <a:spcPct val="0"/>
                </a:spcBef>
                <a:spcAft>
                  <a:spcPct val="35000"/>
                </a:spcAft>
              </a:pPr>
              <a:endParaRPr lang="fr-FR" sz="1400" dirty="0"/>
            </a:p>
            <a:p>
              <a:pPr algn="ctr" defTabSz="622284">
                <a:lnSpc>
                  <a:spcPct val="90000"/>
                </a:lnSpc>
                <a:spcBef>
                  <a:spcPct val="0"/>
                </a:spcBef>
                <a:spcAft>
                  <a:spcPct val="35000"/>
                </a:spcAft>
              </a:pPr>
              <a:endParaRPr lang="fr-FR" sz="1400" dirty="0"/>
            </a:p>
            <a:p>
              <a:pPr algn="ctr" defTabSz="622284">
                <a:lnSpc>
                  <a:spcPct val="90000"/>
                </a:lnSpc>
                <a:spcBef>
                  <a:spcPct val="0"/>
                </a:spcBef>
                <a:spcAft>
                  <a:spcPct val="35000"/>
                </a:spcAft>
              </a:pPr>
              <a:r>
                <a:rPr lang="fr-FR" sz="1400" b="1" dirty="0"/>
                <a:t>PLATEFORME DE GESTION</a:t>
              </a:r>
            </a:p>
            <a:p>
              <a:pPr defTabSz="622284">
                <a:lnSpc>
                  <a:spcPct val="90000"/>
                </a:lnSpc>
                <a:spcBef>
                  <a:spcPct val="0"/>
                </a:spcBef>
                <a:spcAft>
                  <a:spcPct val="35000"/>
                </a:spcAft>
              </a:pPr>
              <a:endParaRPr lang="fr-FR" sz="1400" dirty="0"/>
            </a:p>
            <a:p>
              <a:pPr algn="ctr" defTabSz="622284">
                <a:lnSpc>
                  <a:spcPct val="90000"/>
                </a:lnSpc>
                <a:spcBef>
                  <a:spcPct val="0"/>
                </a:spcBef>
                <a:spcAft>
                  <a:spcPct val="35000"/>
                </a:spcAft>
              </a:pPr>
              <a:r>
                <a:rPr lang="fr-FR" sz="1333" dirty="0"/>
                <a:t>Contrôle et paiement des dossiers</a:t>
              </a:r>
            </a:p>
            <a:p>
              <a:pPr algn="ctr" defTabSz="622284">
                <a:lnSpc>
                  <a:spcPct val="90000"/>
                </a:lnSpc>
                <a:spcBef>
                  <a:spcPct val="0"/>
                </a:spcBef>
                <a:spcAft>
                  <a:spcPct val="35000"/>
                </a:spcAft>
              </a:pPr>
              <a:r>
                <a:rPr lang="fr-FR" sz="1333" dirty="0"/>
                <a:t>Cotisations</a:t>
              </a:r>
            </a:p>
          </p:txBody>
        </p:sp>
        <p:sp>
          <p:nvSpPr>
            <p:cNvPr id="15" name="Rectangle à coins arrondis 14"/>
            <p:cNvSpPr/>
            <p:nvPr/>
          </p:nvSpPr>
          <p:spPr>
            <a:xfrm>
              <a:off x="6810512" y="1491627"/>
              <a:ext cx="1444538" cy="579669"/>
            </a:xfrm>
            <a:prstGeom prst="roundRect">
              <a:avLst>
                <a:gd name="adj" fmla="val 10000"/>
              </a:avLst>
            </a:prstGeom>
            <a:blipFill rotWithShape="1">
              <a:blip r:embed="rId4"/>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6" name="Forme libre 15"/>
            <p:cNvSpPr/>
            <p:nvPr/>
          </p:nvSpPr>
          <p:spPr>
            <a:xfrm rot="21600000">
              <a:off x="6628236" y="2211698"/>
              <a:ext cx="1732579" cy="1940615"/>
            </a:xfrm>
            <a:custGeom>
              <a:avLst/>
              <a:gdLst>
                <a:gd name="connsiteX0" fmla="*/ 181921 w 1732579"/>
                <a:gd name="connsiteY0" fmla="*/ 0 h 1940615"/>
                <a:gd name="connsiteX1" fmla="*/ 1550658 w 1732579"/>
                <a:gd name="connsiteY1" fmla="*/ 0 h 1940615"/>
                <a:gd name="connsiteX2" fmla="*/ 1732579 w 1732579"/>
                <a:gd name="connsiteY2" fmla="*/ 181921 h 1940615"/>
                <a:gd name="connsiteX3" fmla="*/ 1732579 w 1732579"/>
                <a:gd name="connsiteY3" fmla="*/ 1940615 h 1940615"/>
                <a:gd name="connsiteX4" fmla="*/ 1732579 w 1732579"/>
                <a:gd name="connsiteY4" fmla="*/ 1940615 h 1940615"/>
                <a:gd name="connsiteX5" fmla="*/ 0 w 1732579"/>
                <a:gd name="connsiteY5" fmla="*/ 1940615 h 1940615"/>
                <a:gd name="connsiteX6" fmla="*/ 0 w 1732579"/>
                <a:gd name="connsiteY6" fmla="*/ 1940615 h 1940615"/>
                <a:gd name="connsiteX7" fmla="*/ 0 w 1732579"/>
                <a:gd name="connsiteY7" fmla="*/ 181921 h 1940615"/>
                <a:gd name="connsiteX8" fmla="*/ 181921 w 1732579"/>
                <a:gd name="connsiteY8" fmla="*/ 0 h 194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579" h="1940615">
                  <a:moveTo>
                    <a:pt x="1550658" y="1940615"/>
                  </a:moveTo>
                  <a:lnTo>
                    <a:pt x="181921" y="1940615"/>
                  </a:lnTo>
                  <a:cubicBezTo>
                    <a:pt x="81449" y="1940615"/>
                    <a:pt x="0" y="1859166"/>
                    <a:pt x="0" y="1758694"/>
                  </a:cubicBezTo>
                  <a:lnTo>
                    <a:pt x="0" y="0"/>
                  </a:lnTo>
                  <a:lnTo>
                    <a:pt x="0" y="0"/>
                  </a:lnTo>
                  <a:lnTo>
                    <a:pt x="1732579" y="0"/>
                  </a:lnTo>
                  <a:lnTo>
                    <a:pt x="1732579" y="0"/>
                  </a:lnTo>
                  <a:lnTo>
                    <a:pt x="1732579" y="1758694"/>
                  </a:lnTo>
                  <a:cubicBezTo>
                    <a:pt x="1732579" y="1859166"/>
                    <a:pt x="1651130" y="1940615"/>
                    <a:pt x="1550658" y="1940615"/>
                  </a:cubicBezTo>
                  <a:close/>
                </a:path>
              </a:pathLst>
            </a:custGeom>
            <a:solidFill>
              <a:srgbClr val="25387C"/>
            </a:solidFill>
            <a:scene3d>
              <a:camera prst="orthographicFront"/>
              <a:lightRig rig="flat" dir="t"/>
            </a:scene3d>
            <a:sp3d prstMaterial="plastic">
              <a:bevelT w="120900" h="88900"/>
              <a:bevelB w="88900" h="31750" prst="angle"/>
            </a:sp3d>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175353" tIns="104309" rIns="175353" bIns="175353" numCol="1" spcCol="1270" anchor="t" anchorCtr="0">
              <a:noAutofit/>
            </a:bodyPr>
            <a:lstStyle/>
            <a:p>
              <a:pPr algn="ctr" defTabSz="622284">
                <a:lnSpc>
                  <a:spcPct val="90000"/>
                </a:lnSpc>
                <a:spcBef>
                  <a:spcPct val="0"/>
                </a:spcBef>
                <a:spcAft>
                  <a:spcPct val="35000"/>
                </a:spcAft>
              </a:pPr>
              <a:endParaRPr lang="fr-FR" sz="1400" dirty="0"/>
            </a:p>
            <a:p>
              <a:pPr algn="ctr" defTabSz="622284">
                <a:lnSpc>
                  <a:spcPct val="90000"/>
                </a:lnSpc>
                <a:spcBef>
                  <a:spcPct val="0"/>
                </a:spcBef>
                <a:spcAft>
                  <a:spcPct val="35000"/>
                </a:spcAft>
              </a:pPr>
              <a:endParaRPr lang="fr-FR" sz="1400" dirty="0"/>
            </a:p>
            <a:p>
              <a:pPr algn="ctr" defTabSz="622284">
                <a:lnSpc>
                  <a:spcPct val="90000"/>
                </a:lnSpc>
                <a:spcBef>
                  <a:spcPct val="0"/>
                </a:spcBef>
                <a:spcAft>
                  <a:spcPct val="35000"/>
                </a:spcAft>
              </a:pPr>
              <a:r>
                <a:rPr lang="fr-FR" sz="1400" b="1" dirty="0"/>
                <a:t>SOCIETE DE CONTROLES MEDICAUX</a:t>
              </a:r>
            </a:p>
            <a:p>
              <a:pPr algn="ctr" defTabSz="622284">
                <a:lnSpc>
                  <a:spcPct val="90000"/>
                </a:lnSpc>
                <a:spcBef>
                  <a:spcPct val="0"/>
                </a:spcBef>
                <a:spcAft>
                  <a:spcPct val="35000"/>
                </a:spcAft>
              </a:pPr>
              <a:endParaRPr lang="fr-FR" sz="1400" dirty="0"/>
            </a:p>
            <a:p>
              <a:pPr algn="ctr" defTabSz="622284">
                <a:lnSpc>
                  <a:spcPct val="90000"/>
                </a:lnSpc>
                <a:spcBef>
                  <a:spcPct val="0"/>
                </a:spcBef>
                <a:spcAft>
                  <a:spcPct val="35000"/>
                </a:spcAft>
              </a:pPr>
              <a:r>
                <a:rPr lang="fr-FR" sz="1333" dirty="0"/>
                <a:t>Conseil et organisation du contrôle médical</a:t>
              </a:r>
            </a:p>
          </p:txBody>
        </p:sp>
      </p:gr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553" y="1846411"/>
            <a:ext cx="2092465" cy="1057741"/>
          </a:xfrm>
          <a:prstGeom prst="rect">
            <a:avLst/>
          </a:prstGeom>
        </p:spPr>
      </p:pic>
      <p:sp>
        <p:nvSpPr>
          <p:cNvPr id="2" name="Titre 1"/>
          <p:cNvSpPr>
            <a:spLocks noGrp="1"/>
          </p:cNvSpPr>
          <p:nvPr>
            <p:ph type="title"/>
          </p:nvPr>
        </p:nvSpPr>
        <p:spPr>
          <a:xfrm>
            <a:off x="461614" y="76230"/>
            <a:ext cx="11329200" cy="666137"/>
          </a:xfrm>
        </p:spPr>
        <p:txBody>
          <a:bodyPr/>
          <a:lstStyle/>
          <a:p>
            <a:r>
              <a:rPr lang="fr-FR" dirty="0"/>
              <a:t>Les membres du groupement</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1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ag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337001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defRPr/>
            </a:pPr>
            <a:r>
              <a:rPr lang="fr-FR" sz="2667" dirty="0">
                <a:cs typeface="Arial" panose="020B0604020202020204" pitchFamily="34" charset="0"/>
              </a:rPr>
              <a:t>PARTIE 2</a:t>
            </a:r>
            <a:br>
              <a:rPr lang="fr-FR" sz="2667" dirty="0">
                <a:cs typeface="Arial" panose="020B0604020202020204" pitchFamily="34" charset="0"/>
              </a:rPr>
            </a:br>
            <a:br>
              <a:rPr lang="fr-FR" sz="2667" dirty="0">
                <a:cs typeface="Arial" panose="020B0604020202020204" pitchFamily="34" charset="0"/>
              </a:rPr>
            </a:br>
            <a:r>
              <a:rPr lang="fr-FR" sz="2667" dirty="0">
                <a:cs typeface="Arial" panose="020B0604020202020204" pitchFamily="34" charset="0"/>
              </a:rPr>
              <a:t>Rappel des obligations statutaires :</a:t>
            </a:r>
            <a:br>
              <a:rPr lang="fr-FR" sz="2667" dirty="0">
                <a:cs typeface="Arial" panose="020B0604020202020204" pitchFamily="34" charset="0"/>
              </a:rPr>
            </a:br>
            <a:br>
              <a:rPr lang="fr-FR" sz="2667" dirty="0">
                <a:cs typeface="Arial" panose="020B0604020202020204" pitchFamily="34" charset="0"/>
              </a:rPr>
            </a:br>
            <a:endParaRPr lang="fr-FR" dirty="0"/>
          </a:p>
        </p:txBody>
      </p:sp>
      <p:sp>
        <p:nvSpPr>
          <p:cNvPr id="4" name="Espace réservé du numéro de diapositive 3"/>
          <p:cNvSpPr>
            <a:spLocks noGrp="1"/>
          </p:cNvSpPr>
          <p:nvPr>
            <p:ph type="sldNum" sz="quarter" idx="11"/>
          </p:nvPr>
        </p:nvSpPr>
        <p:spPr/>
        <p:txBody>
          <a:bodyPr/>
          <a:lstStyle/>
          <a:p>
            <a:fld id="{733122C9-A0B9-462F-8757-0847AD287B63}" type="slidenum">
              <a:rPr lang="fr-FR" smtClean="0"/>
              <a:pPr/>
              <a:t>7</a:t>
            </a:fld>
            <a:endParaRPr lang="fr-FR" dirty="0"/>
          </a:p>
        </p:txBody>
      </p:sp>
      <p:sp>
        <p:nvSpPr>
          <p:cNvPr id="5" name="Sous-titre 2"/>
          <p:cNvSpPr txBox="1">
            <a:spLocks/>
          </p:cNvSpPr>
          <p:nvPr/>
        </p:nvSpPr>
        <p:spPr>
          <a:xfrm>
            <a:off x="839416" y="2924944"/>
            <a:ext cx="6192688" cy="1256867"/>
          </a:xfrm>
          <a:prstGeom prst="rect">
            <a:avLst/>
          </a:prstGeom>
        </p:spPr>
        <p:txBody>
          <a:bodyPr/>
          <a:lstStyle>
            <a:lvl1pPr marL="0" indent="0" algn="l" defTabSz="914400" rtl="0" eaLnBrk="1" latinLnBrk="0" hangingPunct="1">
              <a:lnSpc>
                <a:spcPct val="90000"/>
              </a:lnSpc>
              <a:spcBef>
                <a:spcPts val="1000"/>
              </a:spcBef>
              <a:buFontTx/>
              <a:buNone/>
              <a:defRPr sz="2800" kern="1200">
                <a:solidFill>
                  <a:srgbClr val="F07D00"/>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Clr>
                <a:srgbClr val="F07D00"/>
              </a:buClr>
              <a:buFont typeface="Symbol" panose="05050102010706020507" pitchFamily="18" charset="2"/>
              <a:buChar char="&gt;"/>
              <a:defRPr sz="2400" kern="1200">
                <a:solidFill>
                  <a:schemeClr val="tx1">
                    <a:lumMod val="50000"/>
                    <a:lumOff val="50000"/>
                  </a:schemeClr>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rgbClr val="7D920C"/>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Clr>
                <a:srgbClr val="F07D00"/>
              </a:buClr>
              <a:buFont typeface="Calibri" panose="020F0502020204030204" pitchFamily="34" charset="0"/>
              <a:buChar char="—"/>
              <a:defRPr sz="1800" kern="1200">
                <a:solidFill>
                  <a:schemeClr val="tx1">
                    <a:lumMod val="50000"/>
                    <a:lumOff val="50000"/>
                  </a:schemeClr>
                </a:solidFill>
                <a:latin typeface="Bahnschrift" panose="020B0502040204020203"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55103" lvl="1" indent="-422041">
              <a:buClr>
                <a:schemeClr val="accent5"/>
              </a:buClr>
              <a:buFont typeface="Wingdings" panose="05000000000000000000" pitchFamily="2" charset="2"/>
              <a:buChar char="§"/>
            </a:pPr>
            <a:r>
              <a:rPr lang="fr-FR" sz="2667" b="1" dirty="0">
                <a:solidFill>
                  <a:srgbClr val="002C58"/>
                </a:solidFill>
                <a:latin typeface="Arial"/>
                <a:ea typeface="+mj-ea"/>
                <a:cs typeface="Arial" panose="020B0604020202020204" pitchFamily="34" charset="0"/>
              </a:rPr>
              <a:t>La protection sociale</a:t>
            </a:r>
            <a:endParaRPr lang="fr-FR" sz="2215" dirty="0"/>
          </a:p>
          <a:p>
            <a:pPr marL="1055103" lvl="1" indent="-422041">
              <a:buFont typeface="Wingdings" panose="05000000000000000000" pitchFamily="2" charset="2"/>
              <a:buChar char="§"/>
            </a:pPr>
            <a:r>
              <a:rPr lang="fr-FR" sz="2667" b="1" dirty="0">
                <a:solidFill>
                  <a:srgbClr val="002C58"/>
                </a:solidFill>
                <a:latin typeface="Arial"/>
                <a:ea typeface="+mj-ea"/>
                <a:cs typeface="Arial" panose="020B0604020202020204" pitchFamily="34" charset="0"/>
              </a:rPr>
              <a:t>Les obligations financières importantes pour l’employeur </a:t>
            </a:r>
          </a:p>
          <a:p>
            <a:pPr algn="ctr"/>
            <a:endParaRPr lang="fr-FR" sz="2585" dirty="0"/>
          </a:p>
        </p:txBody>
      </p:sp>
    </p:spTree>
    <p:extLst>
      <p:ext uri="{BB962C8B-B14F-4D97-AF65-F5344CB8AC3E}">
        <p14:creationId xmlns:p14="http://schemas.microsoft.com/office/powerpoint/2010/main" val="291888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fld id="{733122C9-A0B9-462F-8757-0847AD287B63}" type="slidenum">
              <a:rPr lang="fr-FR" smtClean="0"/>
              <a:pPr/>
              <a:t>8</a:t>
            </a:fld>
            <a:endParaRPr lang="fr-FR" dirty="0"/>
          </a:p>
        </p:txBody>
      </p:sp>
      <p:sp>
        <p:nvSpPr>
          <p:cNvPr id="3" name="Titre 2"/>
          <p:cNvSpPr>
            <a:spLocks noGrp="1"/>
          </p:cNvSpPr>
          <p:nvPr>
            <p:ph type="title"/>
          </p:nvPr>
        </p:nvSpPr>
        <p:spPr/>
        <p:txBody>
          <a:bodyPr/>
          <a:lstStyle/>
          <a:p>
            <a:r>
              <a:rPr lang="fr-FR" dirty="0"/>
              <a:t>Rappel des obligations statutaires :</a:t>
            </a:r>
            <a:br>
              <a:rPr lang="fr-FR" dirty="0"/>
            </a:br>
            <a:r>
              <a:rPr lang="fr-FR" dirty="0"/>
              <a:t> La protection sociale</a:t>
            </a:r>
            <a:br>
              <a:rPr lang="fr-FR" dirty="0"/>
            </a:br>
            <a:endParaRPr lang="fr-FR" dirty="0"/>
          </a:p>
        </p:txBody>
      </p:sp>
    </p:spTree>
    <p:extLst>
      <p:ext uri="{BB962C8B-B14F-4D97-AF65-F5344CB8AC3E}">
        <p14:creationId xmlns:p14="http://schemas.microsoft.com/office/powerpoint/2010/main" val="383586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867" dirty="0"/>
              <a:t>Ce qu’il reste à la charge de l’employeur</a:t>
            </a:r>
          </a:p>
        </p:txBody>
      </p:sp>
      <p:grpSp>
        <p:nvGrpSpPr>
          <p:cNvPr id="7" name="Groupe 62"/>
          <p:cNvGrpSpPr>
            <a:grpSpLocks/>
          </p:cNvGrpSpPr>
          <p:nvPr/>
        </p:nvGrpSpPr>
        <p:grpSpPr bwMode="auto">
          <a:xfrm>
            <a:off x="4729783" y="2535208"/>
            <a:ext cx="2702983" cy="949168"/>
            <a:chOff x="5065398" y="1700808"/>
            <a:chExt cx="1944216" cy="553688"/>
          </a:xfrm>
        </p:grpSpPr>
        <p:grpSp>
          <p:nvGrpSpPr>
            <p:cNvPr id="8" name="Groupe 7"/>
            <p:cNvGrpSpPr/>
            <p:nvPr/>
          </p:nvGrpSpPr>
          <p:grpSpPr>
            <a:xfrm>
              <a:off x="5065398" y="1700808"/>
              <a:ext cx="1944216" cy="553688"/>
              <a:chOff x="5004048" y="1672788"/>
              <a:chExt cx="1944216" cy="553688"/>
            </a:xfrm>
            <a:scene3d>
              <a:camera prst="orthographicFront">
                <a:rot lat="0" lon="0" rev="0"/>
              </a:camera>
              <a:lightRig rig="soft" dir="t"/>
            </a:scene3d>
          </p:grpSpPr>
          <p:grpSp>
            <p:nvGrpSpPr>
              <p:cNvPr id="13" name="Groupe 12"/>
              <p:cNvGrpSpPr/>
              <p:nvPr/>
            </p:nvGrpSpPr>
            <p:grpSpPr>
              <a:xfrm>
                <a:off x="5292080" y="1772816"/>
                <a:ext cx="1656184" cy="432048"/>
                <a:chOff x="5292080" y="1772816"/>
                <a:chExt cx="1656184" cy="432048"/>
              </a:xfrm>
            </p:grpSpPr>
            <p:grpSp>
              <p:nvGrpSpPr>
                <p:cNvPr id="17" name="Groupe 16"/>
                <p:cNvGrpSpPr/>
                <p:nvPr/>
              </p:nvGrpSpPr>
              <p:grpSpPr>
                <a:xfrm>
                  <a:off x="5436096" y="1772816"/>
                  <a:ext cx="1512168" cy="432048"/>
                  <a:chOff x="5436096" y="1772816"/>
                  <a:chExt cx="1512168" cy="432048"/>
                </a:xfrm>
              </p:grpSpPr>
              <p:sp>
                <p:nvSpPr>
                  <p:cNvPr id="23" name="Rectangle 22"/>
                  <p:cNvSpPr/>
                  <p:nvPr/>
                </p:nvSpPr>
                <p:spPr>
                  <a:xfrm>
                    <a:off x="5436096" y="1772816"/>
                    <a:ext cx="576064" cy="432048"/>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467" kern="0" dirty="0">
                      <a:solidFill>
                        <a:sysClr val="window" lastClr="FFFFFF"/>
                      </a:solidFill>
                      <a:latin typeface="Calibri"/>
                    </a:endParaRPr>
                  </a:p>
                  <a:p>
                    <a:pPr>
                      <a:defRPr/>
                    </a:pPr>
                    <a:endParaRPr lang="fr-FR" sz="1067" kern="0" dirty="0">
                      <a:solidFill>
                        <a:sysClr val="window" lastClr="FFFFFF"/>
                      </a:solidFill>
                      <a:latin typeface="Calibri"/>
                    </a:endParaRPr>
                  </a:p>
                  <a:p>
                    <a:pPr>
                      <a:defRPr/>
                    </a:pPr>
                    <a:r>
                      <a:rPr lang="fr-FR" sz="1467" kern="0" dirty="0">
                        <a:solidFill>
                          <a:sysClr val="window" lastClr="FFFFFF"/>
                        </a:solidFill>
                        <a:latin typeface="Calibri"/>
                      </a:rPr>
                      <a:t> 3 ans</a:t>
                    </a:r>
                  </a:p>
                  <a:p>
                    <a:pPr algn="ctr">
                      <a:defRPr/>
                    </a:pPr>
                    <a:endParaRPr lang="fr-FR" sz="3200" kern="0" dirty="0">
                      <a:solidFill>
                        <a:sysClr val="window" lastClr="FFFFFF"/>
                      </a:solidFill>
                      <a:latin typeface="Calibri"/>
                    </a:endParaRPr>
                  </a:p>
                </p:txBody>
              </p:sp>
              <p:sp>
                <p:nvSpPr>
                  <p:cNvPr id="24" name="Rectangle 23"/>
                  <p:cNvSpPr/>
                  <p:nvPr/>
                </p:nvSpPr>
                <p:spPr>
                  <a:xfrm>
                    <a:off x="6012160" y="1988840"/>
                    <a:ext cx="936104" cy="216024"/>
                  </a:xfrm>
                  <a:prstGeom prst="rect">
                    <a:avLst/>
                  </a:prstGeom>
                  <a:solidFill>
                    <a:schemeClr val="accent1"/>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2 ans</a:t>
                    </a:r>
                  </a:p>
                </p:txBody>
              </p:sp>
            </p:grpSp>
            <p:grpSp>
              <p:nvGrpSpPr>
                <p:cNvPr id="18" name="Groupe 17"/>
                <p:cNvGrpSpPr/>
                <p:nvPr/>
              </p:nvGrpSpPr>
              <p:grpSpPr>
                <a:xfrm>
                  <a:off x="5292080" y="1772816"/>
                  <a:ext cx="72008" cy="432048"/>
                  <a:chOff x="5292080" y="1772816"/>
                  <a:chExt cx="72008" cy="432048"/>
                </a:xfrm>
              </p:grpSpPr>
              <p:cxnSp>
                <p:nvCxnSpPr>
                  <p:cNvPr id="19" name="Connecteur droit 18"/>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0" name="Connecteur droit 19"/>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1" name="Connecteur droit 20"/>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22" name="Connecteur droit 21"/>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14" name="ZoneTexte 13"/>
              <p:cNvSpPr txBox="1"/>
              <p:nvPr/>
            </p:nvSpPr>
            <p:spPr>
              <a:xfrm>
                <a:off x="5004048" y="1672788"/>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15" name="ZoneTexte 14"/>
              <p:cNvSpPr txBox="1"/>
              <p:nvPr/>
            </p:nvSpPr>
            <p:spPr>
              <a:xfrm>
                <a:off x="5004048" y="1888812"/>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50%</a:t>
                </a:r>
              </a:p>
            </p:txBody>
          </p:sp>
          <p:sp>
            <p:nvSpPr>
              <p:cNvPr id="16" name="ZoneTexte 15"/>
              <p:cNvSpPr txBox="1"/>
              <p:nvPr/>
            </p:nvSpPr>
            <p:spPr>
              <a:xfrm>
                <a:off x="5004048" y="2088867"/>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0%</a:t>
                </a:r>
              </a:p>
            </p:txBody>
          </p:sp>
        </p:grpSp>
        <p:cxnSp>
          <p:nvCxnSpPr>
            <p:cNvPr id="9" name="Connecteur droit 64"/>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0" name="Connecteur droit 65"/>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1" name="Connecteur droit 66"/>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2" name="Connecteur droit 67"/>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grpSp>
        <p:nvGrpSpPr>
          <p:cNvPr id="25" name="Groupe 116"/>
          <p:cNvGrpSpPr>
            <a:grpSpLocks/>
          </p:cNvGrpSpPr>
          <p:nvPr/>
        </p:nvGrpSpPr>
        <p:grpSpPr bwMode="auto">
          <a:xfrm>
            <a:off x="1082336" y="4468204"/>
            <a:ext cx="2700867" cy="949167"/>
            <a:chOff x="5065398" y="1700808"/>
            <a:chExt cx="1944216" cy="553688"/>
          </a:xfrm>
        </p:grpSpPr>
        <p:grpSp>
          <p:nvGrpSpPr>
            <p:cNvPr id="26" name="Groupe 25"/>
            <p:cNvGrpSpPr/>
            <p:nvPr/>
          </p:nvGrpSpPr>
          <p:grpSpPr>
            <a:xfrm>
              <a:off x="5065398" y="1700808"/>
              <a:ext cx="1944216" cy="553688"/>
              <a:chOff x="5004048" y="1672788"/>
              <a:chExt cx="1944216" cy="553688"/>
            </a:xfrm>
            <a:scene3d>
              <a:camera prst="orthographicFront">
                <a:rot lat="0" lon="0" rev="0"/>
              </a:camera>
              <a:lightRig rig="soft" dir="t"/>
            </a:scene3d>
          </p:grpSpPr>
          <p:grpSp>
            <p:nvGrpSpPr>
              <p:cNvPr id="31" name="Groupe 30"/>
              <p:cNvGrpSpPr/>
              <p:nvPr/>
            </p:nvGrpSpPr>
            <p:grpSpPr>
              <a:xfrm>
                <a:off x="5292080" y="1772816"/>
                <a:ext cx="1656184" cy="432048"/>
                <a:chOff x="5292080" y="1772816"/>
                <a:chExt cx="1656184" cy="432048"/>
              </a:xfrm>
            </p:grpSpPr>
            <p:grpSp>
              <p:nvGrpSpPr>
                <p:cNvPr id="35" name="Groupe 34"/>
                <p:cNvGrpSpPr/>
                <p:nvPr/>
              </p:nvGrpSpPr>
              <p:grpSpPr>
                <a:xfrm>
                  <a:off x="5436096" y="1772816"/>
                  <a:ext cx="1512168" cy="432048"/>
                  <a:chOff x="5436096" y="1772816"/>
                  <a:chExt cx="1512168" cy="432048"/>
                </a:xfrm>
              </p:grpSpPr>
              <p:sp>
                <p:nvSpPr>
                  <p:cNvPr id="41" name="Rectangle 40"/>
                  <p:cNvSpPr/>
                  <p:nvPr/>
                </p:nvSpPr>
                <p:spPr>
                  <a:xfrm>
                    <a:off x="5436096" y="1772816"/>
                    <a:ext cx="576064" cy="432048"/>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467" kern="0" dirty="0">
                      <a:solidFill>
                        <a:sysClr val="window" lastClr="FFFFFF"/>
                      </a:solidFill>
                      <a:latin typeface="Calibri"/>
                    </a:endParaRPr>
                  </a:p>
                  <a:p>
                    <a:pPr>
                      <a:defRPr/>
                    </a:pPr>
                    <a:endParaRPr lang="fr-FR" sz="1067" kern="0" dirty="0">
                      <a:solidFill>
                        <a:sysClr val="window" lastClr="FFFFFF"/>
                      </a:solidFill>
                      <a:latin typeface="Calibri"/>
                    </a:endParaRPr>
                  </a:p>
                  <a:p>
                    <a:pPr>
                      <a:defRPr/>
                    </a:pPr>
                    <a:r>
                      <a:rPr lang="fr-FR" sz="1467" kern="0" dirty="0">
                        <a:solidFill>
                          <a:sysClr val="window" lastClr="FFFFFF"/>
                        </a:solidFill>
                        <a:latin typeface="Calibri"/>
                      </a:rPr>
                      <a:t>  1 an </a:t>
                    </a:r>
                  </a:p>
                  <a:p>
                    <a:pPr algn="ctr">
                      <a:defRPr/>
                    </a:pPr>
                    <a:endParaRPr lang="fr-FR" sz="3200" kern="0" dirty="0">
                      <a:solidFill>
                        <a:sysClr val="window" lastClr="FFFFFF"/>
                      </a:solidFill>
                      <a:latin typeface="Calibri"/>
                    </a:endParaRPr>
                  </a:p>
                </p:txBody>
              </p:sp>
              <p:sp>
                <p:nvSpPr>
                  <p:cNvPr id="42" name="Rectangle 41"/>
                  <p:cNvSpPr/>
                  <p:nvPr/>
                </p:nvSpPr>
                <p:spPr>
                  <a:xfrm>
                    <a:off x="6012160" y="1988840"/>
                    <a:ext cx="936104" cy="216024"/>
                  </a:xfrm>
                  <a:prstGeom prst="rect">
                    <a:avLst/>
                  </a:prstGeom>
                  <a:solidFill>
                    <a:schemeClr val="accent1"/>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2 ans</a:t>
                    </a:r>
                  </a:p>
                </p:txBody>
              </p:sp>
            </p:grpSp>
            <p:grpSp>
              <p:nvGrpSpPr>
                <p:cNvPr id="36" name="Groupe 35"/>
                <p:cNvGrpSpPr/>
                <p:nvPr/>
              </p:nvGrpSpPr>
              <p:grpSpPr>
                <a:xfrm>
                  <a:off x="5292080" y="1772816"/>
                  <a:ext cx="72008" cy="432048"/>
                  <a:chOff x="5292080" y="1772816"/>
                  <a:chExt cx="72008" cy="432048"/>
                </a:xfrm>
              </p:grpSpPr>
              <p:cxnSp>
                <p:nvCxnSpPr>
                  <p:cNvPr id="37" name="Connecteur droit 36"/>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38" name="Connecteur droit 37"/>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39" name="Connecteur droit 38"/>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40" name="Connecteur droit 39"/>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32" name="ZoneTexte 31"/>
              <p:cNvSpPr txBox="1"/>
              <p:nvPr/>
            </p:nvSpPr>
            <p:spPr>
              <a:xfrm>
                <a:off x="5004048" y="1672788"/>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33" name="ZoneTexte 32"/>
              <p:cNvSpPr txBox="1"/>
              <p:nvPr/>
            </p:nvSpPr>
            <p:spPr>
              <a:xfrm>
                <a:off x="5004048" y="1888812"/>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50%</a:t>
                </a:r>
              </a:p>
            </p:txBody>
          </p:sp>
          <p:sp>
            <p:nvSpPr>
              <p:cNvPr id="34" name="ZoneTexte 33"/>
              <p:cNvSpPr txBox="1"/>
              <p:nvPr/>
            </p:nvSpPr>
            <p:spPr>
              <a:xfrm>
                <a:off x="5004048" y="2088867"/>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0%</a:t>
                </a:r>
              </a:p>
            </p:txBody>
          </p:sp>
        </p:grpSp>
        <p:cxnSp>
          <p:nvCxnSpPr>
            <p:cNvPr id="27" name="Connecteur droit 118"/>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28" name="Connecteur droit 119"/>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29" name="Connecteur droit 120"/>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30" name="Connecteur droit 121"/>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grpSp>
        <p:nvGrpSpPr>
          <p:cNvPr id="43" name="Groupe 134"/>
          <p:cNvGrpSpPr>
            <a:grpSpLocks/>
          </p:cNvGrpSpPr>
          <p:nvPr/>
        </p:nvGrpSpPr>
        <p:grpSpPr bwMode="auto">
          <a:xfrm>
            <a:off x="1031537" y="2521033"/>
            <a:ext cx="2702983" cy="949167"/>
            <a:chOff x="5065398" y="1700808"/>
            <a:chExt cx="1944216" cy="553688"/>
          </a:xfrm>
        </p:grpSpPr>
        <p:grpSp>
          <p:nvGrpSpPr>
            <p:cNvPr id="44" name="Groupe 43"/>
            <p:cNvGrpSpPr/>
            <p:nvPr/>
          </p:nvGrpSpPr>
          <p:grpSpPr>
            <a:xfrm>
              <a:off x="5065398" y="1700808"/>
              <a:ext cx="1944216" cy="553688"/>
              <a:chOff x="5004048" y="1672788"/>
              <a:chExt cx="1944216" cy="553688"/>
            </a:xfrm>
            <a:scene3d>
              <a:camera prst="orthographicFront">
                <a:rot lat="0" lon="0" rev="0"/>
              </a:camera>
              <a:lightRig rig="soft" dir="t"/>
            </a:scene3d>
          </p:grpSpPr>
          <p:grpSp>
            <p:nvGrpSpPr>
              <p:cNvPr id="49" name="Groupe 48"/>
              <p:cNvGrpSpPr/>
              <p:nvPr/>
            </p:nvGrpSpPr>
            <p:grpSpPr>
              <a:xfrm>
                <a:off x="5292080" y="1772816"/>
                <a:ext cx="1656184" cy="432048"/>
                <a:chOff x="5292080" y="1772816"/>
                <a:chExt cx="1656184" cy="432048"/>
              </a:xfrm>
            </p:grpSpPr>
            <p:grpSp>
              <p:nvGrpSpPr>
                <p:cNvPr id="53" name="Groupe 52"/>
                <p:cNvGrpSpPr/>
                <p:nvPr/>
              </p:nvGrpSpPr>
              <p:grpSpPr>
                <a:xfrm>
                  <a:off x="5436096" y="1772816"/>
                  <a:ext cx="1512168" cy="432048"/>
                  <a:chOff x="5436096" y="1772816"/>
                  <a:chExt cx="1512168" cy="432048"/>
                </a:xfrm>
              </p:grpSpPr>
              <p:sp>
                <p:nvSpPr>
                  <p:cNvPr id="59" name="Rectangle 58"/>
                  <p:cNvSpPr/>
                  <p:nvPr/>
                </p:nvSpPr>
                <p:spPr>
                  <a:xfrm>
                    <a:off x="5436096" y="1772816"/>
                    <a:ext cx="576064" cy="432048"/>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467" kern="0" dirty="0">
                      <a:solidFill>
                        <a:sysClr val="window" lastClr="FFFFFF"/>
                      </a:solidFill>
                      <a:latin typeface="Calibri"/>
                    </a:endParaRPr>
                  </a:p>
                  <a:p>
                    <a:pPr>
                      <a:defRPr/>
                    </a:pPr>
                    <a:endParaRPr lang="fr-FR" sz="1067" kern="0" dirty="0">
                      <a:solidFill>
                        <a:sysClr val="window" lastClr="FFFFFF"/>
                      </a:solidFill>
                      <a:latin typeface="Calibri"/>
                    </a:endParaRPr>
                  </a:p>
                  <a:p>
                    <a:pPr>
                      <a:defRPr/>
                    </a:pPr>
                    <a:r>
                      <a:rPr lang="fr-FR" sz="1467" kern="0" dirty="0">
                        <a:solidFill>
                          <a:sysClr val="window" lastClr="FFFFFF"/>
                        </a:solidFill>
                        <a:latin typeface="Calibri"/>
                      </a:rPr>
                      <a:t>3 mois </a:t>
                    </a:r>
                  </a:p>
                  <a:p>
                    <a:pPr algn="ctr">
                      <a:defRPr/>
                    </a:pPr>
                    <a:endParaRPr lang="fr-FR" sz="3200" kern="0" dirty="0">
                      <a:solidFill>
                        <a:sysClr val="window" lastClr="FFFFFF"/>
                      </a:solidFill>
                      <a:latin typeface="Calibri"/>
                    </a:endParaRPr>
                  </a:p>
                </p:txBody>
              </p:sp>
              <p:sp>
                <p:nvSpPr>
                  <p:cNvPr id="60" name="Rectangle 59"/>
                  <p:cNvSpPr/>
                  <p:nvPr/>
                </p:nvSpPr>
                <p:spPr>
                  <a:xfrm>
                    <a:off x="6012160" y="1988840"/>
                    <a:ext cx="936104" cy="216024"/>
                  </a:xfrm>
                  <a:prstGeom prst="rect">
                    <a:avLst/>
                  </a:prstGeom>
                  <a:solidFill>
                    <a:schemeClr val="accent1"/>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9 mois</a:t>
                    </a:r>
                  </a:p>
                </p:txBody>
              </p:sp>
            </p:grpSp>
            <p:grpSp>
              <p:nvGrpSpPr>
                <p:cNvPr id="54" name="Groupe 53"/>
                <p:cNvGrpSpPr/>
                <p:nvPr/>
              </p:nvGrpSpPr>
              <p:grpSpPr>
                <a:xfrm>
                  <a:off x="5292080" y="1772816"/>
                  <a:ext cx="72008" cy="432048"/>
                  <a:chOff x="5292080" y="1772816"/>
                  <a:chExt cx="72008" cy="432048"/>
                </a:xfrm>
              </p:grpSpPr>
              <p:cxnSp>
                <p:nvCxnSpPr>
                  <p:cNvPr id="55" name="Connecteur droit 54"/>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56" name="Connecteur droit 55"/>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57" name="Connecteur droit 56"/>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58" name="Connecteur droit 57"/>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50" name="ZoneTexte 49"/>
              <p:cNvSpPr txBox="1"/>
              <p:nvPr/>
            </p:nvSpPr>
            <p:spPr>
              <a:xfrm>
                <a:off x="5004048" y="1672788"/>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51" name="ZoneTexte 50"/>
              <p:cNvSpPr txBox="1"/>
              <p:nvPr/>
            </p:nvSpPr>
            <p:spPr>
              <a:xfrm>
                <a:off x="5004048" y="1888812"/>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50%</a:t>
                </a:r>
              </a:p>
            </p:txBody>
          </p:sp>
          <p:sp>
            <p:nvSpPr>
              <p:cNvPr id="52" name="ZoneTexte 51"/>
              <p:cNvSpPr txBox="1"/>
              <p:nvPr/>
            </p:nvSpPr>
            <p:spPr>
              <a:xfrm>
                <a:off x="5004048" y="2088867"/>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0%</a:t>
                </a:r>
              </a:p>
            </p:txBody>
          </p:sp>
        </p:grpSp>
        <p:cxnSp>
          <p:nvCxnSpPr>
            <p:cNvPr id="45" name="Connecteur droit 136"/>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46" name="Connecteur droit 137"/>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47" name="Connecteur droit 138"/>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48" name="Connecteur droit 139"/>
            <p:cNvCxnSpPr>
              <a:cxnSpLocks noChangeShapeType="1"/>
            </p:cNvCxnSpPr>
            <p:nvPr/>
          </p:nvCxnSpPr>
          <p:spPr bwMode="auto">
            <a:xfrm flipH="1">
              <a:off x="5369416" y="2016860"/>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61" name="Rectangle 3"/>
          <p:cNvSpPr txBox="1">
            <a:spLocks noChangeArrowheads="1"/>
          </p:cNvSpPr>
          <p:nvPr/>
        </p:nvSpPr>
        <p:spPr bwMode="auto">
          <a:xfrm>
            <a:off x="-24680" y="2247208"/>
            <a:ext cx="41698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lvl="2" eaLnBrk="1" hangingPunct="1">
              <a:spcBef>
                <a:spcPct val="50000"/>
              </a:spcBef>
              <a:buClr>
                <a:srgbClr val="EF7D0B"/>
              </a:buClr>
              <a:buFont typeface="Wingdings" pitchFamily="2" charset="2"/>
              <a:buChar char="ü"/>
            </a:pPr>
            <a:r>
              <a:rPr lang="fr-FR" altLang="fr-FR" sz="1867" b="0" dirty="0">
                <a:solidFill>
                  <a:srgbClr val="25387C"/>
                </a:solidFill>
                <a:sym typeface="Wingdings" pitchFamily="2" charset="2"/>
              </a:rPr>
              <a:t>Maladie Ordinaire</a:t>
            </a:r>
          </a:p>
        </p:txBody>
      </p:sp>
      <p:sp>
        <p:nvSpPr>
          <p:cNvPr id="62" name="Rectangle 3"/>
          <p:cNvSpPr txBox="1">
            <a:spLocks noChangeArrowheads="1"/>
          </p:cNvSpPr>
          <p:nvPr/>
        </p:nvSpPr>
        <p:spPr bwMode="auto">
          <a:xfrm>
            <a:off x="-3514" y="4112225"/>
            <a:ext cx="41719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lvl="2" eaLnBrk="1" hangingPunct="1">
              <a:spcBef>
                <a:spcPct val="50000"/>
              </a:spcBef>
              <a:buClr>
                <a:srgbClr val="EF7D0B"/>
              </a:buClr>
              <a:buFont typeface="Wingdings" pitchFamily="2" charset="2"/>
              <a:buChar char="ü"/>
            </a:pPr>
            <a:r>
              <a:rPr lang="fr-FR" altLang="fr-FR" sz="1867" b="0" dirty="0">
                <a:solidFill>
                  <a:srgbClr val="25387C"/>
                </a:solidFill>
                <a:sym typeface="Wingdings" pitchFamily="2" charset="2"/>
              </a:rPr>
              <a:t>Longue Maladie</a:t>
            </a:r>
          </a:p>
        </p:txBody>
      </p:sp>
      <p:sp>
        <p:nvSpPr>
          <p:cNvPr id="63" name="Rectangle 3"/>
          <p:cNvSpPr txBox="1">
            <a:spLocks noChangeArrowheads="1"/>
          </p:cNvSpPr>
          <p:nvPr/>
        </p:nvSpPr>
        <p:spPr bwMode="auto">
          <a:xfrm>
            <a:off x="3646050" y="2197336"/>
            <a:ext cx="41698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lvl="2" eaLnBrk="1" hangingPunct="1">
              <a:spcBef>
                <a:spcPct val="50000"/>
              </a:spcBef>
              <a:buClr>
                <a:srgbClr val="EF7D0B"/>
              </a:buClr>
              <a:buFont typeface="Wingdings" pitchFamily="2" charset="2"/>
              <a:buChar char="ü"/>
            </a:pPr>
            <a:r>
              <a:rPr lang="fr-FR" altLang="fr-FR" sz="1867" b="0" dirty="0">
                <a:solidFill>
                  <a:srgbClr val="25387C"/>
                </a:solidFill>
                <a:sym typeface="Wingdings" pitchFamily="2" charset="2"/>
              </a:rPr>
              <a:t>Longue Durée</a:t>
            </a:r>
          </a:p>
        </p:txBody>
      </p:sp>
      <p:grpSp>
        <p:nvGrpSpPr>
          <p:cNvPr id="64" name="Groupe 189"/>
          <p:cNvGrpSpPr>
            <a:grpSpLocks/>
          </p:cNvGrpSpPr>
          <p:nvPr/>
        </p:nvGrpSpPr>
        <p:grpSpPr bwMode="auto">
          <a:xfrm>
            <a:off x="4729783" y="4653830"/>
            <a:ext cx="2702983" cy="949168"/>
            <a:chOff x="5065398" y="1700808"/>
            <a:chExt cx="1944216" cy="553688"/>
          </a:xfrm>
        </p:grpSpPr>
        <p:grpSp>
          <p:nvGrpSpPr>
            <p:cNvPr id="65" name="Groupe 64"/>
            <p:cNvGrpSpPr/>
            <p:nvPr/>
          </p:nvGrpSpPr>
          <p:grpSpPr>
            <a:xfrm>
              <a:off x="5065398" y="1700808"/>
              <a:ext cx="1944216" cy="553688"/>
              <a:chOff x="5004048" y="1672788"/>
              <a:chExt cx="1944216" cy="553688"/>
            </a:xfrm>
            <a:scene3d>
              <a:camera prst="orthographicFront">
                <a:rot lat="0" lon="0" rev="0"/>
              </a:camera>
              <a:lightRig rig="soft" dir="t"/>
            </a:scene3d>
          </p:grpSpPr>
          <p:grpSp>
            <p:nvGrpSpPr>
              <p:cNvPr id="69" name="Groupe 68"/>
              <p:cNvGrpSpPr/>
              <p:nvPr/>
            </p:nvGrpSpPr>
            <p:grpSpPr>
              <a:xfrm>
                <a:off x="5292080" y="1772816"/>
                <a:ext cx="1656184" cy="432048"/>
                <a:chOff x="5292080" y="1772816"/>
                <a:chExt cx="1656184" cy="432048"/>
              </a:xfrm>
            </p:grpSpPr>
            <p:grpSp>
              <p:nvGrpSpPr>
                <p:cNvPr id="72" name="Groupe 71"/>
                <p:cNvGrpSpPr/>
                <p:nvPr/>
              </p:nvGrpSpPr>
              <p:grpSpPr>
                <a:xfrm>
                  <a:off x="5436096" y="1772817"/>
                  <a:ext cx="1512168" cy="432047"/>
                  <a:chOff x="5436096" y="1772817"/>
                  <a:chExt cx="1512168" cy="432047"/>
                </a:xfrm>
              </p:grpSpPr>
              <p:sp>
                <p:nvSpPr>
                  <p:cNvPr id="78" name="Rectangle 77"/>
                  <p:cNvSpPr/>
                  <p:nvPr/>
                </p:nvSpPr>
                <p:spPr>
                  <a:xfrm>
                    <a:off x="5436096" y="1772817"/>
                    <a:ext cx="1512168" cy="216024"/>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467" kern="0" dirty="0">
                      <a:solidFill>
                        <a:sysClr val="window" lastClr="FFFFFF"/>
                      </a:solidFill>
                      <a:latin typeface="Calibri"/>
                    </a:endParaRPr>
                  </a:p>
                  <a:p>
                    <a:pPr>
                      <a:defRPr/>
                    </a:pPr>
                    <a:endParaRPr lang="fr-FR" sz="1067" kern="0" dirty="0">
                      <a:solidFill>
                        <a:sysClr val="window" lastClr="FFFFFF"/>
                      </a:solidFill>
                      <a:latin typeface="Calibri"/>
                    </a:endParaRPr>
                  </a:p>
                  <a:p>
                    <a:pPr algn="ctr">
                      <a:defRPr/>
                    </a:pPr>
                    <a:r>
                      <a:rPr lang="fr-FR" sz="1467" kern="0" dirty="0">
                        <a:solidFill>
                          <a:sysClr val="window" lastClr="FFFFFF"/>
                        </a:solidFill>
                        <a:latin typeface="Calibri"/>
                      </a:rPr>
                      <a:t>IJ</a:t>
                    </a:r>
                  </a:p>
                  <a:p>
                    <a:pPr algn="ctr">
                      <a:defRPr/>
                    </a:pPr>
                    <a:endParaRPr lang="fr-FR" sz="3200" kern="0" dirty="0">
                      <a:solidFill>
                        <a:sysClr val="window" lastClr="FFFFFF"/>
                      </a:solidFill>
                      <a:latin typeface="Calibri"/>
                    </a:endParaRPr>
                  </a:p>
                </p:txBody>
              </p:sp>
              <p:sp>
                <p:nvSpPr>
                  <p:cNvPr id="79" name="Rectangle 78"/>
                  <p:cNvSpPr/>
                  <p:nvPr/>
                </p:nvSpPr>
                <p:spPr>
                  <a:xfrm>
                    <a:off x="5436096" y="1988840"/>
                    <a:ext cx="1512168" cy="216024"/>
                  </a:xfrm>
                  <a:prstGeom prst="rect">
                    <a:avLst/>
                  </a:prstGeom>
                  <a:solidFill>
                    <a:schemeClr val="accent1"/>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lgn="ctr">
                      <a:defRPr/>
                    </a:pPr>
                    <a:r>
                      <a:rPr lang="fr-FR" sz="1467" kern="0" dirty="0">
                        <a:solidFill>
                          <a:sysClr val="window" lastClr="FFFFFF"/>
                        </a:solidFill>
                        <a:latin typeface="Calibri"/>
                      </a:rPr>
                      <a:t>Frais médicaux</a:t>
                    </a:r>
                  </a:p>
                </p:txBody>
              </p:sp>
            </p:grpSp>
            <p:grpSp>
              <p:nvGrpSpPr>
                <p:cNvPr id="73" name="Groupe 72"/>
                <p:cNvGrpSpPr/>
                <p:nvPr/>
              </p:nvGrpSpPr>
              <p:grpSpPr>
                <a:xfrm>
                  <a:off x="5292080" y="1772816"/>
                  <a:ext cx="72008" cy="432048"/>
                  <a:chOff x="5292080" y="1772816"/>
                  <a:chExt cx="72008" cy="432048"/>
                </a:xfrm>
              </p:grpSpPr>
              <p:cxnSp>
                <p:nvCxnSpPr>
                  <p:cNvPr id="74" name="Connecteur droit 73"/>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75" name="Connecteur droit 74"/>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76" name="Connecteur droit 75"/>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77" name="Connecteur droit 76"/>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70" name="ZoneTexte 69"/>
              <p:cNvSpPr txBox="1"/>
              <p:nvPr/>
            </p:nvSpPr>
            <p:spPr>
              <a:xfrm>
                <a:off x="5004048" y="1672788"/>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71" name="ZoneTexte 70"/>
              <p:cNvSpPr txBox="1"/>
              <p:nvPr/>
            </p:nvSpPr>
            <p:spPr>
              <a:xfrm>
                <a:off x="5004048" y="2088867"/>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0%</a:t>
                </a:r>
              </a:p>
            </p:txBody>
          </p:sp>
        </p:grpSp>
        <p:cxnSp>
          <p:nvCxnSpPr>
            <p:cNvPr id="66" name="Connecteur droit 191"/>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67" name="Connecteur droit 192"/>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68" name="Connecteur droit 193"/>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80" name="Rectangle 3"/>
          <p:cNvSpPr txBox="1">
            <a:spLocks noChangeArrowheads="1"/>
          </p:cNvSpPr>
          <p:nvPr/>
        </p:nvSpPr>
        <p:spPr bwMode="auto">
          <a:xfrm>
            <a:off x="3646050" y="4025181"/>
            <a:ext cx="41698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lvl="2" eaLnBrk="1" hangingPunct="1">
              <a:spcBef>
                <a:spcPct val="50000"/>
              </a:spcBef>
              <a:buClr>
                <a:srgbClr val="EF7D0B"/>
              </a:buClr>
              <a:buFont typeface="Wingdings" pitchFamily="2" charset="2"/>
              <a:buChar char="ü"/>
            </a:pPr>
            <a:r>
              <a:rPr lang="fr-FR" altLang="fr-FR" sz="1867" b="0" dirty="0">
                <a:solidFill>
                  <a:srgbClr val="25387C"/>
                </a:solidFill>
                <a:sym typeface="Wingdings" pitchFamily="2" charset="2"/>
              </a:rPr>
              <a:t>Accident ou maladie imputable au service</a:t>
            </a:r>
          </a:p>
        </p:txBody>
      </p:sp>
      <p:sp>
        <p:nvSpPr>
          <p:cNvPr id="81" name="Rectangle 3"/>
          <p:cNvSpPr txBox="1">
            <a:spLocks noChangeArrowheads="1"/>
          </p:cNvSpPr>
          <p:nvPr/>
        </p:nvSpPr>
        <p:spPr bwMode="auto">
          <a:xfrm>
            <a:off x="3959133" y="5760901"/>
            <a:ext cx="44682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9144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lvl="2" eaLnBrk="1" hangingPunct="1">
              <a:spcBef>
                <a:spcPct val="50000"/>
              </a:spcBef>
              <a:buClr>
                <a:srgbClr val="EF7D0B"/>
              </a:buClr>
            </a:pPr>
            <a:r>
              <a:rPr lang="fr-FR" altLang="fr-FR" sz="1333" b="0" dirty="0">
                <a:sym typeface="Wingdings" pitchFamily="2" charset="2"/>
              </a:rPr>
              <a:t>100% IJ jusqu’à reprise ou retraite + Frais Médicaux de manière viagère et au réel</a:t>
            </a:r>
          </a:p>
          <a:p>
            <a:pPr lvl="2" eaLnBrk="1" hangingPunct="1">
              <a:spcBef>
                <a:spcPct val="50000"/>
              </a:spcBef>
              <a:buClr>
                <a:srgbClr val="EF7D0B"/>
              </a:buClr>
            </a:pPr>
            <a:endParaRPr lang="fr-FR" altLang="fr-FR" sz="1867" b="0" dirty="0">
              <a:sym typeface="Wingdings" pitchFamily="2" charset="2"/>
            </a:endParaRPr>
          </a:p>
        </p:txBody>
      </p:sp>
      <p:cxnSp>
        <p:nvCxnSpPr>
          <p:cNvPr id="83" name="Connecteur droit 82"/>
          <p:cNvCxnSpPr/>
          <p:nvPr/>
        </p:nvCxnSpPr>
        <p:spPr>
          <a:xfrm>
            <a:off x="6878141" y="253982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Connecteur droit 111"/>
          <p:cNvCxnSpPr>
            <a:cxnSpLocks noChangeShapeType="1"/>
          </p:cNvCxnSpPr>
          <p:nvPr/>
        </p:nvCxnSpPr>
        <p:spPr bwMode="auto">
          <a:xfrm>
            <a:off x="6245257" y="4241621"/>
            <a:ext cx="0"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grpSp>
        <p:nvGrpSpPr>
          <p:cNvPr id="85" name="Groupe 112"/>
          <p:cNvGrpSpPr>
            <a:grpSpLocks/>
          </p:cNvGrpSpPr>
          <p:nvPr/>
        </p:nvGrpSpPr>
        <p:grpSpPr bwMode="auto">
          <a:xfrm>
            <a:off x="8427416" y="2784878"/>
            <a:ext cx="2305049" cy="949168"/>
            <a:chOff x="5065398" y="1700808"/>
            <a:chExt cx="1657994" cy="553688"/>
          </a:xfrm>
        </p:grpSpPr>
        <p:grpSp>
          <p:nvGrpSpPr>
            <p:cNvPr id="86" name="Groupe 85"/>
            <p:cNvGrpSpPr/>
            <p:nvPr/>
          </p:nvGrpSpPr>
          <p:grpSpPr>
            <a:xfrm>
              <a:off x="5065398" y="1700808"/>
              <a:ext cx="1657994" cy="553688"/>
              <a:chOff x="5004048" y="1672788"/>
              <a:chExt cx="1657994" cy="553688"/>
            </a:xfrm>
            <a:scene3d>
              <a:camera prst="orthographicFront">
                <a:rot lat="0" lon="0" rev="0"/>
              </a:camera>
              <a:lightRig rig="soft" dir="t"/>
            </a:scene3d>
          </p:grpSpPr>
          <p:grpSp>
            <p:nvGrpSpPr>
              <p:cNvPr id="90" name="Groupe 89"/>
              <p:cNvGrpSpPr/>
              <p:nvPr/>
            </p:nvGrpSpPr>
            <p:grpSpPr>
              <a:xfrm>
                <a:off x="5292080" y="1772816"/>
                <a:ext cx="1369962" cy="432048"/>
                <a:chOff x="5292080" y="1772816"/>
                <a:chExt cx="1369962" cy="432048"/>
              </a:xfrm>
            </p:grpSpPr>
            <p:sp>
              <p:nvSpPr>
                <p:cNvPr id="93" name="Rectangle 92"/>
                <p:cNvSpPr/>
                <p:nvPr/>
              </p:nvSpPr>
              <p:spPr>
                <a:xfrm>
                  <a:off x="5436096" y="1772817"/>
                  <a:ext cx="1225946" cy="432047"/>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467" kern="0" dirty="0">
                    <a:solidFill>
                      <a:sysClr val="window" lastClr="FFFFFF"/>
                    </a:solidFill>
                    <a:latin typeface="Calibri"/>
                  </a:endParaRPr>
                </a:p>
                <a:p>
                  <a:pPr>
                    <a:defRPr/>
                  </a:pPr>
                  <a:endParaRPr lang="fr-FR" sz="1067" kern="0" dirty="0">
                    <a:solidFill>
                      <a:sysClr val="window" lastClr="FFFFFF"/>
                    </a:solidFill>
                    <a:latin typeface="Calibri"/>
                  </a:endParaRPr>
                </a:p>
                <a:p>
                  <a:pPr algn="ctr">
                    <a:defRPr/>
                  </a:pPr>
                  <a:r>
                    <a:rPr lang="fr-FR" sz="1467" kern="0" dirty="0">
                      <a:solidFill>
                        <a:sysClr val="window" lastClr="FFFFFF"/>
                      </a:solidFill>
                      <a:latin typeface="Calibri"/>
                    </a:rPr>
                    <a:t>Entre 10 et 52 semaines</a:t>
                  </a:r>
                </a:p>
                <a:p>
                  <a:pPr algn="ctr">
                    <a:defRPr/>
                  </a:pPr>
                  <a:endParaRPr lang="fr-FR" sz="3200" kern="0" dirty="0">
                    <a:solidFill>
                      <a:sysClr val="window" lastClr="FFFFFF"/>
                    </a:solidFill>
                    <a:latin typeface="Calibri"/>
                  </a:endParaRPr>
                </a:p>
              </p:txBody>
            </p:sp>
            <p:grpSp>
              <p:nvGrpSpPr>
                <p:cNvPr id="94" name="Groupe 93"/>
                <p:cNvGrpSpPr/>
                <p:nvPr/>
              </p:nvGrpSpPr>
              <p:grpSpPr>
                <a:xfrm>
                  <a:off x="5292080" y="1772816"/>
                  <a:ext cx="72008" cy="432048"/>
                  <a:chOff x="5292080" y="1772816"/>
                  <a:chExt cx="72008" cy="432048"/>
                </a:xfrm>
              </p:grpSpPr>
              <p:cxnSp>
                <p:nvCxnSpPr>
                  <p:cNvPr id="95" name="Connecteur droit 94"/>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6" name="Connecteur droit 95"/>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7" name="Connecteur droit 96"/>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98" name="Connecteur droit 97"/>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91" name="ZoneTexte 90"/>
              <p:cNvSpPr txBox="1"/>
              <p:nvPr/>
            </p:nvSpPr>
            <p:spPr>
              <a:xfrm>
                <a:off x="5004048" y="1672788"/>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92" name="ZoneTexte 91"/>
              <p:cNvSpPr txBox="1"/>
              <p:nvPr/>
            </p:nvSpPr>
            <p:spPr>
              <a:xfrm>
                <a:off x="5004048" y="2088867"/>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0%</a:t>
                </a:r>
              </a:p>
            </p:txBody>
          </p:sp>
        </p:grpSp>
        <p:cxnSp>
          <p:nvCxnSpPr>
            <p:cNvPr id="87" name="Connecteur droit 114"/>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8" name="Connecteur droit 115"/>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89" name="Connecteur droit 116"/>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99" name="Rectangle 3"/>
          <p:cNvSpPr txBox="1">
            <a:spLocks noChangeArrowheads="1"/>
          </p:cNvSpPr>
          <p:nvPr/>
        </p:nvSpPr>
        <p:spPr bwMode="auto">
          <a:xfrm>
            <a:off x="7637899" y="2448330"/>
            <a:ext cx="41698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lvl="2" eaLnBrk="1" hangingPunct="1">
              <a:spcBef>
                <a:spcPct val="50000"/>
              </a:spcBef>
              <a:buClr>
                <a:srgbClr val="EF7D0B"/>
              </a:buClr>
              <a:buFont typeface="Wingdings" pitchFamily="2" charset="2"/>
              <a:buChar char="ü"/>
            </a:pPr>
            <a:r>
              <a:rPr lang="fr-FR" altLang="fr-FR" sz="1867" b="0" dirty="0">
                <a:solidFill>
                  <a:srgbClr val="25387C"/>
                </a:solidFill>
                <a:sym typeface="Wingdings" pitchFamily="2" charset="2"/>
              </a:rPr>
              <a:t>Maternité</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10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6447381"/>
            <a:ext cx="1152128" cy="2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 name="Groupe 112"/>
          <p:cNvGrpSpPr>
            <a:grpSpLocks/>
          </p:cNvGrpSpPr>
          <p:nvPr/>
        </p:nvGrpSpPr>
        <p:grpSpPr bwMode="auto">
          <a:xfrm>
            <a:off x="8579816" y="4269604"/>
            <a:ext cx="2305049" cy="949168"/>
            <a:chOff x="5065398" y="1700808"/>
            <a:chExt cx="1657994" cy="553688"/>
          </a:xfrm>
        </p:grpSpPr>
        <p:grpSp>
          <p:nvGrpSpPr>
            <p:cNvPr id="104" name="Groupe 103"/>
            <p:cNvGrpSpPr/>
            <p:nvPr/>
          </p:nvGrpSpPr>
          <p:grpSpPr>
            <a:xfrm>
              <a:off x="5065398" y="1700808"/>
              <a:ext cx="1657994" cy="553688"/>
              <a:chOff x="5004048" y="1672788"/>
              <a:chExt cx="1657994" cy="553688"/>
            </a:xfrm>
            <a:scene3d>
              <a:camera prst="orthographicFront">
                <a:rot lat="0" lon="0" rev="0"/>
              </a:camera>
              <a:lightRig rig="soft" dir="t"/>
            </a:scene3d>
          </p:grpSpPr>
          <p:grpSp>
            <p:nvGrpSpPr>
              <p:cNvPr id="108" name="Groupe 107"/>
              <p:cNvGrpSpPr/>
              <p:nvPr/>
            </p:nvGrpSpPr>
            <p:grpSpPr>
              <a:xfrm>
                <a:off x="5292080" y="1772816"/>
                <a:ext cx="1369962" cy="432048"/>
                <a:chOff x="5292080" y="1772816"/>
                <a:chExt cx="1369962" cy="432048"/>
              </a:xfrm>
            </p:grpSpPr>
            <p:sp>
              <p:nvSpPr>
                <p:cNvPr id="111" name="Rectangle 110"/>
                <p:cNvSpPr/>
                <p:nvPr/>
              </p:nvSpPr>
              <p:spPr>
                <a:xfrm>
                  <a:off x="5436096" y="1772817"/>
                  <a:ext cx="1225946" cy="432047"/>
                </a:xfrm>
                <a:prstGeom prst="rect">
                  <a:avLst/>
                </a:prstGeom>
                <a:solidFill>
                  <a:srgbClr val="25387C"/>
                </a:solidFill>
                <a:ln w="25400" cap="flat" cmpd="sng" algn="ctr">
                  <a:noFill/>
                  <a:prstDash val="solid"/>
                </a:ln>
                <a:effectLst>
                  <a:outerShdw blurRad="44450" dist="27940" dir="5400000" algn="ctr">
                    <a:srgbClr val="000000">
                      <a:alpha val="32000"/>
                    </a:srgbClr>
                  </a:outerShdw>
                </a:effectLst>
                <a:sp3d prstMaterial="metal">
                  <a:bevelT w="50800" h="38100"/>
                </a:sp3d>
              </p:spPr>
              <p:txBody>
                <a:bodyPr anchor="ctr"/>
                <a:lstStyle/>
                <a:p>
                  <a:pPr>
                    <a:defRPr/>
                  </a:pPr>
                  <a:endParaRPr lang="fr-FR" sz="1467" kern="0" dirty="0">
                    <a:solidFill>
                      <a:sysClr val="window" lastClr="FFFFFF"/>
                    </a:solidFill>
                    <a:latin typeface="Calibri"/>
                  </a:endParaRPr>
                </a:p>
                <a:p>
                  <a:pPr>
                    <a:defRPr/>
                  </a:pPr>
                  <a:endParaRPr lang="fr-FR" sz="1067" kern="0" dirty="0">
                    <a:solidFill>
                      <a:sysClr val="window" lastClr="FFFFFF"/>
                    </a:solidFill>
                    <a:latin typeface="Calibri"/>
                  </a:endParaRPr>
                </a:p>
                <a:p>
                  <a:pPr algn="ctr">
                    <a:defRPr/>
                  </a:pPr>
                  <a:r>
                    <a:rPr lang="fr-FR" sz="1467" kern="0" dirty="0">
                      <a:solidFill>
                        <a:sysClr val="window" lastClr="FFFFFF"/>
                      </a:solidFill>
                      <a:latin typeface="Calibri"/>
                    </a:rPr>
                    <a:t>Entre 25 et 32 jours</a:t>
                  </a:r>
                </a:p>
                <a:p>
                  <a:pPr algn="ctr">
                    <a:defRPr/>
                  </a:pPr>
                  <a:endParaRPr lang="fr-FR" sz="3200" kern="0" dirty="0">
                    <a:solidFill>
                      <a:sysClr val="window" lastClr="FFFFFF"/>
                    </a:solidFill>
                    <a:latin typeface="Calibri"/>
                  </a:endParaRPr>
                </a:p>
              </p:txBody>
            </p:sp>
            <p:grpSp>
              <p:nvGrpSpPr>
                <p:cNvPr id="112" name="Groupe 111"/>
                <p:cNvGrpSpPr/>
                <p:nvPr/>
              </p:nvGrpSpPr>
              <p:grpSpPr>
                <a:xfrm>
                  <a:off x="5292080" y="1772816"/>
                  <a:ext cx="72008" cy="432048"/>
                  <a:chOff x="5292080" y="1772816"/>
                  <a:chExt cx="72008" cy="432048"/>
                </a:xfrm>
              </p:grpSpPr>
              <p:cxnSp>
                <p:nvCxnSpPr>
                  <p:cNvPr id="113" name="Connecteur droit 112"/>
                  <p:cNvCxnSpPr/>
                  <p:nvPr/>
                </p:nvCxnSpPr>
                <p:spPr>
                  <a:xfrm>
                    <a:off x="5364088" y="1772816"/>
                    <a:ext cx="0" cy="432048"/>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4" name="Connecteur droit 113"/>
                  <p:cNvCxnSpPr/>
                  <p:nvPr/>
                </p:nvCxnSpPr>
                <p:spPr>
                  <a:xfrm>
                    <a:off x="5292080" y="1772816"/>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5" name="Connecteur droit 114"/>
                  <p:cNvCxnSpPr/>
                  <p:nvPr/>
                </p:nvCxnSpPr>
                <p:spPr>
                  <a:xfrm>
                    <a:off x="5292080" y="1988840"/>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cxnSp>
                <p:nvCxnSpPr>
                  <p:cNvPr id="116" name="Connecteur droit 115"/>
                  <p:cNvCxnSpPr/>
                  <p:nvPr/>
                </p:nvCxnSpPr>
                <p:spPr>
                  <a:xfrm>
                    <a:off x="5292080" y="2204864"/>
                    <a:ext cx="72008" cy="0"/>
                  </a:xfrm>
                  <a:prstGeom prst="line">
                    <a:avLst/>
                  </a:prstGeom>
                  <a:noFill/>
                  <a:ln w="9525" cap="flat" cmpd="sng" algn="ctr">
                    <a:noFill/>
                    <a:prstDash val="solid"/>
                  </a:ln>
                  <a:effectLst>
                    <a:outerShdw blurRad="44450" dist="27940" dir="5400000" algn="ctr">
                      <a:srgbClr val="000000">
                        <a:alpha val="32000"/>
                      </a:srgbClr>
                    </a:outerShdw>
                  </a:effectLst>
                  <a:sp3d prstMaterial="metal">
                    <a:bevelT w="50800" h="38100"/>
                  </a:sp3d>
                </p:spPr>
              </p:cxnSp>
            </p:grpSp>
          </p:grpSp>
          <p:sp>
            <p:nvSpPr>
              <p:cNvPr id="109" name="ZoneTexte 108"/>
              <p:cNvSpPr txBox="1"/>
              <p:nvPr/>
            </p:nvSpPr>
            <p:spPr>
              <a:xfrm>
                <a:off x="5004048" y="1672788"/>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100%</a:t>
                </a:r>
              </a:p>
            </p:txBody>
          </p:sp>
          <p:sp>
            <p:nvSpPr>
              <p:cNvPr id="110" name="ZoneTexte 109"/>
              <p:cNvSpPr txBox="1"/>
              <p:nvPr/>
            </p:nvSpPr>
            <p:spPr>
              <a:xfrm>
                <a:off x="5004048" y="2088867"/>
                <a:ext cx="432048" cy="137609"/>
              </a:xfrm>
              <a:prstGeom prst="rect">
                <a:avLst/>
              </a:prstGeom>
              <a:noFill/>
              <a:ln>
                <a:noFill/>
              </a:ln>
              <a:effectLst>
                <a:outerShdw blurRad="44450" dist="27940" dir="5400000" algn="ctr">
                  <a:srgbClr val="000000">
                    <a:alpha val="32000"/>
                  </a:srgbClr>
                </a:outerShdw>
              </a:effectLst>
              <a:sp3d prstMaterial="metal">
                <a:bevelT w="50800" h="38100"/>
              </a:sp3d>
            </p:spPr>
            <p:txBody>
              <a:bodyPr>
                <a:spAutoFit/>
              </a:bodyPr>
              <a:lstStyle/>
              <a:p>
                <a:pPr>
                  <a:defRPr/>
                </a:pPr>
                <a:r>
                  <a:rPr lang="fr-FR" sz="933" kern="0" dirty="0">
                    <a:solidFill>
                      <a:sysClr val="window" lastClr="FFFFFF">
                        <a:lumMod val="50000"/>
                      </a:sysClr>
                    </a:solidFill>
                  </a:rPr>
                  <a:t>0%</a:t>
                </a:r>
              </a:p>
            </p:txBody>
          </p:sp>
        </p:grpSp>
        <p:cxnSp>
          <p:nvCxnSpPr>
            <p:cNvPr id="105" name="Connecteur droit 114"/>
            <p:cNvCxnSpPr>
              <a:cxnSpLocks noChangeShapeType="1"/>
            </p:cNvCxnSpPr>
            <p:nvPr/>
          </p:nvCxnSpPr>
          <p:spPr bwMode="auto">
            <a:xfrm>
              <a:off x="5436096" y="1800836"/>
              <a:ext cx="0" cy="432048"/>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06" name="Connecteur droit 115"/>
            <p:cNvCxnSpPr>
              <a:cxnSpLocks noChangeShapeType="1"/>
            </p:cNvCxnSpPr>
            <p:nvPr/>
          </p:nvCxnSpPr>
          <p:spPr bwMode="auto">
            <a:xfrm flipH="1">
              <a:off x="5370387" y="1800836"/>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cxnSp>
          <p:nvCxnSpPr>
            <p:cNvPr id="107" name="Connecteur droit 116"/>
            <p:cNvCxnSpPr>
              <a:cxnSpLocks noChangeShapeType="1"/>
            </p:cNvCxnSpPr>
            <p:nvPr/>
          </p:nvCxnSpPr>
          <p:spPr bwMode="auto">
            <a:xfrm flipH="1">
              <a:off x="5369415" y="2232884"/>
              <a:ext cx="65709"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cxnSp>
      </p:grpSp>
      <p:sp>
        <p:nvSpPr>
          <p:cNvPr id="117" name="Rectangle 3"/>
          <p:cNvSpPr txBox="1">
            <a:spLocks noChangeArrowheads="1"/>
          </p:cNvSpPr>
          <p:nvPr/>
        </p:nvSpPr>
        <p:spPr bwMode="auto">
          <a:xfrm>
            <a:off x="7790299" y="3933056"/>
            <a:ext cx="41698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1400" b="1">
                <a:solidFill>
                  <a:schemeClr val="accent1"/>
                </a:solidFill>
                <a:latin typeface="Arial" charset="0"/>
              </a:defRPr>
            </a:lvl1pPr>
            <a:lvl2pPr marL="742950" indent="-285750">
              <a:defRPr sz="1400">
                <a:solidFill>
                  <a:srgbClr val="535355"/>
                </a:solidFill>
                <a:latin typeface="Arial" charset="0"/>
              </a:defRPr>
            </a:lvl2pPr>
            <a:lvl3pPr marL="1257300" indent="-342900">
              <a:defRPr sz="1400" b="1">
                <a:solidFill>
                  <a:srgbClr val="535355"/>
                </a:solidFill>
                <a:latin typeface="Arial" charset="0"/>
              </a:defRPr>
            </a:lvl3pPr>
            <a:lvl4pPr marL="1600200" indent="-228600">
              <a:defRPr sz="1200">
                <a:solidFill>
                  <a:srgbClr val="535355"/>
                </a:solidFill>
                <a:latin typeface="Arial" charset="0"/>
              </a:defRPr>
            </a:lvl4pPr>
            <a:lvl5pPr marL="2057400" indent="-228600">
              <a:defRPr sz="900">
                <a:solidFill>
                  <a:srgbClr val="535355"/>
                </a:solidFill>
                <a:latin typeface="Arial" charset="0"/>
              </a:defRPr>
            </a:lvl5pPr>
            <a:lvl6pPr marL="2514600" indent="-228600" eaLnBrk="0" hangingPunct="0">
              <a:defRPr sz="900">
                <a:solidFill>
                  <a:srgbClr val="535355"/>
                </a:solidFill>
                <a:latin typeface="Arial" charset="0"/>
              </a:defRPr>
            </a:lvl6pPr>
            <a:lvl7pPr marL="2971800" indent="-228600" eaLnBrk="0" hangingPunct="0">
              <a:defRPr sz="900">
                <a:solidFill>
                  <a:srgbClr val="535355"/>
                </a:solidFill>
                <a:latin typeface="Arial" charset="0"/>
              </a:defRPr>
            </a:lvl7pPr>
            <a:lvl8pPr marL="3429000" indent="-228600" eaLnBrk="0" hangingPunct="0">
              <a:defRPr sz="900">
                <a:solidFill>
                  <a:srgbClr val="535355"/>
                </a:solidFill>
                <a:latin typeface="Arial" charset="0"/>
              </a:defRPr>
            </a:lvl8pPr>
            <a:lvl9pPr marL="3886200" indent="-228600" eaLnBrk="0" hangingPunct="0">
              <a:defRPr sz="900">
                <a:solidFill>
                  <a:srgbClr val="535355"/>
                </a:solidFill>
                <a:latin typeface="Arial" charset="0"/>
              </a:defRPr>
            </a:lvl9pPr>
          </a:lstStyle>
          <a:p>
            <a:pPr lvl="2" eaLnBrk="1" hangingPunct="1">
              <a:spcBef>
                <a:spcPct val="50000"/>
              </a:spcBef>
              <a:buClr>
                <a:srgbClr val="EF7D0B"/>
              </a:buClr>
              <a:buFont typeface="Wingdings" pitchFamily="2" charset="2"/>
              <a:buChar char="ü"/>
            </a:pPr>
            <a:r>
              <a:rPr lang="fr-FR" altLang="fr-FR" sz="1867" b="0" dirty="0">
                <a:solidFill>
                  <a:srgbClr val="25387C"/>
                </a:solidFill>
                <a:sym typeface="Wingdings" pitchFamily="2" charset="2"/>
              </a:rPr>
              <a:t>Paternité</a:t>
            </a:r>
          </a:p>
        </p:txBody>
      </p:sp>
      <p:sp>
        <p:nvSpPr>
          <p:cNvPr id="118" name="Rectangle 117"/>
          <p:cNvSpPr/>
          <p:nvPr/>
        </p:nvSpPr>
        <p:spPr>
          <a:xfrm>
            <a:off x="745638" y="1146210"/>
            <a:ext cx="8568952" cy="666977"/>
          </a:xfrm>
          <a:prstGeom prst="rect">
            <a:avLst/>
          </a:prstGeom>
        </p:spPr>
        <p:txBody>
          <a:bodyPr wrap="square">
            <a:spAutoFit/>
          </a:bodyPr>
          <a:lstStyle/>
          <a:p>
            <a:r>
              <a:rPr lang="fr-FR" sz="1867" b="1" u="sng" dirty="0">
                <a:solidFill>
                  <a:srgbClr val="25387C"/>
                </a:solidFill>
                <a:latin typeface="Arial" charset="0"/>
              </a:rPr>
              <a:t>Agents titulaires ou stagiaires CNRACL (Temps complet et non complet &gt; 28h/semaine)</a:t>
            </a:r>
          </a:p>
        </p:txBody>
      </p:sp>
      <p:pic>
        <p:nvPicPr>
          <p:cNvPr id="119" name="Image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481" y="6340650"/>
            <a:ext cx="604559" cy="480257"/>
          </a:xfrm>
          <a:prstGeom prst="rect">
            <a:avLst/>
          </a:prstGeom>
        </p:spPr>
      </p:pic>
    </p:spTree>
    <p:extLst>
      <p:ext uri="{BB962C8B-B14F-4D97-AF65-F5344CB8AC3E}">
        <p14:creationId xmlns:p14="http://schemas.microsoft.com/office/powerpoint/2010/main" val="3429402152"/>
      </p:ext>
    </p:extLst>
  </p:cSld>
  <p:clrMapOvr>
    <a:masterClrMapping/>
  </p:clrMapOvr>
</p:sld>
</file>

<file path=ppt/theme/theme1.xml><?xml version="1.0" encoding="utf-8"?>
<a:theme xmlns:a="http://schemas.openxmlformats.org/drawingml/2006/main" name="DiotSiaci">
  <a:themeElements>
    <a:clrScheme name="SIACI PPT">
      <a:dk1>
        <a:srgbClr val="000000"/>
      </a:dk1>
      <a:lt1>
        <a:sysClr val="window" lastClr="FFFFFF"/>
      </a:lt1>
      <a:dk2>
        <a:srgbClr val="002C58"/>
      </a:dk2>
      <a:lt2>
        <a:srgbClr val="004687"/>
      </a:lt2>
      <a:accent1>
        <a:srgbClr val="002C58"/>
      </a:accent1>
      <a:accent2>
        <a:srgbClr val="004687"/>
      </a:accent2>
      <a:accent3>
        <a:srgbClr val="8B4771"/>
      </a:accent3>
      <a:accent4>
        <a:srgbClr val="E0412D"/>
      </a:accent4>
      <a:accent5>
        <a:srgbClr val="EF7B10"/>
      </a:accent5>
      <a:accent6>
        <a:srgbClr val="D8D8D8"/>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Yes_Documentation" ma:contentTypeID="0x010100B3669A6B9A7E4EE5877FE38FDB8B991900BED56B32BAD37446B2769C0DB60E157A" ma:contentTypeVersion="4" ma:contentTypeDescription="Bibliothèque des espaces dédiés" ma:contentTypeScope="" ma:versionID="c5d9649be84bb6be6f5e443266d53bf9">
  <xsd:schema xmlns:xsd="http://www.w3.org/2001/XMLSchema" xmlns:xs="http://www.w3.org/2001/XMLSchema" xmlns:p="http://schemas.microsoft.com/office/2006/metadata/properties" xmlns:ns2="cac6c717-0427-41df-8cbf-34a1150a5cf1" targetNamespace="http://schemas.microsoft.com/office/2006/metadata/properties" ma:root="true" ma:fieldsID="c0838540c3d75015c6a406bc7fd359c9" ns2:_="">
    <xsd:import namespace="cac6c717-0427-41df-8cbf-34a1150a5cf1"/>
    <xsd:element name="properties">
      <xsd:complexType>
        <xsd:sequence>
          <xsd:element name="documentManagement">
            <xsd:complexType>
              <xsd:all>
                <xsd:element ref="ns2:yes_NatureDocument" minOccurs="0"/>
                <xsd:element ref="ns2:yes_Origine" minOccurs="0"/>
                <xsd:element ref="ns2:yes_Processus" minOccurs="0"/>
                <xsd:element ref="ns2:yes_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c6c717-0427-41df-8cbf-34a1150a5cf1" elementFormDefault="qualified">
    <xsd:import namespace="http://schemas.microsoft.com/office/2006/documentManagement/types"/>
    <xsd:import namespace="http://schemas.microsoft.com/office/infopath/2007/PartnerControls"/>
    <xsd:element name="yes_NatureDocument" ma:index="8" nillable="true" ma:displayName="Nature de document" ma:internalName="yes_NatureDocument">
      <xsd:simpleType>
        <xsd:restriction base="dms:Unknown"/>
      </xsd:simpleType>
    </xsd:element>
    <xsd:element name="yes_Origine" ma:index="9" nillable="true" ma:displayName="Origine" ma:default="-1;#Contrats groupes|81675e11-bc07-4bd5-9c7a-6aee54f1b8cf" ma:internalName="yes_Origine">
      <xsd:simpleType>
        <xsd:restriction base="dms:Unknown"/>
      </xsd:simpleType>
    </xsd:element>
    <xsd:element name="yes_Processus" ma:index="10" nillable="true" ma:displayName="Processus" ma:hidden="true" ma:internalName="yes_Processus" ma:readOnly="false">
      <xsd:simpleType>
        <xsd:restriction base="dms:Unknown"/>
      </xsd:simpleType>
    </xsd:element>
    <xsd:element name="yes_Archive" ma:index="11" nillable="true" ma:displayName="Archive" ma:default="0" ma:internalName="yes_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s_Archive xmlns="cac6c717-0427-41df-8cbf-34a1150a5cf1">false</yes_Archive>
    <yes_Origine xmlns="cac6c717-0427-41df-8cbf-34a1150a5cf1">-1;#Contrats groupes|81675e11-bc07-4bd5-9c7a-6aee54f1b8cf</yes_Origine>
    <yes_Processus xmlns="cac6c717-0427-41df-8cbf-34a1150a5cf1" xsi:nil="true"/>
    <yes_NatureDocument xmlns="cac6c717-0427-41df-8cbf-34a1150a5cf1" xsi:nil="true"/>
  </documentManagement>
</p:properties>
</file>

<file path=customXml/itemProps1.xml><?xml version="1.0" encoding="utf-8"?>
<ds:datastoreItem xmlns:ds="http://schemas.openxmlformats.org/officeDocument/2006/customXml" ds:itemID="{F2120719-8BDE-419F-89F3-B23B856D8B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c6c717-0427-41df-8cbf-34a1150a5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77389A-C5DC-4087-8F3E-2ADE46168C4F}">
  <ds:schemaRefs>
    <ds:schemaRef ds:uri="http://schemas.microsoft.com/sharepoint/v3/contenttype/forms"/>
  </ds:schemaRefs>
</ds:datastoreItem>
</file>

<file path=customXml/itemProps3.xml><?xml version="1.0" encoding="utf-8"?>
<ds:datastoreItem xmlns:ds="http://schemas.openxmlformats.org/officeDocument/2006/customXml" ds:itemID="{E1DE91D0-4E50-48A5-BC5A-CCE0BB390EE8}">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cac6c717-0427-41df-8cbf-34a1150a5cf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template-ppt-diot-siaci</Template>
  <TotalTime>1427</TotalTime>
  <Words>3983</Words>
  <Application>Microsoft Office PowerPoint</Application>
  <PresentationFormat>Grand écran</PresentationFormat>
  <Paragraphs>678</Paragraphs>
  <Slides>42</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42</vt:i4>
      </vt:variant>
    </vt:vector>
  </HeadingPairs>
  <TitlesOfParts>
    <vt:vector size="49" baseType="lpstr">
      <vt:lpstr>Arial</vt:lpstr>
      <vt:lpstr>Bahnschrift</vt:lpstr>
      <vt:lpstr>Calibri</vt:lpstr>
      <vt:lpstr>Century Gothic</vt:lpstr>
      <vt:lpstr>Helvetica Neue</vt:lpstr>
      <vt:lpstr>Wingdings</vt:lpstr>
      <vt:lpstr>DiotSiaci</vt:lpstr>
      <vt:lpstr>Réunion d’Information Contrat Groupe  2023-2026  Centre de Gestion de la HAUTE-SAVOIE</vt:lpstr>
      <vt:lpstr>Sommaire</vt:lpstr>
      <vt:lpstr>PARTIE 1  Présentation des intervenants et de vos contacts dédiés </vt:lpstr>
      <vt:lpstr> Le contrat groupe mis en place par le centre de gestion</vt:lpstr>
      <vt:lpstr>L’intervenant : le CDG74 </vt:lpstr>
      <vt:lpstr>Les membres du groupement</vt:lpstr>
      <vt:lpstr>PARTIE 2  Rappel des obligations statutaires :  </vt:lpstr>
      <vt:lpstr>Rappel des obligations statutaires :  La protection sociale </vt:lpstr>
      <vt:lpstr>Ce qu’il reste à la charge de l’employeur</vt:lpstr>
      <vt:lpstr>Le capital décès</vt:lpstr>
      <vt:lpstr>Agents titulaires ou stagiaires IRCANTEC (moins de 28h/semaine)</vt:lpstr>
      <vt:lpstr>Agents contractuels de droit public (durée d’indemnisation selon ancienneté)</vt:lpstr>
      <vt:lpstr>Rappel des obligations statutaires : Des obligations financières importantes pour l’employeur  </vt:lpstr>
      <vt:lpstr>Les coûts moyens par pathologie</vt:lpstr>
      <vt:lpstr>Les coûts moyens par type de risques </vt:lpstr>
      <vt:lpstr>PARTIE 3  Panorama des absences pour raison de santé   </vt:lpstr>
      <vt:lpstr>Taux d’absentéisme</vt:lpstr>
      <vt:lpstr>Zoom sur la Maladie Ordinaire</vt:lpstr>
      <vt:lpstr>Zoom sur le CLM / CLD</vt:lpstr>
      <vt:lpstr>Zoom sur l’Accident de Travail</vt:lpstr>
      <vt:lpstr>PARTIE 4  Les nouvelles conditions du contrat Groupe au 01/01/2023  </vt:lpstr>
      <vt:lpstr>UN CONTRAT MUTUALISÉ ET PROTECTEUR</vt:lpstr>
      <vt:lpstr>La valeur technique du contrat  DIOT SIACI/GROUPAMA négocié par le CDG</vt:lpstr>
      <vt:lpstr>Le contrat groupe du CDG</vt:lpstr>
      <vt:lpstr>Pour toutes les collectivités : </vt:lpstr>
      <vt:lpstr>Le contrat = LE CERTIFICAT D’ADHESION</vt:lpstr>
      <vt:lpstr>L’assiette de cotisation sur www.vivinter.fr</vt:lpstr>
      <vt:lpstr>PARTIE 5  La gestion de vos sinistres :    </vt:lpstr>
      <vt:lpstr>La gestion de vos sinistres :  Des solutions simples et personnalisées </vt:lpstr>
      <vt:lpstr>Le circuit de la gestion administrative </vt:lpstr>
      <vt:lpstr>Déclaration en ligne sur www.vivinter.fr</vt:lpstr>
      <vt:lpstr>La gestion de vos sinistres :  Des services proposés pour limiter les arrêts </vt:lpstr>
      <vt:lpstr>Le contrôle médical pour suivre ses arrêts</vt:lpstr>
      <vt:lpstr>Le contrôle médical</vt:lpstr>
      <vt:lpstr>Le soutien psychologique</vt:lpstr>
      <vt:lpstr>La réadaptation</vt:lpstr>
      <vt:lpstr>Le recours contre tiers</vt:lpstr>
      <vt:lpstr>PARTIE 6  Les services du contrat groupe et les frais du Centre de Gestion de la Haute Savoie </vt:lpstr>
      <vt:lpstr>Organisation et prise en charge de la mise en concurrence</vt:lpstr>
      <vt:lpstr>Un contrat groupe avec des risques mutualisés</vt:lpstr>
      <vt:lpstr>La réalisation de la gestion et du suivi du contrat</vt:lpstr>
      <vt:lpstr>Merci pour votre attention</vt:lpstr>
    </vt:vector>
  </TitlesOfParts>
  <Manager>DiotSiaci</Manager>
  <Company>Siaci Saint Honoré (S2H)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d’Information Contrat Groupe  2019-2022 Centre de Gestion de la HAUTE-SAVOIE</dc:title>
  <dc:subject>DiotSiaci</dc:subject>
  <dc:creator>SASSIER, Nathalie</dc:creator>
  <cp:lastModifiedBy>REY GORREZ Stéphanie</cp:lastModifiedBy>
  <cp:revision>92</cp:revision>
  <dcterms:created xsi:type="dcterms:W3CDTF">2022-07-19T15:37:12Z</dcterms:created>
  <dcterms:modified xsi:type="dcterms:W3CDTF">2022-10-10T11:40:45Z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0x010100B3669A6B9A7E4EE5877FE38FDB8B991900BED56B32BAD37446B2769C0DB60E157A</vt:lpwstr>
  </property>
</Properties>
</file>