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8"/>
  </p:notesMasterIdLst>
  <p:handoutMasterIdLst>
    <p:handoutMasterId r:id="rId69"/>
  </p:handoutMasterIdLst>
  <p:sldIdLst>
    <p:sldId id="316" r:id="rId5"/>
    <p:sldId id="317" r:id="rId6"/>
    <p:sldId id="319" r:id="rId7"/>
    <p:sldId id="320" r:id="rId8"/>
    <p:sldId id="322" r:id="rId9"/>
    <p:sldId id="328" r:id="rId10"/>
    <p:sldId id="329" r:id="rId11"/>
    <p:sldId id="383" r:id="rId12"/>
    <p:sldId id="330" r:id="rId13"/>
    <p:sldId id="331" r:id="rId14"/>
    <p:sldId id="332" r:id="rId15"/>
    <p:sldId id="333" r:id="rId16"/>
    <p:sldId id="334" r:id="rId17"/>
    <p:sldId id="340" r:id="rId18"/>
    <p:sldId id="339" r:id="rId19"/>
    <p:sldId id="338" r:id="rId20"/>
    <p:sldId id="337" r:id="rId21"/>
    <p:sldId id="336" r:id="rId22"/>
    <p:sldId id="335" r:id="rId23"/>
    <p:sldId id="348" r:id="rId24"/>
    <p:sldId id="347" r:id="rId25"/>
    <p:sldId id="346" r:id="rId26"/>
    <p:sldId id="345" r:id="rId27"/>
    <p:sldId id="344" r:id="rId28"/>
    <p:sldId id="343" r:id="rId29"/>
    <p:sldId id="342" r:id="rId30"/>
    <p:sldId id="349" r:id="rId31"/>
    <p:sldId id="350" r:id="rId32"/>
    <p:sldId id="351" r:id="rId33"/>
    <p:sldId id="356" r:id="rId34"/>
    <p:sldId id="352" r:id="rId35"/>
    <p:sldId id="353" r:id="rId36"/>
    <p:sldId id="384" r:id="rId37"/>
    <p:sldId id="385" r:id="rId38"/>
    <p:sldId id="355" r:id="rId39"/>
    <p:sldId id="361" r:id="rId40"/>
    <p:sldId id="360" r:id="rId41"/>
    <p:sldId id="359" r:id="rId42"/>
    <p:sldId id="358" r:id="rId43"/>
    <p:sldId id="357" r:id="rId44"/>
    <p:sldId id="354" r:id="rId45"/>
    <p:sldId id="362" r:id="rId46"/>
    <p:sldId id="368" r:id="rId47"/>
    <p:sldId id="367" r:id="rId48"/>
    <p:sldId id="366" r:id="rId49"/>
    <p:sldId id="365" r:id="rId50"/>
    <p:sldId id="364" r:id="rId51"/>
    <p:sldId id="363" r:id="rId52"/>
    <p:sldId id="372" r:id="rId53"/>
    <p:sldId id="371" r:id="rId54"/>
    <p:sldId id="373" r:id="rId55"/>
    <p:sldId id="370" r:id="rId56"/>
    <p:sldId id="369" r:id="rId57"/>
    <p:sldId id="374" r:id="rId58"/>
    <p:sldId id="377" r:id="rId59"/>
    <p:sldId id="380" r:id="rId60"/>
    <p:sldId id="379" r:id="rId61"/>
    <p:sldId id="375" r:id="rId62"/>
    <p:sldId id="378" r:id="rId63"/>
    <p:sldId id="381" r:id="rId64"/>
    <p:sldId id="382" r:id="rId65"/>
    <p:sldId id="324" r:id="rId66"/>
    <p:sldId id="326" r:id="rId6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DC3"/>
    <a:srgbClr val="0C447B"/>
    <a:srgbClr val="A21713"/>
    <a:srgbClr val="2591AB"/>
    <a:srgbClr val="E6E6E6"/>
    <a:srgbClr val="38B6D4"/>
    <a:srgbClr val="34B3CC"/>
    <a:srgbClr val="1A3978"/>
    <a:srgbClr val="CFEEF5"/>
    <a:srgbClr val="2FA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3742" autoAdjust="0"/>
  </p:normalViewPr>
  <p:slideViewPr>
    <p:cSldViewPr>
      <p:cViewPr varScale="1">
        <p:scale>
          <a:sx n="142" d="100"/>
          <a:sy n="142" d="100"/>
        </p:scale>
        <p:origin x="780" y="102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A5A0A-EC76-46F1-ABE9-82E0EDF12BE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09705C-C821-4E06-86C2-9628CCD69CAB}">
      <dgm:prSet phldrT="[Texte]" custT="1"/>
      <dgm:spPr>
        <a:solidFill>
          <a:srgbClr val="861E52">
            <a:alpha val="73000"/>
          </a:srgbClr>
        </a:solidFill>
      </dgm:spPr>
      <dgm:t>
        <a:bodyPr/>
        <a:lstStyle/>
        <a:p>
          <a:r>
            <a:rPr lang="fr-FR" sz="1000" b="1" dirty="0">
              <a:solidFill>
                <a:schemeClr val="bg1"/>
              </a:solidFill>
            </a:rPr>
            <a:t>207 collectivités adhérentes </a:t>
          </a:r>
        </a:p>
      </dgm:t>
    </dgm:pt>
    <dgm:pt modelId="{342966FA-390F-403F-9BA7-89C1C0BB295B}" type="parTrans" cxnId="{022D9D09-F950-4CE6-BE89-076733FB20D0}">
      <dgm:prSet/>
      <dgm:spPr/>
      <dgm:t>
        <a:bodyPr/>
        <a:lstStyle/>
        <a:p>
          <a:endParaRPr lang="fr-FR"/>
        </a:p>
      </dgm:t>
    </dgm:pt>
    <dgm:pt modelId="{67381CAB-9D4E-43C1-B203-758C493DB195}" type="sibTrans" cxnId="{022D9D09-F950-4CE6-BE89-076733FB20D0}">
      <dgm:prSet/>
      <dgm:spPr/>
      <dgm:t>
        <a:bodyPr/>
        <a:lstStyle/>
        <a:p>
          <a:endParaRPr lang="fr-FR"/>
        </a:p>
      </dgm:t>
    </dgm:pt>
    <dgm:pt modelId="{E93BA797-FF2B-4BD6-9D91-A8C3C1F68CC5}">
      <dgm:prSet phldrT="[Texte]" custT="1"/>
      <dgm:spPr>
        <a:solidFill>
          <a:srgbClr val="861E52">
            <a:alpha val="73000"/>
          </a:srgbClr>
        </a:solidFill>
      </dgm:spPr>
      <dgm:t>
        <a:bodyPr/>
        <a:lstStyle/>
        <a:p>
          <a:r>
            <a:rPr lang="fr-FR" sz="1000" b="1" dirty="0">
              <a:solidFill>
                <a:schemeClr val="bg1"/>
              </a:solidFill>
            </a:rPr>
            <a:t>50 collectivités  grands marchés</a:t>
          </a:r>
        </a:p>
        <a:p>
          <a:r>
            <a:rPr lang="fr-FR" sz="1000" b="1" dirty="0">
              <a:solidFill>
                <a:schemeClr val="bg1"/>
              </a:solidFill>
            </a:rPr>
            <a:t>157 collectivités petits marchés</a:t>
          </a:r>
        </a:p>
      </dgm:t>
    </dgm:pt>
    <dgm:pt modelId="{58B60485-30D9-4409-9D04-EE0743215D6F}" type="parTrans" cxnId="{B61E6531-207B-4BE1-9438-23CC402397D1}">
      <dgm:prSet/>
      <dgm:spPr/>
      <dgm:t>
        <a:bodyPr/>
        <a:lstStyle/>
        <a:p>
          <a:endParaRPr lang="fr-FR"/>
        </a:p>
      </dgm:t>
    </dgm:pt>
    <dgm:pt modelId="{D9E2C165-0DCF-4A60-9469-EFF221DB1357}" type="sibTrans" cxnId="{B61E6531-207B-4BE1-9438-23CC402397D1}">
      <dgm:prSet/>
      <dgm:spPr/>
      <dgm:t>
        <a:bodyPr/>
        <a:lstStyle/>
        <a:p>
          <a:endParaRPr lang="fr-FR"/>
        </a:p>
      </dgm:t>
    </dgm:pt>
    <dgm:pt modelId="{137505A1-452B-44D2-8B37-7C6A0EC4FA68}">
      <dgm:prSet phldrT="[Texte]"/>
      <dgm:spPr>
        <a:solidFill>
          <a:srgbClr val="861E52">
            <a:alpha val="73000"/>
          </a:srgbClr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2 gestionnaires dédiés</a:t>
          </a:r>
        </a:p>
      </dgm:t>
    </dgm:pt>
    <dgm:pt modelId="{10B25B53-4A56-4962-B3CF-E18097B06916}" type="parTrans" cxnId="{FE98421A-96F3-4DC6-84A0-DA18426BB45C}">
      <dgm:prSet/>
      <dgm:spPr/>
      <dgm:t>
        <a:bodyPr/>
        <a:lstStyle/>
        <a:p>
          <a:endParaRPr lang="fr-FR"/>
        </a:p>
      </dgm:t>
    </dgm:pt>
    <dgm:pt modelId="{E314F672-060B-4722-8006-68FF44B7CAA6}" type="sibTrans" cxnId="{FE98421A-96F3-4DC6-84A0-DA18426BB45C}">
      <dgm:prSet/>
      <dgm:spPr/>
      <dgm:t>
        <a:bodyPr/>
        <a:lstStyle/>
        <a:p>
          <a:endParaRPr lang="fr-FR"/>
        </a:p>
      </dgm:t>
    </dgm:pt>
    <dgm:pt modelId="{E5772DCA-B9ED-4AF5-B38E-F8C67D8379F5}">
      <dgm:prSet phldrT="[Texte]"/>
      <dgm:spPr/>
      <dgm:t>
        <a:bodyPr/>
        <a:lstStyle/>
        <a:p>
          <a:r>
            <a:rPr lang="fr-FR" dirty="0">
              <a:solidFill>
                <a:srgbClr val="003366"/>
              </a:solidFill>
            </a:rPr>
            <a:t>Environ 4105 dossiers tous confondus/an </a:t>
          </a:r>
        </a:p>
      </dgm:t>
    </dgm:pt>
    <dgm:pt modelId="{78408752-1F42-460A-926F-FB251FDE7130}" type="parTrans" cxnId="{A8C7F97E-ADE2-4A41-A80E-08E4B5CCD414}">
      <dgm:prSet/>
      <dgm:spPr/>
      <dgm:t>
        <a:bodyPr/>
        <a:lstStyle/>
        <a:p>
          <a:endParaRPr lang="fr-FR"/>
        </a:p>
      </dgm:t>
    </dgm:pt>
    <dgm:pt modelId="{23110142-7904-4AF3-91CD-A941F870A2FA}" type="sibTrans" cxnId="{A8C7F97E-ADE2-4A41-A80E-08E4B5CCD414}">
      <dgm:prSet/>
      <dgm:spPr/>
      <dgm:t>
        <a:bodyPr/>
        <a:lstStyle/>
        <a:p>
          <a:endParaRPr lang="fr-FR"/>
        </a:p>
      </dgm:t>
    </dgm:pt>
    <dgm:pt modelId="{06312104-DB32-474C-B0A0-4DAEF06B7F63}" type="pres">
      <dgm:prSet presAssocID="{0A2A5A0A-EC76-46F1-ABE9-82E0EDF12BEE}" presName="Name0" presStyleCnt="0">
        <dgm:presLayoutVars>
          <dgm:chMax val="4"/>
          <dgm:resizeHandles val="exact"/>
        </dgm:presLayoutVars>
      </dgm:prSet>
      <dgm:spPr/>
    </dgm:pt>
    <dgm:pt modelId="{6E06CC4A-EBF7-4E9F-B377-226A63FA58DF}" type="pres">
      <dgm:prSet presAssocID="{0A2A5A0A-EC76-46F1-ABE9-82E0EDF12BEE}" presName="ellipse" presStyleLbl="trBgShp" presStyleIdx="0" presStyleCnt="1"/>
      <dgm:spPr/>
    </dgm:pt>
    <dgm:pt modelId="{18193D61-A70A-4DAE-AE55-1C0BABE329D1}" type="pres">
      <dgm:prSet presAssocID="{0A2A5A0A-EC76-46F1-ABE9-82E0EDF12BEE}" presName="arrow1" presStyleLbl="fgShp" presStyleIdx="0" presStyleCnt="1" custLinFactNeighborX="-89805" custLinFactNeighborY="78667"/>
      <dgm:spPr>
        <a:solidFill>
          <a:srgbClr val="861E52"/>
        </a:solidFill>
        <a:ln>
          <a:solidFill>
            <a:srgbClr val="861E52"/>
          </a:solidFill>
        </a:ln>
      </dgm:spPr>
    </dgm:pt>
    <dgm:pt modelId="{9F12C602-4B28-42E7-BE06-FA0BDC68F00B}" type="pres">
      <dgm:prSet presAssocID="{0A2A5A0A-EC76-46F1-ABE9-82E0EDF12BEE}" presName="rectangle" presStyleLbl="revTx" presStyleIdx="0" presStyleCnt="1" custScaleX="144002" custScaleY="59255" custLinFactNeighborX="-16878" custLinFactNeighborY="12560">
        <dgm:presLayoutVars>
          <dgm:bulletEnabled val="1"/>
        </dgm:presLayoutVars>
      </dgm:prSet>
      <dgm:spPr/>
    </dgm:pt>
    <dgm:pt modelId="{CD39636A-DA94-4815-8019-F05B32F29E2F}" type="pres">
      <dgm:prSet presAssocID="{E93BA797-FF2B-4BD6-9D91-A8C3C1F68CC5}" presName="item1" presStyleLbl="node1" presStyleIdx="0" presStyleCnt="3" custLinFactNeighborX="-77024" custLinFactNeighborY="43563">
        <dgm:presLayoutVars>
          <dgm:bulletEnabled val="1"/>
        </dgm:presLayoutVars>
      </dgm:prSet>
      <dgm:spPr/>
    </dgm:pt>
    <dgm:pt modelId="{EA6DAD3A-0AB0-4846-9BED-E5AE5D98532B}" type="pres">
      <dgm:prSet presAssocID="{137505A1-452B-44D2-8B37-7C6A0EC4FA68}" presName="item2" presStyleLbl="node1" presStyleIdx="1" presStyleCnt="3" custScaleX="122938" custLinFactNeighborX="86287" custLinFactNeighborY="1023">
        <dgm:presLayoutVars>
          <dgm:bulletEnabled val="1"/>
        </dgm:presLayoutVars>
      </dgm:prSet>
      <dgm:spPr/>
    </dgm:pt>
    <dgm:pt modelId="{96B1970B-7E0F-4F61-B88A-3498A20ECD0A}" type="pres">
      <dgm:prSet presAssocID="{E5772DCA-B9ED-4AF5-B38E-F8C67D8379F5}" presName="item3" presStyleLbl="node1" presStyleIdx="2" presStyleCnt="3" custScaleX="125200" custScaleY="101596" custLinFactX="-58173" custLinFactNeighborX="-100000" custLinFactNeighborY="25999">
        <dgm:presLayoutVars>
          <dgm:bulletEnabled val="1"/>
        </dgm:presLayoutVars>
      </dgm:prSet>
      <dgm:spPr/>
    </dgm:pt>
    <dgm:pt modelId="{BE4FEA51-EE26-4E9B-B4A0-615A6CA5531D}" type="pres">
      <dgm:prSet presAssocID="{0A2A5A0A-EC76-46F1-ABE9-82E0EDF12BEE}" presName="funnel" presStyleLbl="trAlignAcc1" presStyleIdx="0" presStyleCnt="1" custLinFactNeighborX="-20652" custLinFactNeighborY="12508"/>
      <dgm:spPr>
        <a:solidFill>
          <a:srgbClr val="861E52">
            <a:alpha val="16000"/>
          </a:srgbClr>
        </a:solidFill>
      </dgm:spPr>
    </dgm:pt>
  </dgm:ptLst>
  <dgm:cxnLst>
    <dgm:cxn modelId="{21BA4502-6FD9-4E11-A30D-5C88DCF3A2C9}" type="presOf" srcId="{E93BA797-FF2B-4BD6-9D91-A8C3C1F68CC5}" destId="{EA6DAD3A-0AB0-4846-9BED-E5AE5D98532B}" srcOrd="0" destOrd="0" presId="urn:microsoft.com/office/officeart/2005/8/layout/funnel1"/>
    <dgm:cxn modelId="{65CDD202-DE0B-4CAC-96FB-E83D0B922214}" type="presOf" srcId="{A009705C-C821-4E06-86C2-9628CCD69CAB}" destId="{96B1970B-7E0F-4F61-B88A-3498A20ECD0A}" srcOrd="0" destOrd="0" presId="urn:microsoft.com/office/officeart/2005/8/layout/funnel1"/>
    <dgm:cxn modelId="{022D9D09-F950-4CE6-BE89-076733FB20D0}" srcId="{0A2A5A0A-EC76-46F1-ABE9-82E0EDF12BEE}" destId="{A009705C-C821-4E06-86C2-9628CCD69CAB}" srcOrd="0" destOrd="0" parTransId="{342966FA-390F-403F-9BA7-89C1C0BB295B}" sibTransId="{67381CAB-9D4E-43C1-B203-758C493DB195}"/>
    <dgm:cxn modelId="{FE98421A-96F3-4DC6-84A0-DA18426BB45C}" srcId="{0A2A5A0A-EC76-46F1-ABE9-82E0EDF12BEE}" destId="{137505A1-452B-44D2-8B37-7C6A0EC4FA68}" srcOrd="2" destOrd="0" parTransId="{10B25B53-4A56-4962-B3CF-E18097B06916}" sibTransId="{E314F672-060B-4722-8006-68FF44B7CAA6}"/>
    <dgm:cxn modelId="{B61E6531-207B-4BE1-9438-23CC402397D1}" srcId="{0A2A5A0A-EC76-46F1-ABE9-82E0EDF12BEE}" destId="{E93BA797-FF2B-4BD6-9D91-A8C3C1F68CC5}" srcOrd="1" destOrd="0" parTransId="{58B60485-30D9-4409-9D04-EE0743215D6F}" sibTransId="{D9E2C165-0DCF-4A60-9469-EFF221DB1357}"/>
    <dgm:cxn modelId="{4D98A836-BFA5-4D81-9551-4E8F5D3A3534}" type="presOf" srcId="{137505A1-452B-44D2-8B37-7C6A0EC4FA68}" destId="{CD39636A-DA94-4815-8019-F05B32F29E2F}" srcOrd="0" destOrd="0" presId="urn:microsoft.com/office/officeart/2005/8/layout/funnel1"/>
    <dgm:cxn modelId="{0E41855C-9C20-4AE6-9013-A66D112AAFD8}" type="presOf" srcId="{E5772DCA-B9ED-4AF5-B38E-F8C67D8379F5}" destId="{9F12C602-4B28-42E7-BE06-FA0BDC68F00B}" srcOrd="0" destOrd="0" presId="urn:microsoft.com/office/officeart/2005/8/layout/funnel1"/>
    <dgm:cxn modelId="{A8C7F97E-ADE2-4A41-A80E-08E4B5CCD414}" srcId="{0A2A5A0A-EC76-46F1-ABE9-82E0EDF12BEE}" destId="{E5772DCA-B9ED-4AF5-B38E-F8C67D8379F5}" srcOrd="3" destOrd="0" parTransId="{78408752-1F42-460A-926F-FB251FDE7130}" sibTransId="{23110142-7904-4AF3-91CD-A941F870A2FA}"/>
    <dgm:cxn modelId="{D5B624A1-B7E4-4943-94D9-763E9C47D0D4}" type="presOf" srcId="{0A2A5A0A-EC76-46F1-ABE9-82E0EDF12BEE}" destId="{06312104-DB32-474C-B0A0-4DAEF06B7F63}" srcOrd="0" destOrd="0" presId="urn:microsoft.com/office/officeart/2005/8/layout/funnel1"/>
    <dgm:cxn modelId="{E4D21ACE-F7D6-41A6-BC04-772B0C9DA271}" type="presParOf" srcId="{06312104-DB32-474C-B0A0-4DAEF06B7F63}" destId="{6E06CC4A-EBF7-4E9F-B377-226A63FA58DF}" srcOrd="0" destOrd="0" presId="urn:microsoft.com/office/officeart/2005/8/layout/funnel1"/>
    <dgm:cxn modelId="{A58C2465-4856-4B13-BC58-F7AC54147FDF}" type="presParOf" srcId="{06312104-DB32-474C-B0A0-4DAEF06B7F63}" destId="{18193D61-A70A-4DAE-AE55-1C0BABE329D1}" srcOrd="1" destOrd="0" presId="urn:microsoft.com/office/officeart/2005/8/layout/funnel1"/>
    <dgm:cxn modelId="{A45A215C-72EC-494C-A009-04518D7430EE}" type="presParOf" srcId="{06312104-DB32-474C-B0A0-4DAEF06B7F63}" destId="{9F12C602-4B28-42E7-BE06-FA0BDC68F00B}" srcOrd="2" destOrd="0" presId="urn:microsoft.com/office/officeart/2005/8/layout/funnel1"/>
    <dgm:cxn modelId="{A2ECDB4E-1E71-4F14-81FA-F9DF163413CC}" type="presParOf" srcId="{06312104-DB32-474C-B0A0-4DAEF06B7F63}" destId="{CD39636A-DA94-4815-8019-F05B32F29E2F}" srcOrd="3" destOrd="0" presId="urn:microsoft.com/office/officeart/2005/8/layout/funnel1"/>
    <dgm:cxn modelId="{910CDB0B-6BF2-4426-B7B4-6A0A45FBC580}" type="presParOf" srcId="{06312104-DB32-474C-B0A0-4DAEF06B7F63}" destId="{EA6DAD3A-0AB0-4846-9BED-E5AE5D98532B}" srcOrd="4" destOrd="0" presId="urn:microsoft.com/office/officeart/2005/8/layout/funnel1"/>
    <dgm:cxn modelId="{3B4B118E-698A-4B83-BD92-2DEAC905A7C7}" type="presParOf" srcId="{06312104-DB32-474C-B0A0-4DAEF06B7F63}" destId="{96B1970B-7E0F-4F61-B88A-3498A20ECD0A}" srcOrd="5" destOrd="0" presId="urn:microsoft.com/office/officeart/2005/8/layout/funnel1"/>
    <dgm:cxn modelId="{EAF12571-9310-4C81-965E-F3C2548AAA12}" type="presParOf" srcId="{06312104-DB32-474C-B0A0-4DAEF06B7F63}" destId="{BE4FEA51-EE26-4E9B-B4A0-615A6CA5531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6CC4A-EBF7-4E9F-B377-226A63FA58DF}">
      <dsp:nvSpPr>
        <dsp:cNvPr id="0" name=""/>
        <dsp:cNvSpPr/>
      </dsp:nvSpPr>
      <dsp:spPr>
        <a:xfrm>
          <a:off x="1674717" y="266638"/>
          <a:ext cx="3599499" cy="12500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93D61-A70A-4DAE-AE55-1C0BABE329D1}">
      <dsp:nvSpPr>
        <dsp:cNvPr id="0" name=""/>
        <dsp:cNvSpPr/>
      </dsp:nvSpPr>
      <dsp:spPr>
        <a:xfrm>
          <a:off x="2504799" y="3678817"/>
          <a:ext cx="697577" cy="446449"/>
        </a:xfrm>
        <a:prstGeom prst="downArrow">
          <a:avLst/>
        </a:prstGeom>
        <a:solidFill>
          <a:srgbClr val="861E52"/>
        </a:solidFill>
        <a:ln w="25400" cap="flat" cmpd="sng" algn="ctr">
          <a:solidFill>
            <a:srgbClr val="861E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2C602-4B28-42E7-BE06-FA0BDC68F00B}">
      <dsp:nvSpPr>
        <dsp:cNvPr id="0" name=""/>
        <dsp:cNvSpPr/>
      </dsp:nvSpPr>
      <dsp:spPr>
        <a:xfrm>
          <a:off x="504048" y="3960443"/>
          <a:ext cx="4821722" cy="49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3366"/>
              </a:solidFill>
            </a:rPr>
            <a:t>Environ 4105 dossiers tous confondus/an </a:t>
          </a:r>
        </a:p>
      </dsp:txBody>
      <dsp:txXfrm>
        <a:off x="504048" y="3960443"/>
        <a:ext cx="4821722" cy="496019"/>
      </dsp:txXfrm>
    </dsp:sp>
    <dsp:sp modelId="{CD39636A-DA94-4815-8019-F05B32F29E2F}">
      <dsp:nvSpPr>
        <dsp:cNvPr id="0" name=""/>
        <dsp:cNvSpPr/>
      </dsp:nvSpPr>
      <dsp:spPr>
        <a:xfrm>
          <a:off x="2016229" y="2160236"/>
          <a:ext cx="1255639" cy="1255639"/>
        </a:xfrm>
        <a:prstGeom prst="ellipse">
          <a:avLst/>
        </a:prstGeom>
        <a:solidFill>
          <a:srgbClr val="861E52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bg1"/>
              </a:solidFill>
            </a:rPr>
            <a:t>2 gestionnaires dédiés</a:t>
          </a:r>
        </a:p>
      </dsp:txBody>
      <dsp:txXfrm>
        <a:off x="2200113" y="2344120"/>
        <a:ext cx="887871" cy="887871"/>
      </dsp:txXfrm>
    </dsp:sp>
    <dsp:sp modelId="{EA6DAD3A-0AB0-4846-9BED-E5AE5D98532B}">
      <dsp:nvSpPr>
        <dsp:cNvPr id="0" name=""/>
        <dsp:cNvSpPr/>
      </dsp:nvSpPr>
      <dsp:spPr>
        <a:xfrm>
          <a:off x="3024337" y="684078"/>
          <a:ext cx="1543658" cy="1255639"/>
        </a:xfrm>
        <a:prstGeom prst="ellipse">
          <a:avLst/>
        </a:prstGeom>
        <a:solidFill>
          <a:srgbClr val="861E52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50 collectivités  grands marchés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157 collectivités petits marchés</a:t>
          </a:r>
        </a:p>
      </dsp:txBody>
      <dsp:txXfrm>
        <a:off x="3250400" y="867962"/>
        <a:ext cx="1091532" cy="887871"/>
      </dsp:txXfrm>
    </dsp:sp>
    <dsp:sp modelId="{96B1970B-7E0F-4F61-B88A-3498A20ECD0A}">
      <dsp:nvSpPr>
        <dsp:cNvPr id="0" name=""/>
        <dsp:cNvSpPr/>
      </dsp:nvSpPr>
      <dsp:spPr>
        <a:xfrm>
          <a:off x="1224142" y="684081"/>
          <a:ext cx="1572060" cy="1275679"/>
        </a:xfrm>
        <a:prstGeom prst="ellipse">
          <a:avLst/>
        </a:prstGeom>
        <a:solidFill>
          <a:srgbClr val="861E52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bg1"/>
              </a:solidFill>
            </a:rPr>
            <a:t>207 collectivités adhérentes </a:t>
          </a:r>
        </a:p>
      </dsp:txBody>
      <dsp:txXfrm>
        <a:off x="1454365" y="870900"/>
        <a:ext cx="1111614" cy="902041"/>
      </dsp:txXfrm>
    </dsp:sp>
    <dsp:sp modelId="{BE4FEA51-EE26-4E9B-B4A0-615A6CA5531D}">
      <dsp:nvSpPr>
        <dsp:cNvPr id="0" name=""/>
        <dsp:cNvSpPr/>
      </dsp:nvSpPr>
      <dsp:spPr>
        <a:xfrm>
          <a:off x="720074" y="504064"/>
          <a:ext cx="3906434" cy="3125147"/>
        </a:xfrm>
        <a:prstGeom prst="funnel">
          <a:avLst/>
        </a:prstGeom>
        <a:solidFill>
          <a:srgbClr val="861E52">
            <a:alpha val="16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359-759C-43F7-93C3-471A7FF41382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0365-C2A1-4CC2-813B-8AAFC8E370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8D4C-E8D2-4A3F-AAF4-F57A82AA08C4}" type="datetimeFigureOut">
              <a:rPr lang="fr-FR" smtClean="0"/>
              <a:pPr/>
              <a:t>26/04/2023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B22F-D292-43A6-A254-F555BF0D6E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DB22F-D292-43A6-A254-F555BF0D6EB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0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élogramme 17">
            <a:extLst>
              <a:ext uri="{FF2B5EF4-FFF2-40B4-BE49-F238E27FC236}">
                <a16:creationId xmlns:a16="http://schemas.microsoft.com/office/drawing/2014/main" id="{F8CA7AEC-C9E5-4B69-907E-6A70A8E5B4E9}"/>
              </a:ext>
            </a:extLst>
          </p:cNvPr>
          <p:cNvSpPr/>
          <p:nvPr userDrawn="1"/>
        </p:nvSpPr>
        <p:spPr>
          <a:xfrm rot="3113424">
            <a:off x="-1165128" y="2482830"/>
            <a:ext cx="6640369" cy="165457"/>
          </a:xfrm>
          <a:prstGeom prst="parallelogram">
            <a:avLst>
              <a:gd name="adj" fmla="val 78116"/>
            </a:avLst>
          </a:prstGeom>
          <a:solidFill>
            <a:srgbClr val="A21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A21713"/>
                </a:solidFill>
                <a:effectLst/>
                <a:highlight>
                  <a:srgbClr val="A21713"/>
                </a:highlight>
                <a:uLnTx/>
                <a:uFillTx/>
                <a:latin typeface="Tahoma"/>
                <a:ea typeface="+mn-ea"/>
                <a:cs typeface="+mn-cs"/>
              </a:rPr>
              <a:t>c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21713"/>
              </a:solidFill>
              <a:effectLst/>
              <a:highlight>
                <a:srgbClr val="A21713"/>
              </a:highligh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149D3F61-32B0-4811-B3CE-5653EA5D6E09}"/>
              </a:ext>
            </a:extLst>
          </p:cNvPr>
          <p:cNvSpPr/>
          <p:nvPr userDrawn="1"/>
        </p:nvSpPr>
        <p:spPr>
          <a:xfrm flipH="1">
            <a:off x="238182" y="1"/>
            <a:ext cx="5125906" cy="5172748"/>
          </a:xfrm>
          <a:prstGeom prst="parallelogram">
            <a:avLst>
              <a:gd name="adj" fmla="val 78549"/>
            </a:avLst>
          </a:prstGeom>
          <a:solidFill>
            <a:srgbClr val="0C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EE5854-18EE-462E-B225-DD8D993EB3A4}"/>
              </a:ext>
            </a:extLst>
          </p:cNvPr>
          <p:cNvSpPr/>
          <p:nvPr userDrawn="1"/>
        </p:nvSpPr>
        <p:spPr>
          <a:xfrm>
            <a:off x="9968" y="4803998"/>
            <a:ext cx="9144000" cy="380234"/>
          </a:xfrm>
          <a:prstGeom prst="rect">
            <a:avLst/>
          </a:prstGeom>
          <a:solidFill>
            <a:srgbClr val="259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5C1A4-12BA-42C1-A272-09BF703A4617}"/>
              </a:ext>
            </a:extLst>
          </p:cNvPr>
          <p:cNvSpPr/>
          <p:nvPr userDrawn="1"/>
        </p:nvSpPr>
        <p:spPr>
          <a:xfrm>
            <a:off x="-3625" y="627502"/>
            <a:ext cx="5559475" cy="2626345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7AED02-87D2-43A6-8B48-82953CEFD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91" y="199168"/>
            <a:ext cx="2623816" cy="2256055"/>
          </a:xfrm>
          <a:prstGeom prst="rect">
            <a:avLst/>
          </a:prstGeom>
        </p:spPr>
      </p:pic>
      <p:sp>
        <p:nvSpPr>
          <p:cNvPr id="23" name="Titre 21">
            <a:extLst>
              <a:ext uri="{FF2B5EF4-FFF2-40B4-BE49-F238E27FC236}">
                <a16:creationId xmlns:a16="http://schemas.microsoft.com/office/drawing/2014/main" id="{550919A2-D03C-46B6-8C61-ABB221678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814177"/>
            <a:ext cx="5317668" cy="150752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591C9AF-1D2C-45A3-9DC5-ABC0F4B151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354153"/>
            <a:ext cx="5317668" cy="7936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 titre de la présentation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C99DCF-C50E-4F80-86E4-F866396FEA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51921" y="4821238"/>
            <a:ext cx="4536430" cy="3222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Intervenants :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4E0B54-AFA2-4D19-8AFE-C4F8AA8BB7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31841E-7D82-49F2-98AF-9681A2E76DF3}" type="datetimeFigureOut">
              <a:rPr lang="fr-FR" smtClean="0"/>
              <a:t>26/04/2023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E8DA72-FE75-436A-B135-7B4A2BEF72DB}"/>
              </a:ext>
            </a:extLst>
          </p:cNvPr>
          <p:cNvSpPr/>
          <p:nvPr userDrawn="1"/>
        </p:nvSpPr>
        <p:spPr>
          <a:xfrm>
            <a:off x="0" y="1"/>
            <a:ext cx="5364088" cy="5143499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DAD6CB-41A6-4D0B-86CE-9FE4426E0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44" r="14364" b="8413"/>
          <a:stretch/>
        </p:blipFill>
        <p:spPr>
          <a:xfrm>
            <a:off x="5255568" y="0"/>
            <a:ext cx="3888432" cy="51469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7E451A-CDCA-4CCE-A13D-BC87EB147468}"/>
              </a:ext>
            </a:extLst>
          </p:cNvPr>
          <p:cNvSpPr/>
          <p:nvPr userDrawn="1"/>
        </p:nvSpPr>
        <p:spPr>
          <a:xfrm>
            <a:off x="0" y="774523"/>
            <a:ext cx="4572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8E6D1C5-3115-4502-80C1-3426F2944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29" y="947884"/>
            <a:ext cx="4382371" cy="1446550"/>
          </a:xfrm>
        </p:spPr>
        <p:txBody>
          <a:bodyPr>
            <a:normAutofit/>
          </a:bodyPr>
          <a:lstStyle>
            <a:lvl1pPr algn="l">
              <a:defRPr lang="fr-FR" sz="4400" kern="1200" dirty="0">
                <a:solidFill>
                  <a:srgbClr val="0C447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PARTIE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e Rappel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F7D8B2F8-81C8-4996-82A7-2959F27FE262}"/>
              </a:ext>
            </a:extLst>
          </p:cNvPr>
          <p:cNvSpPr/>
          <p:nvPr userDrawn="1"/>
        </p:nvSpPr>
        <p:spPr>
          <a:xfrm>
            <a:off x="215516" y="1"/>
            <a:ext cx="8712968" cy="461666"/>
          </a:xfrm>
          <a:prstGeom prst="parallelogram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B08C06D-73DB-430A-B75F-A65804623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18996"/>
            <a:ext cx="8496944" cy="43088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RAPPEL DU TITRE DE LA PARTIE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1759E-87C3-47D4-A790-4E2588CAFA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64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4B90B4-07C8-455E-B8A2-A9ABCE990C94}"/>
              </a:ext>
            </a:extLst>
          </p:cNvPr>
          <p:cNvSpPr/>
          <p:nvPr userDrawn="1"/>
        </p:nvSpPr>
        <p:spPr>
          <a:xfrm>
            <a:off x="0" y="1"/>
            <a:ext cx="5364088" cy="5143499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5F5267-23FD-437B-A642-A0FEB07ED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533" r="8109"/>
          <a:stretch/>
        </p:blipFill>
        <p:spPr>
          <a:xfrm>
            <a:off x="5318350" y="0"/>
            <a:ext cx="3825649" cy="51434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B1A95A-F3E9-442F-8D76-163C272CE95A}"/>
              </a:ext>
            </a:extLst>
          </p:cNvPr>
          <p:cNvSpPr/>
          <p:nvPr userDrawn="1"/>
        </p:nvSpPr>
        <p:spPr>
          <a:xfrm>
            <a:off x="0" y="771550"/>
            <a:ext cx="4572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3707EF8-02F3-43D8-B5AB-BB1F0265F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70" y="948373"/>
            <a:ext cx="4321722" cy="14465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C447B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TITRE </a:t>
            </a:r>
            <a:b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LA PARTIE</a:t>
            </a:r>
          </a:p>
        </p:txBody>
      </p:sp>
    </p:spTree>
    <p:extLst>
      <p:ext uri="{BB962C8B-B14F-4D97-AF65-F5344CB8AC3E}">
        <p14:creationId xmlns:p14="http://schemas.microsoft.com/office/powerpoint/2010/main" val="239741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EEC818-A4E3-44CB-9C97-6D39B9A2BD15}"/>
              </a:ext>
            </a:extLst>
          </p:cNvPr>
          <p:cNvSpPr/>
          <p:nvPr userDrawn="1"/>
        </p:nvSpPr>
        <p:spPr>
          <a:xfrm>
            <a:off x="0" y="1"/>
            <a:ext cx="5364088" cy="5143499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7C9ED-ED00-4DF2-AF81-B0C6AB35AE6B}"/>
              </a:ext>
            </a:extLst>
          </p:cNvPr>
          <p:cNvSpPr/>
          <p:nvPr userDrawn="1"/>
        </p:nvSpPr>
        <p:spPr>
          <a:xfrm>
            <a:off x="0" y="771550"/>
            <a:ext cx="4572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0117A5-3BF2-405C-86CC-F00086D05E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01" r="26249"/>
          <a:stretch/>
        </p:blipFill>
        <p:spPr>
          <a:xfrm>
            <a:off x="5367290" y="0"/>
            <a:ext cx="3776710" cy="5143500"/>
          </a:xfrm>
          <a:prstGeom prst="rect">
            <a:avLst/>
          </a:prstGeom>
        </p:spPr>
      </p:pic>
      <p:sp>
        <p:nvSpPr>
          <p:cNvPr id="10" name="Titre 11">
            <a:extLst>
              <a:ext uri="{FF2B5EF4-FFF2-40B4-BE49-F238E27FC236}">
                <a16:creationId xmlns:a16="http://schemas.microsoft.com/office/drawing/2014/main" id="{9CB28460-F8B6-4564-A17F-1788FD8F4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270" y="948373"/>
            <a:ext cx="4321722" cy="14465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C447B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TITRE </a:t>
            </a:r>
            <a:b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0C447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LA PARTIE</a:t>
            </a:r>
          </a:p>
        </p:txBody>
      </p:sp>
    </p:spTree>
    <p:extLst>
      <p:ext uri="{BB962C8B-B14F-4D97-AF65-F5344CB8AC3E}">
        <p14:creationId xmlns:p14="http://schemas.microsoft.com/office/powerpoint/2010/main" val="93421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ntrée manuelle 3">
            <a:extLst>
              <a:ext uri="{FF2B5EF4-FFF2-40B4-BE49-F238E27FC236}">
                <a16:creationId xmlns:a16="http://schemas.microsoft.com/office/drawing/2014/main" id="{0417E576-3980-4037-89BC-B77C805648B4}"/>
              </a:ext>
            </a:extLst>
          </p:cNvPr>
          <p:cNvSpPr/>
          <p:nvPr userDrawn="1"/>
        </p:nvSpPr>
        <p:spPr>
          <a:xfrm>
            <a:off x="1" y="4227935"/>
            <a:ext cx="9144000" cy="915566"/>
          </a:xfrm>
          <a:prstGeom prst="flowChartManualInpu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A6506B-DB23-462F-8E7B-AA9472F311C7}"/>
              </a:ext>
            </a:extLst>
          </p:cNvPr>
          <p:cNvSpPr txBox="1"/>
          <p:nvPr userDrawn="1"/>
        </p:nvSpPr>
        <p:spPr>
          <a:xfrm>
            <a:off x="5436096" y="4470475"/>
            <a:ext cx="244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Rejoignez-nous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20CDE-E807-49EB-8CA3-3B5AD60254C2}"/>
              </a:ext>
            </a:extLst>
          </p:cNvPr>
          <p:cNvSpPr/>
          <p:nvPr userDrawn="1"/>
        </p:nvSpPr>
        <p:spPr>
          <a:xfrm>
            <a:off x="-1" y="0"/>
            <a:ext cx="9146581" cy="2287907"/>
          </a:xfrm>
          <a:prstGeom prst="rect">
            <a:avLst/>
          </a:prstGeom>
          <a:solidFill>
            <a:srgbClr val="3AA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8A4A884-01E2-452D-85E4-B874FB428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158895"/>
            <a:ext cx="9144000" cy="208718"/>
          </a:xfrm>
          <a:prstGeom prst="line">
            <a:avLst/>
          </a:prstGeom>
          <a:ln w="76200">
            <a:solidFill>
              <a:srgbClr val="0C44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2456B6C-8940-4941-ACF1-3C46A4D0FFE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33680"/>
            <a:ext cx="9144000" cy="210316"/>
          </a:xfrm>
          <a:prstGeom prst="line">
            <a:avLst/>
          </a:prstGeom>
          <a:ln w="76200">
            <a:solidFill>
              <a:srgbClr val="A217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88D9498-C3CC-43F8-831E-6F58D7023521}"/>
              </a:ext>
            </a:extLst>
          </p:cNvPr>
          <p:cNvSpPr txBox="1"/>
          <p:nvPr userDrawn="1"/>
        </p:nvSpPr>
        <p:spPr>
          <a:xfrm>
            <a:off x="653603" y="789347"/>
            <a:ext cx="7836794" cy="273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POUR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i="0" u="none" strike="noStrike" kern="1200" cap="none" spc="0" normalizeH="0" baseline="0" noProof="0" dirty="0">
                <a:ln>
                  <a:noFill/>
                </a:ln>
                <a:solidFill>
                  <a:srgbClr val="2591A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VOTRE ATTENTION !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0DB39D-7FA8-4C39-A01B-0148EA634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19" y="211360"/>
            <a:ext cx="1887673" cy="1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6BF63-2BD0-4BC1-ACE0-87C33CFB7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4" y="480020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B31841E-7D82-49F2-98AF-9681A2E76DF3}" type="datetimeFigureOut">
              <a:rPr lang="fr-FR" smtClean="0"/>
              <a:pPr/>
              <a:t>26/04/2023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7BAA3D-39E3-45FC-8311-905A23FE6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9530" y="4800201"/>
            <a:ext cx="4869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447B"/>
                </a:solidFill>
              </a:defRPr>
            </a:lvl1pPr>
          </a:lstStyle>
          <a:p>
            <a:fld id="{C489AAF3-BE18-4DC3-BB6B-A74C85ACE68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4" r:id="rId2"/>
    <p:sldLayoutId id="2147483694" r:id="rId3"/>
    <p:sldLayoutId id="2147483695" r:id="rId4"/>
    <p:sldLayoutId id="2147483696" r:id="rId5"/>
    <p:sldLayoutId id="2147483697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www.facebook.com/cdghautesavoi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hyperlink" Target="https://www.linkedin.com/company/centredegestion74/mycompany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002B2AD1-08BB-4817-B491-5E9B80E6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92955"/>
            <a:ext cx="5317668" cy="155704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Assurance Groupe des risques statutaires contrat 2023-2026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</a:b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CA45EAE-D4E6-45D1-88E7-457B4FF334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Intervenants : Stéphanie REY-GORREZ / Violette N’GAUV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FDA2C3-A4C1-4CEA-8DEC-BC8773B21A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Session du 30+31.01.2023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14BA5D-902E-485D-98F6-B7D4CF6F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50" y="3329832"/>
            <a:ext cx="4196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4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56741A5-56D1-4549-A346-9FED3A5CD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Votre espace </a:t>
            </a:r>
            <a:r>
              <a:rPr lang="fr-FR" dirty="0" err="1"/>
              <a:t>Vivinter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641B22-3ADC-4696-A3BD-F149C608EC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88A4E8-63C9-4D96-A32B-C54B6BA5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48" y="1270140"/>
            <a:ext cx="6535003" cy="30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6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AE8B93-CA1D-4427-A5CC-547E0137D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Votre espace </a:t>
            </a:r>
            <a:r>
              <a:rPr lang="fr-FR" dirty="0" err="1"/>
              <a:t>Vivinter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E13831-5732-4ED6-8358-0A112BD19B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25649E-9E17-4609-ACDF-5A9DBDC57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" y="541238"/>
            <a:ext cx="4658295" cy="21789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2B2F5F-148E-43E9-B0F0-32C924D67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99"/>
          <a:stretch/>
        </p:blipFill>
        <p:spPr>
          <a:xfrm>
            <a:off x="323528" y="2571750"/>
            <a:ext cx="5904656" cy="22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9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B0DF90-58C4-4973-A874-688A817B4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de vos bases </a:t>
            </a:r>
            <a:r>
              <a:rPr lang="fr-FR"/>
              <a:t>de l’assurance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BFD252-C973-41BB-A1D7-01733167D6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0BFEA3-640F-4A3E-9A75-528CDAC80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87" y="651788"/>
            <a:ext cx="5727685" cy="44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D47E10-AE2A-46F3-944B-BAE9BC50B7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de vos bases de l’assurance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760B0B-3644-4BB2-A41D-DA99C61415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4E4BD6-4E4C-4C27-81ED-85FEB88C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847725"/>
            <a:ext cx="90487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2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B0088F-C443-48BD-8F3F-09D0D5129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de vos bases de l’assurance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706FAC-E2B7-4D85-9DCB-998AC5AF58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50FC7A-9A15-447E-94D8-41B0E21E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0"/>
          <a:stretch/>
        </p:blipFill>
        <p:spPr>
          <a:xfrm>
            <a:off x="980547" y="457660"/>
            <a:ext cx="6471773" cy="46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D84BFA-E366-4D55-A287-68D0B193F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de vos bases de l’assurance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84D22-57C5-4787-A8AA-F7E000073E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57CC00-90DA-4EA0-A3FA-09CAD52F2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026"/>
            <a:ext cx="9144000" cy="28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8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BBD72E7-1BBE-4739-A3D4-70B724BB37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de vos bases de l’assurance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A1E4D6-48C2-43AA-87E8-365B51BCE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DAA80A-8DBA-4437-8BA3-65BC225B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31" y="449836"/>
            <a:ext cx="5574849" cy="46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9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479EF3-CAF9-49A5-932E-83676581B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de vos bases de l’assurance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611EA-29DC-4747-9333-B7268A9F63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E852D0-3A60-42F2-B50B-E706C705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614362"/>
            <a:ext cx="8648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7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0203B94-6443-473D-94B0-98E9CB3B9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de vos bases de l’assurance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5A1E17-E63D-4F24-81C1-184ED0600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68AA16-FF5A-4647-BF9B-25203E9DB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27" y="446884"/>
            <a:ext cx="5411446" cy="46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CDA6F9-0B38-414E-9387-258E84164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de vos agents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CA019F-D163-4454-8106-48559D3323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7B6193-DAC4-43D0-A218-EC5B8F7D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73" y="442034"/>
            <a:ext cx="5404699" cy="47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4BED2-28F4-49D3-9095-1E08F8ED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9" y="947884"/>
            <a:ext cx="4382371" cy="1623866"/>
          </a:xfrm>
        </p:spPr>
        <p:txBody>
          <a:bodyPr>
            <a:normAutofit fontScale="90000"/>
          </a:bodyPr>
          <a:lstStyle/>
          <a:p>
            <a:r>
              <a:rPr lang="fr-FR" sz="3000" b="1" u="sng" dirty="0"/>
              <a:t>Programme de l’atelier :</a:t>
            </a:r>
            <a:br>
              <a:rPr lang="fr-FR" sz="3000" b="1" u="sng" dirty="0"/>
            </a:br>
            <a:br>
              <a:rPr lang="fr-FR" sz="3000" dirty="0"/>
            </a:br>
            <a:r>
              <a:rPr lang="fr-FR" sz="3000" dirty="0">
                <a:sym typeface="Wingdings" panose="05000000000000000000" pitchFamily="2" charset="2"/>
              </a:rPr>
              <a:t></a:t>
            </a:r>
            <a:r>
              <a:rPr lang="fr-FR" sz="2700" dirty="0"/>
              <a:t>Votre utilisation quotidienne</a:t>
            </a:r>
            <a:br>
              <a:rPr lang="fr-FR" sz="3000" dirty="0"/>
            </a:b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34705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6B2CAF-6005-48A2-9CBE-FF56A126AC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de vos agents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7958AE-8E22-4F20-8F63-26BA1E185A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4A3E50-EA12-41EF-B243-9E95287E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60" y="449884"/>
            <a:ext cx="6219879" cy="46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7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8F32F0-C802-47F3-9D68-846CD22CE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de vos agents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703C1D-2C9F-4FBE-89C8-4B7214795B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65CDB8-AA24-45E0-85CF-D89EBAD5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59310"/>
            <a:ext cx="5033381" cy="4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8CBD3C-5292-401E-8192-EEB0E3C87D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de vos agents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64B9D-17C5-479A-A583-AC9B95BEB4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7941C8-6719-4612-8A1F-1DC9D0D7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9439"/>
            <a:ext cx="7172325" cy="1447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86D4DB-AAEB-42D4-A02D-049AFA9A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779662"/>
            <a:ext cx="809257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8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E5B6BA-332B-4F45-B4F6-18C4DE2C9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de vos agents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8EDBBE-0AF3-4E82-8B77-93E59B17BF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A5D414-C5EC-4234-A213-DE23D561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91" y="477900"/>
            <a:ext cx="5615789" cy="46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AA3604-3308-4E52-A1B0-3FB667108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de vos agents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EDC43B-9F60-4DD1-9905-08BF191D48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AD46B5-BC3D-4946-A028-2B8FECFDA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449883"/>
            <a:ext cx="8639175" cy="44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5CBCFA-2C34-4017-B6A8-4145A89EE1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CERFA UNIQUE DEPUIS 05/22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C8F1B8-744B-4A0B-AB28-4118467F10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0739E3-58F5-4481-9687-1476D92D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0" y="627534"/>
            <a:ext cx="4378086" cy="19442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9CCD5D-AFE6-45CA-B673-75D0B98E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758595"/>
            <a:ext cx="4135760" cy="22650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41ECF69-419E-45B2-9FA6-1698A75AA85E}"/>
              </a:ext>
            </a:extLst>
          </p:cNvPr>
          <p:cNvSpPr txBox="1"/>
          <p:nvPr/>
        </p:nvSpPr>
        <p:spPr>
          <a:xfrm>
            <a:off x="5148064" y="966062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Volet 1 à transmettre dans le cadre d’un AT/MP comprenant les éléments médicaux. Volet 2 ou 3 en cas de maladie ordinaire.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93C6DB-4615-47B2-B491-D910AB5F783A}"/>
              </a:ext>
            </a:extLst>
          </p:cNvPr>
          <p:cNvSpPr txBox="1"/>
          <p:nvPr/>
        </p:nvSpPr>
        <p:spPr>
          <a:xfrm>
            <a:off x="899592" y="343584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 transmettre en pièce facultative ou en pièce obligatoire en cas de soins uniquement</a:t>
            </a:r>
          </a:p>
        </p:txBody>
      </p:sp>
    </p:spTree>
    <p:extLst>
      <p:ext uri="{BB962C8B-B14F-4D97-AF65-F5344CB8AC3E}">
        <p14:creationId xmlns:p14="http://schemas.microsoft.com/office/powerpoint/2010/main" val="30207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2C63640-714D-4EFB-9E2D-F1383444C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2DE04A-C8D9-419C-A7DC-D8032EE415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77EE03-F9C1-476A-B5B2-C7D238743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61" y="555526"/>
            <a:ext cx="7519877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57AD61-8419-4078-A991-97974B8AE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A421FF-0A97-489B-AA96-5A809D48EC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C88D98-E3F9-4C33-8AD3-2D11D6A4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33" y="449884"/>
            <a:ext cx="6323250" cy="46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680C04-84C1-470F-A3C1-F3C3DBF59B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8B4C4F-1B60-48BC-920B-761D0AA67E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2A703F-51FD-4E6C-A4D9-E47AAFA6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03" y="520152"/>
            <a:ext cx="5517269" cy="46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4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BA5DC3-BA52-43DB-BABB-054A210FD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75C53D-2AB4-454C-8CA5-D1823255F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162035-6DB7-4F5B-98FF-587D744F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7534"/>
            <a:ext cx="1266825" cy="3905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D616D7-1B98-4556-A589-27F4D72E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57224"/>
            <a:ext cx="2664296" cy="1800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4F1119-3574-48CC-A247-0D4F03DB1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2"/>
          <a:stretch/>
        </p:blipFill>
        <p:spPr>
          <a:xfrm>
            <a:off x="4032449" y="2779032"/>
            <a:ext cx="4788023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7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VOTRE UTILISATION QUOTIDIENNE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DF1266-E84E-4E6A-8286-94EC2EAB3768}"/>
              </a:ext>
            </a:extLst>
          </p:cNvPr>
          <p:cNvSpPr txBox="1"/>
          <p:nvPr/>
        </p:nvSpPr>
        <p:spPr>
          <a:xfrm>
            <a:off x="895276" y="339502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3AADC3"/>
                </a:solidFill>
              </a:rPr>
              <a:t>Accès à votre espace </a:t>
            </a:r>
            <a:r>
              <a:rPr lang="fr-FR" sz="2800" dirty="0" err="1">
                <a:solidFill>
                  <a:srgbClr val="3AADC3"/>
                </a:solidFill>
              </a:rPr>
              <a:t>Vivinter</a:t>
            </a:r>
            <a:endParaRPr lang="fr-FR" sz="2800" dirty="0">
              <a:solidFill>
                <a:srgbClr val="3AADC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3AADC3"/>
                </a:solidFill>
              </a:rPr>
              <a:t>Déclaration de vos bases de l’assurance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3AADC3"/>
                </a:solidFill>
              </a:rPr>
              <a:t>Création de vos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3AADC3"/>
                </a:solidFill>
              </a:rPr>
              <a:t>CERFA unique délivré depuis 05/22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3AADC3"/>
                </a:solidFill>
              </a:rPr>
              <a:t>Déclaration de vos sinistres : MO, AT, MP, MAT, PAT, TPT initial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>
                <a:solidFill>
                  <a:srgbClr val="3AADC3"/>
                </a:solidFill>
              </a:rPr>
              <a:t>Requalification </a:t>
            </a:r>
            <a:r>
              <a:rPr lang="fr-FR" sz="2800" dirty="0">
                <a:solidFill>
                  <a:srgbClr val="3AADC3"/>
                </a:solidFill>
              </a:rPr>
              <a:t>: LM, LD, GM et TPT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3AADC3"/>
                </a:solidFill>
              </a:rPr>
              <a:t>Visualiser vos documents manquants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3AADC3"/>
                </a:solidFill>
              </a:rPr>
              <a:t>Visualiser vos remboursements d’IJ et soins réglés aux praticiens</a:t>
            </a:r>
          </a:p>
        </p:txBody>
      </p:sp>
    </p:spTree>
    <p:extLst>
      <p:ext uri="{BB962C8B-B14F-4D97-AF65-F5344CB8AC3E}">
        <p14:creationId xmlns:p14="http://schemas.microsoft.com/office/powerpoint/2010/main" val="747666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FE3E6A-09FB-4562-8FB8-44F7609F1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7C38F2-E344-4F08-AC34-7FEB87A175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7CB920-C872-4407-9643-33D101C8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5989"/>
            <a:ext cx="5678170" cy="39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4D8070-1652-49FF-90A1-7C545274AC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160F6B-DA80-40F7-8411-5B228EBDAE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B3822C-B81E-421F-AD7C-BEA212AF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85580"/>
            <a:ext cx="1995202" cy="4308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686FF0-4167-4035-ACBD-49243BC19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06596"/>
            <a:ext cx="4710329" cy="42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01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59B446-94D0-41AC-9F95-745E17090E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7F0301-75D3-428E-9C01-477E590657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0B1B6C-C36D-4431-8B53-78EA00BE9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55" y="496170"/>
            <a:ext cx="6287957" cy="4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4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31D607-90E1-4DA8-838E-E1757D670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7B477A-3D23-493F-824D-CF158936BE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1BD793-6A0A-416B-B939-3CE96F8F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" y="555526"/>
            <a:ext cx="3949788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2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59AA2E-9159-4CBA-9ACD-552AC19CD1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MO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ADEDF8-EC31-46A1-8589-16818895BB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0BBA2E-E7CF-4FCA-9247-BE3F767D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33"/>
            <a:ext cx="9144000" cy="42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5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CFA06B-9B5F-455B-9E63-3097CEE5CF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AT - MP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6E2BA8-2141-421C-98C5-0051EE62C9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0EF1B3-CE5F-4FAF-A4BD-9D0667A25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68921"/>
            <a:ext cx="5491219" cy="4299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DDAF1E7-6B35-445C-892A-DD0CE6326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980" y="4083918"/>
            <a:ext cx="3299515" cy="5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6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2E74F7-7F44-4BD3-BE6B-48D9D319DA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AT - MP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AD6D67-B902-4645-8170-29C7334B57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7C9B6C-C296-4252-A975-C67A9715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43" y="537448"/>
            <a:ext cx="5380321" cy="46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10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9ED6996-4488-4643-AE6D-9B3D3AED8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AT - MP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74054F-C7C3-4D66-A7AE-3A982402DB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1F456E-B072-4512-8A1B-FA36EF40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47103"/>
            <a:ext cx="4916706" cy="41532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815272-D692-4223-BB9F-A254CC4E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660796"/>
            <a:ext cx="1656184" cy="4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1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575E63-B45D-4932-A7D2-1DD047642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AT - MP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3A4D43-315E-4055-957C-EB063C078F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38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F9B445-8894-4205-B403-68063265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3184"/>
            <a:ext cx="3312368" cy="26211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DFF987-9E7D-4925-96E3-4D3405A2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110722"/>
            <a:ext cx="5148064" cy="18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6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011E40B-46A7-490D-8E3D-00F87DCD0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AT - MP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D9FF98-3E83-4BBA-85C3-7D5286A708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39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1A9080-7011-45B7-84F1-6AD28F45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67864"/>
            <a:ext cx="6721226" cy="46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A04F42E-026A-463F-87FF-B6C594AD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0" y="771550"/>
            <a:ext cx="4393730" cy="1800200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Le service Assurance  Quelques chiffres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4D3CF8-49D3-4B37-B230-0F51F8586D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8225" y="4800600"/>
            <a:ext cx="485775" cy="274638"/>
          </a:xfrm>
        </p:spPr>
        <p:txBody>
          <a:bodyPr/>
          <a:lstStyle/>
          <a:p>
            <a:fld id="{C489AAF3-BE18-4DC3-BB6B-A74C85ACE68B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772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E9BA878-11C3-4665-A544-31EA29002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AT - MP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D82FB9-4AF6-4BBC-B7B5-A9FD9D147B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B2565E-45A4-49DB-A7AF-3CCEDF8F6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64"/>
          <a:stretch/>
        </p:blipFill>
        <p:spPr>
          <a:xfrm>
            <a:off x="1547664" y="544430"/>
            <a:ext cx="5976664" cy="45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29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A6C983-01C3-44A6-B513-D513167A0F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AT - MP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64D3A8-FBFF-43AE-98CE-4EC21285D3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197D19-E534-4A60-AEC2-97B344CD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48170"/>
            <a:ext cx="5107452" cy="44567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D3A105E-752C-41DD-BDE8-BF229B0D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49884"/>
            <a:ext cx="1728192" cy="2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84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9BFE01-9085-44A2-B1C1-C7B3EDFC7E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 - PAT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F69ED6-0B7E-46BC-AF0A-EE6879C46C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4F027D-DB8D-46F2-A615-5735D42E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276638"/>
            <a:ext cx="6480720" cy="6207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FF3177-C937-4BA6-BBC8-062D0997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68425"/>
            <a:ext cx="5613981" cy="36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97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E773218-3D91-4ABB-BE8F-318E8280F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 - 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470753-93FF-4D14-938C-CE2D5A39C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374351-FBD9-432E-931A-D666A782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29" y="738819"/>
            <a:ext cx="7212713" cy="43539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8F8C47-664C-4DD1-8B8B-35886A578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0359"/>
            <a:ext cx="3384376" cy="3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3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B66A480-E63C-4464-8C83-CA9B37E265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 - 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56EF23-991C-4B15-BE1C-D8BAD32BC7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9594B2-BDF3-48B6-B5DB-3063D0CA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6857"/>
            <a:ext cx="8496944" cy="42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6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AE87B1-4734-49A3-9FD5-186C9DA39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 - 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451DE3-3D82-45A0-88B4-FCE076F93A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44BA53-5B98-4588-8922-BA0C15DC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6" y="578498"/>
            <a:ext cx="7915908" cy="45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11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46BD03-8569-424A-A79D-30CAADE0CB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MAT-PAT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D533F5-82F2-49D4-A95C-C924338765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86F5BE-987F-4638-8FE8-6677058C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65" y="486844"/>
            <a:ext cx="7398203" cy="46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4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8E6EE-41AF-4CDB-8CD4-32DB86ED0F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MAT-PAT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9DCE64-D23E-4C4E-AF99-4B26901C06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762EB9-259F-4CB4-B5D9-1A6223C6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565"/>
            <a:ext cx="8388424" cy="41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D39D022-E317-4DD3-B21F-F66CE51DC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MAT-PAT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4D504D-2FB2-41F1-8500-D0F442BFF7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656258-C73D-4668-B806-C059DDCC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" y="530060"/>
            <a:ext cx="8135529" cy="46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0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56709C-27FC-4F10-BD9B-0795A78884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MAT-PAT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FDF5B6-9134-44B3-991A-0A966E8ABB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49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AA23A1-E774-4F71-A185-9920A7F4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2970"/>
            <a:ext cx="6717948" cy="43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service Assurance – Quelques chiffres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C1D8884-23BB-4FB5-A452-3A971D54A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208325"/>
              </p:ext>
            </p:extLst>
          </p:nvPr>
        </p:nvGraphicFramePr>
        <p:xfrm>
          <a:off x="1403648" y="483518"/>
          <a:ext cx="69600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360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83F7B92-A5B1-48D7-9454-764E3F00F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Déclaration MAT-PAT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DDE6EE-AB2E-4567-BF86-42BA40D740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EA975-EB93-4DF7-8F0A-33FACB39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9" y="544204"/>
            <a:ext cx="6697080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B94351-71E9-4207-B0D1-B9ACAB143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TPT Initial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2E2DAB-641C-468E-A424-35B45CDD5C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134AFF-D170-44EC-A6EB-1443E7E5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4000" cy="27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59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CBC192-7A86-4FB5-958F-3BFE33540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TPT Initial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83D05E-AB1B-4005-A82E-E1650DB4A7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52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4BEBDE-CC0B-4E60-A830-4442E938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452"/>
            <a:ext cx="8676456" cy="43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2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CA49D8-05BD-485C-9DC1-DF14FCFB6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TPT Initial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D9B64F-9C28-458F-A00C-49C0C20A22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210D6A-E17A-4DB8-AFA1-D9937F6C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260"/>
            <a:ext cx="9144000" cy="43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1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E7DCBC-2678-4146-872B-012F658D1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TPT Initial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38EB7-D474-43EA-80AF-A5BFEDDC7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0D1BA4-5A18-40AE-BBE4-DB5E5785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9"/>
            <a:ext cx="9144000" cy="51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5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88F3A4C-4F98-46C8-AB20-BDFE680BF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Création TPT Initial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D85EA2-637F-4E0F-AD64-E37DB97762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8FB44A-14D6-4B4F-96C7-8CB52909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925"/>
            <a:ext cx="8820472" cy="44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7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6646DF-2614-4E8D-BE88-8A3051E8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Requalification LM/LD/GM et TPT suite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7BEA03-EA44-4192-9874-D8301ABC54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A76067-E497-4013-988B-3E94C35F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94002"/>
            <a:ext cx="8172400" cy="40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0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3C0F735-0295-4A74-9BB8-DA75B04C5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Requalification LM/LD/GM et TPT suite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CE4B67-3024-4DFC-8E68-84EF50FE3F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4C6247-42AD-47D8-B2C3-868D9AE1B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39939"/>
            <a:ext cx="3331954" cy="20758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2D7B6D-B762-4C4D-ADD0-29867B5D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15337"/>
            <a:ext cx="4203388" cy="24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22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E2A2673-7ADE-407A-8C10-BEAED179A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Requalification LM/LD/GM et TPT suite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D0C239-3806-4C51-A58F-1FC7A7F91A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58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AF87DD-90EA-438F-8E06-4D9E9940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41" y="557134"/>
            <a:ext cx="7758758" cy="44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9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F722AC-1816-48D2-8692-4CDE92D4E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TPT suite pièces justificatives à transmettre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90674D-7FE4-4B0A-8D89-87C9E94AD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59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E1F20C-9B43-436A-AEB6-B21337AB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87494"/>
            <a:ext cx="7740352" cy="41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9AE6F-B9B2-4F8C-A68A-57D97F8A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La gestion de vos dossiers</a:t>
            </a:r>
          </a:p>
        </p:txBody>
      </p:sp>
    </p:spTree>
    <p:extLst>
      <p:ext uri="{BB962C8B-B14F-4D97-AF65-F5344CB8AC3E}">
        <p14:creationId xmlns:p14="http://schemas.microsoft.com/office/powerpoint/2010/main" val="4826109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F722AC-1816-48D2-8692-4CDE92D4E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Visualisation documents manquants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90674D-7FE4-4B0A-8D89-87C9E94AD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60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6AEC1D-4A3B-4637-BC6A-843CC967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6" y="514920"/>
            <a:ext cx="7057754" cy="18680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D5C15A-A8B6-477B-9B22-18793C4B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571750"/>
            <a:ext cx="7481371" cy="25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9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F722AC-1816-48D2-8692-4CDE92D4E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Visualisation remboursements Indemnités Journalières + soins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90674D-7FE4-4B0A-8D89-87C9E94AD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61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42782F-7C7E-4291-A2D7-1BBD93EF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291"/>
            <a:ext cx="9144000" cy="28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71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20B57-A5C5-4F91-83F2-847D1686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service Assurance – Vos interlocutrices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B34F2-5E10-4E9E-B035-23025F1361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4EF9C6-ADE7-4E3D-A2D5-C3EAEF66B494}"/>
              </a:ext>
            </a:extLst>
          </p:cNvPr>
          <p:cNvSpPr txBox="1"/>
          <p:nvPr/>
        </p:nvSpPr>
        <p:spPr>
          <a:xfrm>
            <a:off x="603014" y="1347614"/>
            <a:ext cx="8073441" cy="207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rgbClr val="003366"/>
                </a:solidFill>
              </a:rPr>
              <a:t>-</a:t>
            </a:r>
            <a:r>
              <a:rPr lang="fr-FR" b="1" dirty="0">
                <a:solidFill>
                  <a:srgbClr val="003366"/>
                </a:solidFill>
              </a:rPr>
              <a:t>   </a:t>
            </a:r>
            <a:r>
              <a:rPr lang="fr-FR" dirty="0">
                <a:solidFill>
                  <a:srgbClr val="003366"/>
                </a:solidFill>
              </a:rPr>
              <a:t>REY-GORREZ Stéphanie, responsable du service et gestionnaire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fr-FR" dirty="0">
                <a:solidFill>
                  <a:srgbClr val="003366"/>
                </a:solidFill>
              </a:rPr>
              <a:t>04.50.51.98.62 ~ stephanie.rey-gorrez@cdg74.fr</a:t>
            </a:r>
          </a:p>
          <a:p>
            <a:pPr marL="361950" indent="0">
              <a:lnSpc>
                <a:spcPct val="120000"/>
              </a:lnSpc>
              <a:buNone/>
            </a:pPr>
            <a:endParaRPr lang="fr-FR" sz="1400" dirty="0">
              <a:solidFill>
                <a:srgbClr val="003366"/>
              </a:solidFill>
            </a:endParaRPr>
          </a:p>
          <a:p>
            <a:pPr marL="361950" indent="0">
              <a:lnSpc>
                <a:spcPct val="120000"/>
              </a:lnSpc>
              <a:buNone/>
            </a:pPr>
            <a:endParaRPr lang="fr-FR" sz="1400" dirty="0">
              <a:solidFill>
                <a:srgbClr val="003366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dirty="0">
                <a:solidFill>
                  <a:srgbClr val="003366"/>
                </a:solidFill>
              </a:rPr>
              <a:t>  N’GAUV Violette, gestionnaire Assurance</a:t>
            </a:r>
          </a:p>
          <a:p>
            <a:pPr marL="361950" indent="0">
              <a:lnSpc>
                <a:spcPct val="110000"/>
              </a:lnSpc>
              <a:buNone/>
            </a:pPr>
            <a:r>
              <a:rPr lang="fr-FR" dirty="0">
                <a:solidFill>
                  <a:srgbClr val="003366"/>
                </a:solidFill>
              </a:rPr>
              <a:t>04.50.51.03.49 ~ violette.ngauv@cdg74.fr</a:t>
            </a:r>
          </a:p>
        </p:txBody>
      </p:sp>
    </p:spTree>
    <p:extLst>
      <p:ext uri="{BB962C8B-B14F-4D97-AF65-F5344CB8AC3E}">
        <p14:creationId xmlns:p14="http://schemas.microsoft.com/office/powerpoint/2010/main" val="5742616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ED28DD60-ED74-443E-BD27-31B3E9E0B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443996"/>
            <a:ext cx="519449" cy="509645"/>
          </a:xfrm>
          <a:prstGeom prst="rect">
            <a:avLst/>
          </a:prstGeom>
        </p:spPr>
      </p:pic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0E83CDAD-9EB9-4DC7-BAEE-43F83DC87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28" y="4443995"/>
            <a:ext cx="504056" cy="5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EB6D3E-63DB-497B-9147-3B18F63B3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Gestion de vos dossiers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A4B7DF-A7C7-43F6-B561-498434E5CC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00CE15-0569-4A8A-B589-3E9458E3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8" y="444146"/>
            <a:ext cx="857171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9AE6F-B9B2-4F8C-A68A-57D97F8A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Votre espace dédié</a:t>
            </a:r>
          </a:p>
        </p:txBody>
      </p:sp>
    </p:spTree>
    <p:extLst>
      <p:ext uri="{BB962C8B-B14F-4D97-AF65-F5344CB8AC3E}">
        <p14:creationId xmlns:p14="http://schemas.microsoft.com/office/powerpoint/2010/main" val="305474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1524075-339C-40BA-BA3E-5A6A43754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Votre espace </a:t>
            </a:r>
            <a:r>
              <a:rPr lang="fr-FR" dirty="0" err="1"/>
              <a:t>Vivinter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EF2B2E-CD2A-48D1-B0B4-90BF93CAC6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89AAF3-BE18-4DC3-BB6B-A74C85ACE68B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ECC553-1459-4B6B-97B7-51B09191C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50" t="9333" r="2350" b="11335"/>
          <a:stretch/>
        </p:blipFill>
        <p:spPr>
          <a:xfrm>
            <a:off x="0" y="451025"/>
            <a:ext cx="3863017" cy="27363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B0F4FE-8623-46E5-B95A-76BA2EBC7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5"/>
          <a:stretch/>
        </p:blipFill>
        <p:spPr>
          <a:xfrm>
            <a:off x="4014662" y="1819177"/>
            <a:ext cx="4661794" cy="324335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D9D6F2A-828B-4B24-9D57-0E40B39B47C5}"/>
              </a:ext>
            </a:extLst>
          </p:cNvPr>
          <p:cNvCxnSpPr>
            <a:cxnSpLocks/>
          </p:cNvCxnSpPr>
          <p:nvPr/>
        </p:nvCxnSpPr>
        <p:spPr>
          <a:xfrm flipH="1">
            <a:off x="3059832" y="882502"/>
            <a:ext cx="2592288" cy="39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5DD39BE-1E5B-43FC-89D7-FB0CB01992F6}"/>
              </a:ext>
            </a:extLst>
          </p:cNvPr>
          <p:cNvCxnSpPr>
            <a:cxnSpLocks/>
          </p:cNvCxnSpPr>
          <p:nvPr/>
        </p:nvCxnSpPr>
        <p:spPr>
          <a:xfrm flipV="1">
            <a:off x="2267744" y="3363838"/>
            <a:ext cx="223224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E9F67C8-8727-43C8-9A78-EF67C70124CF}"/>
              </a:ext>
            </a:extLst>
          </p:cNvPr>
          <p:cNvSpPr txBox="1"/>
          <p:nvPr/>
        </p:nvSpPr>
        <p:spPr>
          <a:xfrm>
            <a:off x="6012160" y="63276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A partir du site du CDG74 cliquez sur Appuis spécifiques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5F671CE-C8E8-4026-809A-8FA99964702F}"/>
              </a:ext>
            </a:extLst>
          </p:cNvPr>
          <p:cNvSpPr txBox="1"/>
          <p:nvPr/>
        </p:nvSpPr>
        <p:spPr>
          <a:xfrm>
            <a:off x="395536" y="4155926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Contrat groupe risques statutaires</a:t>
            </a:r>
          </a:p>
        </p:txBody>
      </p:sp>
    </p:spTree>
    <p:extLst>
      <p:ext uri="{BB962C8B-B14F-4D97-AF65-F5344CB8AC3E}">
        <p14:creationId xmlns:p14="http://schemas.microsoft.com/office/powerpoint/2010/main" val="3070214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111111"/>
      </a:dk1>
      <a:lt1>
        <a:srgbClr val="FFFFFF"/>
      </a:lt1>
      <a:dk2>
        <a:srgbClr val="003366"/>
      </a:dk2>
      <a:lt2>
        <a:srgbClr val="F2F2F2"/>
      </a:lt2>
      <a:accent1>
        <a:srgbClr val="FFFFFF"/>
      </a:accent1>
      <a:accent2>
        <a:srgbClr val="33CCCC"/>
      </a:accent2>
      <a:accent3>
        <a:srgbClr val="009999"/>
      </a:accent3>
      <a:accent4>
        <a:srgbClr val="007976"/>
      </a:accent4>
      <a:accent5>
        <a:srgbClr val="993366"/>
      </a:accent5>
      <a:accent6>
        <a:srgbClr val="842C58"/>
      </a:accent6>
      <a:hlink>
        <a:srgbClr val="660033"/>
      </a:hlink>
      <a:folHlink>
        <a:srgbClr val="111111"/>
      </a:folHlink>
    </a:clrScheme>
    <a:fontScheme name="Personnalisé 36">
      <a:majorFont>
        <a:latin typeface="Berlin Sans FB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Yes_Documentation" ma:contentTypeID="0x010100B3669A6B9A7E4EE5877FE38FDB8B991900BED56B32BAD37446B2769C0DB60E157A" ma:contentTypeVersion="4" ma:contentTypeDescription="Bibliothèque des espaces dédiés" ma:contentTypeScope="" ma:versionID="c5d9649be84bb6be6f5e443266d53bf9">
  <xsd:schema xmlns:xsd="http://www.w3.org/2001/XMLSchema" xmlns:xs="http://www.w3.org/2001/XMLSchema" xmlns:p="http://schemas.microsoft.com/office/2006/metadata/properties" xmlns:ns2="cac6c717-0427-41df-8cbf-34a1150a5cf1" targetNamespace="http://schemas.microsoft.com/office/2006/metadata/properties" ma:root="true" ma:fieldsID="c0838540c3d75015c6a406bc7fd359c9" ns2:_="">
    <xsd:import namespace="cac6c717-0427-41df-8cbf-34a1150a5cf1"/>
    <xsd:element name="properties">
      <xsd:complexType>
        <xsd:sequence>
          <xsd:element name="documentManagement">
            <xsd:complexType>
              <xsd:all>
                <xsd:element ref="ns2:yes_NatureDocument" minOccurs="0"/>
                <xsd:element ref="ns2:yes_Origine" minOccurs="0"/>
                <xsd:element ref="ns2:yes_Processus" minOccurs="0"/>
                <xsd:element ref="ns2:yes_Arch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6c717-0427-41df-8cbf-34a1150a5cf1" elementFormDefault="qualified">
    <xsd:import namespace="http://schemas.microsoft.com/office/2006/documentManagement/types"/>
    <xsd:import namespace="http://schemas.microsoft.com/office/infopath/2007/PartnerControls"/>
    <xsd:element name="yes_NatureDocument" ma:index="8" nillable="true" ma:displayName="Nature de document" ma:internalName="yes_NatureDocument">
      <xsd:simpleType>
        <xsd:restriction base="dms:Unknown"/>
      </xsd:simpleType>
    </xsd:element>
    <xsd:element name="yes_Origine" ma:index="9" nillable="true" ma:displayName="Origine" ma:default="-1;#Contrats groupes|81675e11-bc07-4bd5-9c7a-6aee54f1b8cf" ma:internalName="yes_Origine">
      <xsd:simpleType>
        <xsd:restriction base="dms:Unknown"/>
      </xsd:simpleType>
    </xsd:element>
    <xsd:element name="yes_Processus" ma:index="10" nillable="true" ma:displayName="Processus" ma:hidden="true" ma:internalName="yes_Processus" ma:readOnly="false">
      <xsd:simpleType>
        <xsd:restriction base="dms:Unknown"/>
      </xsd:simpleType>
    </xsd:element>
    <xsd:element name="yes_Archive" ma:index="11" nillable="true" ma:displayName="Archive" ma:default="0" ma:internalName="yes_Arch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s_Archive xmlns="cac6c717-0427-41df-8cbf-34a1150a5cf1">false</yes_Archive>
    <yes_Origine xmlns="cac6c717-0427-41df-8cbf-34a1150a5cf1">-1;#Contrats groupes|81675e11-bc07-4bd5-9c7a-6aee54f1b8cf</yes_Origine>
    <yes_Processus xmlns="cac6c717-0427-41df-8cbf-34a1150a5cf1" xsi:nil="true"/>
    <yes_NatureDocument xmlns="cac6c717-0427-41df-8cbf-34a1150a5cf1" xsi:nil="true"/>
  </documentManagement>
</p:properties>
</file>

<file path=customXml/itemProps1.xml><?xml version="1.0" encoding="utf-8"?>
<ds:datastoreItem xmlns:ds="http://schemas.openxmlformats.org/officeDocument/2006/customXml" ds:itemID="{97D2655E-7C81-4F29-ABAB-DAC9AE4A7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6c717-0427-41df-8cbf-34a1150a5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DF2304-F52B-46BD-99BF-76F83B6CE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2E1E0C-D099-47D2-A5E9-98C2AF8BF90C}">
  <ds:schemaRefs>
    <ds:schemaRef ds:uri="cac6c717-0427-41df-8cbf-34a1150a5cf1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</TotalTime>
  <Words>496</Words>
  <Application>Microsoft Office PowerPoint</Application>
  <PresentationFormat>Affichage à l'écran (16:9)</PresentationFormat>
  <Paragraphs>147</Paragraphs>
  <Slides>63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0" baseType="lpstr">
      <vt:lpstr>Arial</vt:lpstr>
      <vt:lpstr>Berlin Sans FB</vt:lpstr>
      <vt:lpstr>Calibri</vt:lpstr>
      <vt:lpstr>Calibri Light</vt:lpstr>
      <vt:lpstr>Tahoma</vt:lpstr>
      <vt:lpstr>Wingdings</vt:lpstr>
      <vt:lpstr>Thème Office</vt:lpstr>
      <vt:lpstr>Assurance Groupe des risques statutaires contrat 2023-2026 </vt:lpstr>
      <vt:lpstr>Programme de l’atelier :  Votre utilisation quotidienne </vt:lpstr>
      <vt:lpstr>Présentation PowerPoint</vt:lpstr>
      <vt:lpstr>Le service Assurance  Quelques chiffres</vt:lpstr>
      <vt:lpstr>Présentation PowerPoint</vt:lpstr>
      <vt:lpstr>La gestion de vos dossiers</vt:lpstr>
      <vt:lpstr>Présentation PowerPoint</vt:lpstr>
      <vt:lpstr>Votre espace dédié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type CDG74</dc:title>
  <dc:creator>adge</dc:creator>
  <cp:lastModifiedBy>REY GORREZ Stéphanie</cp:lastModifiedBy>
  <cp:revision>177</cp:revision>
  <cp:lastPrinted>2023-01-27T10:52:33Z</cp:lastPrinted>
  <dcterms:created xsi:type="dcterms:W3CDTF">2015-01-20T13:36:49Z</dcterms:created>
  <dcterms:modified xsi:type="dcterms:W3CDTF">2023-04-26T07:19:36Z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0x010100B3669A6B9A7E4EE5877FE38FDB8B991900BED56B32BAD37446B2769C0DB60E157A</vt:lpwstr>
  </property>
</Properties>
</file>