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73" r:id="rId12"/>
    <p:sldId id="266" r:id="rId13"/>
    <p:sldId id="267" r:id="rId14"/>
    <p:sldId id="268" r:id="rId15"/>
    <p:sldId id="278" r:id="rId16"/>
    <p:sldId id="269" r:id="rId17"/>
    <p:sldId id="270" r:id="rId18"/>
    <p:sldId id="271" r:id="rId19"/>
    <p:sldId id="275" r:id="rId20"/>
    <p:sldId id="276" r:id="rId21"/>
    <p:sldId id="277" r:id="rId22"/>
    <p:sldId id="279" r:id="rId23"/>
    <p:sldId id="280" r:id="rId24"/>
    <p:sldId id="281" r:id="rId25"/>
    <p:sldId id="282" r:id="rId26"/>
    <p:sldId id="283" r:id="rId27"/>
    <p:sldId id="284" r:id="rId28"/>
    <p:sldId id="285" r:id="rId29"/>
    <p:sldId id="286" r:id="rId30"/>
    <p:sldId id="287" r:id="rId31"/>
    <p:sldId id="274" r:id="rId32"/>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E6053DB8-BEBF-4903-87CC-45ABACE0B245}" type="datetimeFigureOut">
              <a:rPr lang="fr-FR" smtClean="0"/>
              <a:t>21/06/2024</a:t>
            </a:fld>
            <a:endParaRPr lang="fr-FR"/>
          </a:p>
        </p:txBody>
      </p:sp>
      <p:sp>
        <p:nvSpPr>
          <p:cNvPr id="4" name="Espace réservé de l'image des diapositives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7318"/>
            <a:ext cx="2945659" cy="49534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377318"/>
            <a:ext cx="2945659" cy="495347"/>
          </a:xfrm>
          <a:prstGeom prst="rect">
            <a:avLst/>
          </a:prstGeom>
        </p:spPr>
        <p:txBody>
          <a:bodyPr vert="horz" lIns="91440" tIns="45720" rIns="91440" bIns="45720" rtlCol="0" anchor="b"/>
          <a:lstStyle>
            <a:lvl1pPr algn="r">
              <a:defRPr sz="1200"/>
            </a:lvl1pPr>
          </a:lstStyle>
          <a:p>
            <a:fld id="{7259D254-52ED-4C61-BD9B-84FC66B892CF}" type="slidenum">
              <a:rPr lang="fr-FR" smtClean="0"/>
              <a:t>‹N°›</a:t>
            </a:fld>
            <a:endParaRPr lang="fr-FR"/>
          </a:p>
        </p:txBody>
      </p:sp>
    </p:spTree>
    <p:extLst>
      <p:ext uri="{BB962C8B-B14F-4D97-AF65-F5344CB8AC3E}">
        <p14:creationId xmlns:p14="http://schemas.microsoft.com/office/powerpoint/2010/main" val="2959015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E1FD3CC-2C16-4A57-9B88-36E9B815ACE0}" type="datetime1">
              <a:rPr lang="en-US" smtClean="0"/>
              <a:t>6/21/2024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1CC6F26-9CE5-4520-95BA-613FBBF24F4A}" type="datetime1">
              <a:rPr lang="en-US" smtClean="0"/>
              <a:t>6/21/2024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674EDEB-7EEE-491A-B90E-9F764DF1B751}" type="datetime1">
              <a:rPr lang="en-US" smtClean="0"/>
              <a:t>6/21/2024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896DE85B-E9D8-4A55-B415-4AFF200C711A}" type="datetime1">
              <a:rPr lang="en-US" smtClean="0"/>
              <a:t>6/21/2024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CAD5773-B80B-4A64-9DC7-6BC3D8C733EB}" type="datetime1">
              <a:rPr lang="en-US" smtClean="0"/>
              <a:t>6/21/2024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FBC56E14-D3AC-48A7-967A-2B471B14F1BA}" type="datetime1">
              <a:rPr lang="en-US" smtClean="0"/>
              <a:t>6/21/2024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45F59C5-5DC1-458A-9385-05DE6F9094D6}" type="datetime1">
              <a:rPr lang="en-US" smtClean="0"/>
              <a:t>6/21/2024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2B3CA28-42D6-4052-962A-04054BA0B045}" type="datetime1">
              <a:rPr lang="en-US" smtClean="0"/>
              <a:t>6/21/2024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7BF55AC-0974-42C9-95C5-15A2B503ED41}" type="datetime1">
              <a:rPr lang="en-US" smtClean="0"/>
              <a:t>6/21/2024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4BC99A1-9FE0-474E-AC33-0FF104C4B35D}" type="datetime1">
              <a:rPr lang="en-US" smtClean="0"/>
              <a:t>6/21/2024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2F77C22-DECF-4259-B033-241C8E3C98D0}" type="datetime1">
              <a:rPr lang="en-US" smtClean="0"/>
              <a:t>6/21/2024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D4A635C-185A-441E-8BCD-3731D4C9E32F}" type="datetime1">
              <a:rPr lang="en-US" smtClean="0"/>
              <a:t>6/21/2024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1CF5844-50EE-4EDF-90C2-B151F9C6579C}" type="datetime1">
              <a:rPr lang="en-US" smtClean="0"/>
              <a:t>6/21/2024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820F65-2AE8-403E-9796-BD257500272D}" type="datetime1">
              <a:rPr lang="en-US" smtClean="0"/>
              <a:t>6/21/2024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0B0BAA7-4DE6-4153-ABD0-A50CF6335C3D}" type="datetime1">
              <a:rPr lang="en-US" smtClean="0"/>
              <a:t>6/21/2024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20939C9-8D1A-4473-AD66-93AAAB594764}" type="datetime1">
              <a:rPr lang="en-US" smtClean="0"/>
              <a:t>6/21/2024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B31F71D-D9C8-4A2C-B563-3634B796B68C}" type="datetime1">
              <a:rPr lang="en-US" smtClean="0"/>
              <a:t>6/21/2024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picteo.caissedesdepots.fr/cdc/embed/public/284807" TargetMode="External"/><Relationship Id="rId2" Type="http://schemas.openxmlformats.org/officeDocument/2006/relationships/hyperlink" Target="https://politiques-sociales.caissedesdepots.fr/sites/default/files/peps-simuler-retraite-cnracl_0.pdf" TargetMode="External"/><Relationship Id="rId1" Type="http://schemas.openxmlformats.org/officeDocument/2006/relationships/slideLayout" Target="../slideLayouts/slideLayout2.xml"/><Relationship Id="rId5" Type="http://schemas.openxmlformats.org/officeDocument/2006/relationships/hyperlink" Target="https://politiques-sociales.caissedesdepots.fr/sites/default/files/peps-simulation-retraite-faq.pdf" TargetMode="External"/><Relationship Id="rId4" Type="http://schemas.openxmlformats.org/officeDocument/2006/relationships/hyperlink" Target="https://picteo.caissedesdepots.fr/cdc/embed/public/284839"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cleiss.fr/"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foto.wuestenigel.com/human-hand-writing-execute-on-whiteboard/"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08C349-2CE2-6920-3F13-09A0B5C477B7}"/>
              </a:ext>
            </a:extLst>
          </p:cNvPr>
          <p:cNvSpPr>
            <a:spLocks noGrp="1"/>
          </p:cNvSpPr>
          <p:nvPr>
            <p:ph type="ctrTitle"/>
          </p:nvPr>
        </p:nvSpPr>
        <p:spPr/>
        <p:txBody>
          <a:bodyPr/>
          <a:lstStyle/>
          <a:p>
            <a:r>
              <a:rPr lang="fr-FR" dirty="0"/>
              <a:t>ACTUALITE RETRAITE</a:t>
            </a:r>
          </a:p>
        </p:txBody>
      </p:sp>
      <p:sp>
        <p:nvSpPr>
          <p:cNvPr id="3" name="Sous-titre 2">
            <a:extLst>
              <a:ext uri="{FF2B5EF4-FFF2-40B4-BE49-F238E27FC236}">
                <a16:creationId xmlns:a16="http://schemas.microsoft.com/office/drawing/2014/main" id="{1A3FA88C-CC38-1418-0208-C9B33434BEF4}"/>
              </a:ext>
            </a:extLst>
          </p:cNvPr>
          <p:cNvSpPr>
            <a:spLocks noGrp="1"/>
          </p:cNvSpPr>
          <p:nvPr>
            <p:ph type="subTitle" idx="1"/>
          </p:nvPr>
        </p:nvSpPr>
        <p:spPr/>
        <p:txBody>
          <a:bodyPr/>
          <a:lstStyle/>
          <a:p>
            <a:endParaRPr lang="fr-FR" dirty="0"/>
          </a:p>
          <a:p>
            <a:endParaRPr lang="fr-FR" dirty="0"/>
          </a:p>
          <a:p>
            <a:pPr algn="r"/>
            <a:r>
              <a:rPr lang="fr-FR" sz="1000" dirty="0"/>
              <a:t>FEVRIER 2024</a:t>
            </a:r>
          </a:p>
        </p:txBody>
      </p:sp>
      <p:pic>
        <p:nvPicPr>
          <p:cNvPr id="4" name="image1.jpeg">
            <a:extLst>
              <a:ext uri="{FF2B5EF4-FFF2-40B4-BE49-F238E27FC236}">
                <a16:creationId xmlns:a16="http://schemas.microsoft.com/office/drawing/2014/main" id="{DF8E7C29-3037-1CEB-34D1-986D9E453C6D}"/>
              </a:ext>
            </a:extLst>
          </p:cNvPr>
          <p:cNvPicPr>
            <a:picLocks noChangeAspect="1"/>
          </p:cNvPicPr>
          <p:nvPr/>
        </p:nvPicPr>
        <p:blipFill>
          <a:blip r:embed="rId2" cstate="print"/>
          <a:stretch>
            <a:fillRect/>
          </a:stretch>
        </p:blipFill>
        <p:spPr>
          <a:xfrm>
            <a:off x="463517" y="168035"/>
            <a:ext cx="1277620" cy="975995"/>
          </a:xfrm>
          <a:prstGeom prst="rect">
            <a:avLst/>
          </a:prstGeom>
        </p:spPr>
      </p:pic>
      <p:pic>
        <p:nvPicPr>
          <p:cNvPr id="5" name="Image 4">
            <a:extLst>
              <a:ext uri="{FF2B5EF4-FFF2-40B4-BE49-F238E27FC236}">
                <a16:creationId xmlns:a16="http://schemas.microsoft.com/office/drawing/2014/main" id="{3C62E1FC-94A9-7540-6790-73BF74015B1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369521" y="199494"/>
            <a:ext cx="1135091" cy="975995"/>
          </a:xfrm>
          <a:prstGeom prst="rect">
            <a:avLst/>
          </a:prstGeom>
        </p:spPr>
      </p:pic>
    </p:spTree>
    <p:extLst>
      <p:ext uri="{BB962C8B-B14F-4D97-AF65-F5344CB8AC3E}">
        <p14:creationId xmlns:p14="http://schemas.microsoft.com/office/powerpoint/2010/main" val="2480764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44B361-C7EA-BE9C-F304-EABF44E73EF5}"/>
              </a:ext>
            </a:extLst>
          </p:cNvPr>
          <p:cNvSpPr>
            <a:spLocks noGrp="1"/>
          </p:cNvSpPr>
          <p:nvPr>
            <p:ph type="title"/>
          </p:nvPr>
        </p:nvSpPr>
        <p:spPr/>
        <p:txBody>
          <a:bodyPr>
            <a:normAutofit fontScale="90000"/>
          </a:bodyPr>
          <a:lstStyle/>
          <a:p>
            <a:r>
              <a:rPr lang="fr-FR" dirty="0"/>
              <a:t>Cessation progressive d’activité</a:t>
            </a:r>
            <a:br>
              <a:rPr lang="fr-FR" dirty="0"/>
            </a:br>
            <a:br>
              <a:rPr lang="fr-FR" dirty="0"/>
            </a:br>
            <a:r>
              <a:rPr lang="fr-FR" sz="2000" b="1" kern="100" dirty="0">
                <a:latin typeface="Calibri" panose="020F0502020204030204" pitchFamily="34" charset="0"/>
                <a:ea typeface="Calibri" panose="020F0502020204030204" pitchFamily="34" charset="0"/>
                <a:cs typeface="Times New Roman" panose="02020603050405020304" pitchFamily="18" charset="0"/>
              </a:rPr>
              <a:t>Conditions</a:t>
            </a:r>
            <a:r>
              <a:rPr lang="fr-FR" sz="2000" b="1" kern="100" dirty="0">
                <a:effectLst/>
                <a:latin typeface="Calibri" panose="020F0502020204030204" pitchFamily="34" charset="0"/>
                <a:ea typeface="Calibri" panose="020F0502020204030204" pitchFamily="34" charset="0"/>
                <a:cs typeface="Times New Roman" panose="02020603050405020304" pitchFamily="18" charset="0"/>
              </a:rPr>
              <a:t> :</a:t>
            </a:r>
            <a:br>
              <a:rPr lang="fr-FR" sz="3600" b="1" kern="1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34BF001B-AADC-479C-54AB-03D72AE7344E}"/>
              </a:ext>
            </a:extLst>
          </p:cNvPr>
          <p:cNvSpPr>
            <a:spLocks noGrp="1"/>
          </p:cNvSpPr>
          <p:nvPr>
            <p:ph idx="1"/>
          </p:nvPr>
        </p:nvSpPr>
        <p:spPr/>
        <p:txBody>
          <a:bodyPr/>
          <a:lstStyle/>
          <a:p>
            <a:pPr marL="0" indent="0">
              <a:buNone/>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pic>
        <p:nvPicPr>
          <p:cNvPr id="4" name="Espace réservé du contenu 4">
            <a:extLst>
              <a:ext uri="{FF2B5EF4-FFF2-40B4-BE49-F238E27FC236}">
                <a16:creationId xmlns:a16="http://schemas.microsoft.com/office/drawing/2014/main" id="{9CD854D0-4BF5-262B-D62F-0D44D4ED87C3}"/>
              </a:ext>
            </a:extLst>
          </p:cNvPr>
          <p:cNvPicPr>
            <a:picLocks noChangeAspect="1"/>
          </p:cNvPicPr>
          <p:nvPr/>
        </p:nvPicPr>
        <p:blipFill>
          <a:blip r:embed="rId2"/>
          <a:stretch>
            <a:fillRect/>
          </a:stretch>
        </p:blipFill>
        <p:spPr>
          <a:xfrm>
            <a:off x="2741612" y="2286000"/>
            <a:ext cx="8915400" cy="3777622"/>
          </a:xfrm>
          <a:prstGeom prst="rect">
            <a:avLst/>
          </a:prstGeom>
        </p:spPr>
      </p:pic>
      <p:sp>
        <p:nvSpPr>
          <p:cNvPr id="5" name="Espace réservé du numéro de diapositive 4">
            <a:extLst>
              <a:ext uri="{FF2B5EF4-FFF2-40B4-BE49-F238E27FC236}">
                <a16:creationId xmlns:a16="http://schemas.microsoft.com/office/drawing/2014/main" id="{AD23D4F9-356E-0660-8930-93E8DBBF0116}"/>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814420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81091C-11C2-0E18-E2FF-B8AA4E0E0231}"/>
              </a:ext>
            </a:extLst>
          </p:cNvPr>
          <p:cNvSpPr>
            <a:spLocks noGrp="1"/>
          </p:cNvSpPr>
          <p:nvPr>
            <p:ph type="title"/>
          </p:nvPr>
        </p:nvSpPr>
        <p:spPr/>
        <p:txBody>
          <a:bodyPr>
            <a:normAutofit fontScale="90000"/>
          </a:bodyPr>
          <a:lstStyle/>
          <a:p>
            <a:r>
              <a:rPr lang="fr-FR" dirty="0"/>
              <a:t>Cessation progressive d’activité</a:t>
            </a:r>
            <a:br>
              <a:rPr lang="fr-FR" dirty="0"/>
            </a:br>
            <a:br>
              <a:rPr lang="fr-FR" dirty="0"/>
            </a:br>
            <a:r>
              <a:rPr lang="fr-FR" sz="2000" b="1" kern="100" dirty="0">
                <a:latin typeface="Calibri" panose="020F0502020204030204" pitchFamily="34" charset="0"/>
                <a:cs typeface="Times New Roman" panose="02020603050405020304" pitchFamily="18" charset="0"/>
              </a:rPr>
              <a:t>Demande :</a:t>
            </a:r>
            <a:endParaRPr lang="fr-FR" dirty="0"/>
          </a:p>
        </p:txBody>
      </p:sp>
      <p:pic>
        <p:nvPicPr>
          <p:cNvPr id="4" name="Espace réservé du contenu 4">
            <a:extLst>
              <a:ext uri="{FF2B5EF4-FFF2-40B4-BE49-F238E27FC236}">
                <a16:creationId xmlns:a16="http://schemas.microsoft.com/office/drawing/2014/main" id="{EA8E7018-E4C6-425E-F7EC-952EB4057189}"/>
              </a:ext>
            </a:extLst>
          </p:cNvPr>
          <p:cNvPicPr>
            <a:picLocks noGrp="1" noChangeAspect="1"/>
          </p:cNvPicPr>
          <p:nvPr>
            <p:ph idx="1"/>
          </p:nvPr>
        </p:nvPicPr>
        <p:blipFill>
          <a:blip r:embed="rId2"/>
          <a:stretch>
            <a:fillRect/>
          </a:stretch>
        </p:blipFill>
        <p:spPr>
          <a:xfrm>
            <a:off x="2589213" y="2380772"/>
            <a:ext cx="8915400" cy="3283906"/>
          </a:xfrm>
        </p:spPr>
      </p:pic>
      <p:sp>
        <p:nvSpPr>
          <p:cNvPr id="5" name="Espace réservé du numéro de diapositive 4">
            <a:extLst>
              <a:ext uri="{FF2B5EF4-FFF2-40B4-BE49-F238E27FC236}">
                <a16:creationId xmlns:a16="http://schemas.microsoft.com/office/drawing/2014/main" id="{42E82E49-EC92-094D-F821-867784867345}"/>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541392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151C24-EFD0-F0D8-5157-9F3F0A44EDD7}"/>
              </a:ext>
            </a:extLst>
          </p:cNvPr>
          <p:cNvSpPr>
            <a:spLocks noGrp="1"/>
          </p:cNvSpPr>
          <p:nvPr>
            <p:ph type="title"/>
          </p:nvPr>
        </p:nvSpPr>
        <p:spPr/>
        <p:txBody>
          <a:bodyPr/>
          <a:lstStyle/>
          <a:p>
            <a:r>
              <a:rPr lang="fr-FR" dirty="0"/>
              <a:t>Cessation progressive d’activité</a:t>
            </a:r>
          </a:p>
        </p:txBody>
      </p:sp>
      <p:sp>
        <p:nvSpPr>
          <p:cNvPr id="3" name="Espace réservé du contenu 2">
            <a:extLst>
              <a:ext uri="{FF2B5EF4-FFF2-40B4-BE49-F238E27FC236}">
                <a16:creationId xmlns:a16="http://schemas.microsoft.com/office/drawing/2014/main" id="{542A4DDE-39D5-C087-2E46-113EF9A8D263}"/>
              </a:ext>
            </a:extLst>
          </p:cNvPr>
          <p:cNvSpPr>
            <a:spLocks noGrp="1"/>
          </p:cNvSpPr>
          <p:nvPr>
            <p:ph idx="1"/>
          </p:nvPr>
        </p:nvSpPr>
        <p:spPr/>
        <p:txBody>
          <a:bodyPr/>
          <a:lstStyle/>
          <a:p>
            <a:pPr marL="0" indent="0">
              <a:lnSpc>
                <a:spcPct val="107000"/>
              </a:lnSpc>
              <a:spcAft>
                <a:spcPts val="800"/>
              </a:spcAft>
              <a:buNone/>
            </a:pP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Calcul de la pension partielle perçue au cours de la retraite progressive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La pension partielle est calculée sur la base de la pension de retraite à laquelle le fonctionnaire aurait droit s’il cessait définitivement ses fonctions. Cette base est ensuite proratisée en fonction de la quotité de temps de travail effectuée.</a:t>
            </a:r>
          </a:p>
          <a:p>
            <a:pPr algn="just">
              <a:lnSpc>
                <a:spcPct val="107000"/>
              </a:lnSpc>
              <a:spcAft>
                <a:spcPts val="800"/>
              </a:spcAf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Par exemple : un fonctionnaire en retraite progressive exerce son emploi à temps partiel à 60%. La pension partielle reçue équivaudrait alors à 40% de la pension qu’il aurait touché à la date de départ en retraite progressive. Il perçoit ainsi au total 60% de son traitement et 40% de sa pension</a:t>
            </a:r>
          </a:p>
          <a:p>
            <a:endParaRPr lang="fr-FR" dirty="0"/>
          </a:p>
        </p:txBody>
      </p:sp>
      <p:sp>
        <p:nvSpPr>
          <p:cNvPr id="4" name="Espace réservé du numéro de diapositive 3">
            <a:extLst>
              <a:ext uri="{FF2B5EF4-FFF2-40B4-BE49-F238E27FC236}">
                <a16:creationId xmlns:a16="http://schemas.microsoft.com/office/drawing/2014/main" id="{D9D59A10-C441-C8A2-F168-797C00141327}"/>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485879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95ECEF-1F34-0E5E-6410-321557005A6E}"/>
              </a:ext>
            </a:extLst>
          </p:cNvPr>
          <p:cNvSpPr>
            <a:spLocks noGrp="1"/>
          </p:cNvSpPr>
          <p:nvPr>
            <p:ph type="title"/>
          </p:nvPr>
        </p:nvSpPr>
        <p:spPr/>
        <p:txBody>
          <a:bodyPr/>
          <a:lstStyle/>
          <a:p>
            <a:r>
              <a:rPr lang="fr-FR" dirty="0"/>
              <a:t>Cessation progressive d’activité</a:t>
            </a:r>
          </a:p>
        </p:txBody>
      </p:sp>
      <p:sp>
        <p:nvSpPr>
          <p:cNvPr id="3" name="Espace réservé du contenu 2">
            <a:extLst>
              <a:ext uri="{FF2B5EF4-FFF2-40B4-BE49-F238E27FC236}">
                <a16:creationId xmlns:a16="http://schemas.microsoft.com/office/drawing/2014/main" id="{3B7C7FF5-B4F9-2FA7-813A-37CA9B069728}"/>
              </a:ext>
            </a:extLst>
          </p:cNvPr>
          <p:cNvSpPr>
            <a:spLocks noGrp="1"/>
          </p:cNvSpPr>
          <p:nvPr>
            <p:ph idx="1"/>
          </p:nvPr>
        </p:nvSpPr>
        <p:spPr/>
        <p:txBody>
          <a:bodyPr/>
          <a:lstStyle/>
          <a:p>
            <a:pPr marL="0" indent="0" algn="just">
              <a:lnSpc>
                <a:spcPct val="107000"/>
              </a:lnSpc>
              <a:spcAft>
                <a:spcPts val="800"/>
              </a:spcAft>
              <a:buNone/>
            </a:pP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Modification de la quotité du temps de travail en cours de retraite progressive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L’agent public peut modifier à la hausse ou à la baisse la quotité de travail au cours de sa retraite progressive. Ce changement sera alors pris en compte pour ajuster le montant de sa pension partielle</a:t>
            </a:r>
          </a:p>
          <a:p>
            <a:pPr algn="just">
              <a:lnSpc>
                <a:spcPct val="107000"/>
              </a:lnSpc>
              <a:spcAft>
                <a:spcPts val="800"/>
              </a:spcAf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Le retour à temps plein est possible soit à la demande du fonctionnaire, soit à l’expiration de l’autorisation d’exercer à temps partiel.</a:t>
            </a:r>
          </a:p>
          <a:p>
            <a:pPr algn="just">
              <a:lnSpc>
                <a:spcPct val="107000"/>
              </a:lnSpc>
              <a:spcAft>
                <a:spcPts val="800"/>
              </a:spcAf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En revanche, un retour au temps plein entraîne la suppression à titre définitif de la pension partielle et du bénéfice de la retraite progressive ;</a:t>
            </a:r>
          </a:p>
          <a:p>
            <a:endParaRPr lang="fr-FR" dirty="0"/>
          </a:p>
        </p:txBody>
      </p:sp>
      <p:sp>
        <p:nvSpPr>
          <p:cNvPr id="4" name="Espace réservé du numéro de diapositive 3">
            <a:extLst>
              <a:ext uri="{FF2B5EF4-FFF2-40B4-BE49-F238E27FC236}">
                <a16:creationId xmlns:a16="http://schemas.microsoft.com/office/drawing/2014/main" id="{E7EBA5FB-1026-F0AA-155F-95EB7DDE0A9A}"/>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89596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825E3-46B3-19CF-8F4B-614DF6AA9DC4}"/>
              </a:ext>
            </a:extLst>
          </p:cNvPr>
          <p:cNvSpPr>
            <a:spLocks noGrp="1"/>
          </p:cNvSpPr>
          <p:nvPr>
            <p:ph type="title"/>
          </p:nvPr>
        </p:nvSpPr>
        <p:spPr/>
        <p:txBody>
          <a:bodyPr/>
          <a:lstStyle/>
          <a:p>
            <a:r>
              <a:rPr lang="fr-FR" dirty="0"/>
              <a:t>Cessation progressive d’activité</a:t>
            </a:r>
          </a:p>
        </p:txBody>
      </p:sp>
      <p:sp>
        <p:nvSpPr>
          <p:cNvPr id="3" name="Espace réservé du contenu 2">
            <a:extLst>
              <a:ext uri="{FF2B5EF4-FFF2-40B4-BE49-F238E27FC236}">
                <a16:creationId xmlns:a16="http://schemas.microsoft.com/office/drawing/2014/main" id="{8889CCB1-D9C5-6B66-29A4-090F703A8149}"/>
              </a:ext>
            </a:extLst>
          </p:cNvPr>
          <p:cNvSpPr>
            <a:spLocks noGrp="1"/>
          </p:cNvSpPr>
          <p:nvPr>
            <p:ph idx="1"/>
          </p:nvPr>
        </p:nvSpPr>
        <p:spPr/>
        <p:txBody>
          <a:bodyPr/>
          <a:lstStyle/>
          <a:p>
            <a:pPr marL="0" indent="0" algn="just">
              <a:lnSpc>
                <a:spcPct val="107000"/>
              </a:lnSpc>
              <a:spcAft>
                <a:spcPts val="800"/>
              </a:spcAft>
              <a:buNone/>
            </a:pP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Fin de la retraite progressive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Le dispositif de retraite progressive n’est pas limité dans le temps. La seule limite est l’atteinte de la limite d’âge personnelle ou celle afférente à l’emploi occupé (67 ans catégorie sédentaire et 62 ans catégorie active). Il est donc possible de poursuivre l’activité en retraite progressive jusqu’à la limite d’âge, voir au-delà grâce aux différents dispositifs de poursuite d’activité (prolongation d’activité et maintien en fonction) </a:t>
            </a:r>
          </a:p>
          <a:p>
            <a:pPr algn="just">
              <a:lnSpc>
                <a:spcPct val="107000"/>
              </a:lnSpc>
              <a:spcAft>
                <a:spcPts val="800"/>
              </a:spcAf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Le bénéficiaire peut demander la liquidation complète de sa pension à tout moment lorsqu’il remplit les conditions requises pour le droit au départ en retraite.</a:t>
            </a:r>
          </a:p>
          <a:p>
            <a:endParaRPr lang="fr-FR" dirty="0"/>
          </a:p>
        </p:txBody>
      </p:sp>
      <p:sp>
        <p:nvSpPr>
          <p:cNvPr id="4" name="Espace réservé du numéro de diapositive 3">
            <a:extLst>
              <a:ext uri="{FF2B5EF4-FFF2-40B4-BE49-F238E27FC236}">
                <a16:creationId xmlns:a16="http://schemas.microsoft.com/office/drawing/2014/main" id="{EFAFD9DC-6771-73EE-4EC9-836F64955B39}"/>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812119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7B3FC6-5C8B-677F-8B3D-2E33118FE0FD}"/>
              </a:ext>
            </a:extLst>
          </p:cNvPr>
          <p:cNvSpPr>
            <a:spLocks noGrp="1"/>
          </p:cNvSpPr>
          <p:nvPr>
            <p:ph type="title"/>
          </p:nvPr>
        </p:nvSpPr>
        <p:spPr/>
        <p:txBody>
          <a:bodyPr>
            <a:normAutofit/>
          </a:bodyPr>
          <a:lstStyle/>
          <a:p>
            <a:r>
              <a:rPr lang="fr-FR" dirty="0"/>
              <a:t>Cessation progressive d’activité</a:t>
            </a:r>
            <a:br>
              <a:rPr lang="fr-FR" dirty="0"/>
            </a:br>
            <a:endParaRPr lang="fr-FR" dirty="0"/>
          </a:p>
        </p:txBody>
      </p:sp>
      <p:pic>
        <p:nvPicPr>
          <p:cNvPr id="6" name="Espace réservé du contenu 5">
            <a:extLst>
              <a:ext uri="{FF2B5EF4-FFF2-40B4-BE49-F238E27FC236}">
                <a16:creationId xmlns:a16="http://schemas.microsoft.com/office/drawing/2014/main" id="{560C698F-66EA-8998-5BB7-4604D844C6A7}"/>
              </a:ext>
            </a:extLst>
          </p:cNvPr>
          <p:cNvPicPr>
            <a:picLocks noGrp="1" noChangeAspect="1"/>
          </p:cNvPicPr>
          <p:nvPr>
            <p:ph idx="1"/>
          </p:nvPr>
        </p:nvPicPr>
        <p:blipFill>
          <a:blip r:embed="rId2"/>
          <a:stretch>
            <a:fillRect/>
          </a:stretch>
        </p:blipFill>
        <p:spPr>
          <a:xfrm>
            <a:off x="2589213" y="2810476"/>
            <a:ext cx="8915400" cy="2424497"/>
          </a:xfrm>
        </p:spPr>
      </p:pic>
      <p:sp>
        <p:nvSpPr>
          <p:cNvPr id="4" name="Espace réservé du numéro de diapositive 3">
            <a:extLst>
              <a:ext uri="{FF2B5EF4-FFF2-40B4-BE49-F238E27FC236}">
                <a16:creationId xmlns:a16="http://schemas.microsoft.com/office/drawing/2014/main" id="{3FBE70AE-874A-7879-729C-7685D842EFC0}"/>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1592948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10683A-B068-3425-1B0B-1C33C2D99EDA}"/>
              </a:ext>
            </a:extLst>
          </p:cNvPr>
          <p:cNvSpPr>
            <a:spLocks noGrp="1"/>
          </p:cNvSpPr>
          <p:nvPr>
            <p:ph type="title"/>
          </p:nvPr>
        </p:nvSpPr>
        <p:spPr/>
        <p:txBody>
          <a:bodyPr/>
          <a:lstStyle/>
          <a:p>
            <a:r>
              <a:rPr lang="fr-FR" dirty="0"/>
              <a:t>Maintien en fonction</a:t>
            </a:r>
          </a:p>
        </p:txBody>
      </p:sp>
      <p:sp>
        <p:nvSpPr>
          <p:cNvPr id="3" name="Espace réservé du contenu 2">
            <a:extLst>
              <a:ext uri="{FF2B5EF4-FFF2-40B4-BE49-F238E27FC236}">
                <a16:creationId xmlns:a16="http://schemas.microsoft.com/office/drawing/2014/main" id="{7ACC549C-0BC5-1284-BBFA-CC0ED7F8CBF5}"/>
              </a:ext>
            </a:extLst>
          </p:cNvPr>
          <p:cNvSpPr>
            <a:spLocks noGrp="1"/>
          </p:cNvSpPr>
          <p:nvPr>
            <p:ph idx="1"/>
          </p:nvPr>
        </p:nvSpPr>
        <p:spPr/>
        <p:txBody>
          <a:bodyPr/>
          <a:lstStyle/>
          <a:p>
            <a:r>
              <a:rPr lang="fr-FR" dirty="0"/>
              <a:t>Le fonctionnaire occupant un emploi relevant de la catégorie sédentaire et auquel s’applique la limite d’âge peut être maintenu en fonctions, sans radiation des cadres préalable, jusqu’à 70 ans.</a:t>
            </a:r>
          </a:p>
          <a:p>
            <a:pPr marL="0" indent="0">
              <a:buNone/>
            </a:pPr>
            <a:endParaRPr lang="fr-FR" dirty="0"/>
          </a:p>
          <a:p>
            <a:r>
              <a:rPr lang="fr-FR" dirty="0"/>
              <a:t>Ce maintien en fonction intervient sur autorisation de l’employeur</a:t>
            </a:r>
          </a:p>
          <a:p>
            <a:pPr marL="0" indent="0">
              <a:buNone/>
            </a:pPr>
            <a:endParaRPr lang="fr-FR" dirty="0"/>
          </a:p>
          <a:p>
            <a:r>
              <a:rPr lang="fr-FR" dirty="0"/>
              <a:t>Le refus d’autorisation doit être motivé.</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
        <p:nvSpPr>
          <p:cNvPr id="4" name="Espace réservé du numéro de diapositive 3">
            <a:extLst>
              <a:ext uri="{FF2B5EF4-FFF2-40B4-BE49-F238E27FC236}">
                <a16:creationId xmlns:a16="http://schemas.microsoft.com/office/drawing/2014/main" id="{5FB3C723-1AD3-BA2A-A21B-661FB705EE9E}"/>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499548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2C5270-A025-03D1-8123-BEA06D1B5A91}"/>
              </a:ext>
            </a:extLst>
          </p:cNvPr>
          <p:cNvSpPr>
            <a:spLocks noGrp="1"/>
          </p:cNvSpPr>
          <p:nvPr>
            <p:ph type="title"/>
          </p:nvPr>
        </p:nvSpPr>
        <p:spPr/>
        <p:txBody>
          <a:bodyPr/>
          <a:lstStyle/>
          <a:p>
            <a:r>
              <a:rPr lang="fr-FR" dirty="0"/>
              <a:t>Cumul emploi-retraite</a:t>
            </a:r>
          </a:p>
        </p:txBody>
      </p:sp>
      <p:sp>
        <p:nvSpPr>
          <p:cNvPr id="3" name="Espace réservé du contenu 2">
            <a:extLst>
              <a:ext uri="{FF2B5EF4-FFF2-40B4-BE49-F238E27FC236}">
                <a16:creationId xmlns:a16="http://schemas.microsoft.com/office/drawing/2014/main" id="{C056510A-F6FB-962A-D72E-FEC6C91A0634}"/>
              </a:ext>
            </a:extLst>
          </p:cNvPr>
          <p:cNvSpPr>
            <a:spLocks noGrp="1"/>
          </p:cNvSpPr>
          <p:nvPr>
            <p:ph idx="1"/>
          </p:nvPr>
        </p:nvSpPr>
        <p:spPr/>
        <p:txBody>
          <a:bodyPr/>
          <a:lstStyle/>
          <a:p>
            <a:pPr algn="just"/>
            <a:r>
              <a:rPr lang="fr-FR" dirty="0"/>
              <a:t>La réforme de retraite de 2023 rend désormais ce cumul emploi-retraite créateur de nouveaux droits à pension.</a:t>
            </a:r>
          </a:p>
          <a:p>
            <a:pPr algn="just"/>
            <a:r>
              <a:rPr lang="fr-FR" dirty="0"/>
              <a:t>Cette possibilité est ouverte aux agents remplissant les conditions permettant un cumul intégral de leur pension avec une rémunération.</a:t>
            </a:r>
          </a:p>
          <a:p>
            <a:pPr marL="0" indent="0" algn="just">
              <a:buNone/>
            </a:pPr>
            <a:r>
              <a:rPr lang="fr-FR" dirty="0"/>
              <a:t>	</a:t>
            </a:r>
            <a:r>
              <a:rPr lang="fr-FR" b="1" dirty="0"/>
              <a:t>A savoir </a:t>
            </a:r>
            <a:r>
              <a:rPr lang="fr-FR" dirty="0"/>
              <a:t>:</a:t>
            </a:r>
          </a:p>
          <a:p>
            <a:pPr marL="0" indent="0" algn="just">
              <a:buNone/>
            </a:pPr>
            <a:r>
              <a:rPr lang="fr-FR" dirty="0"/>
              <a:t>	- avoir atteint l’âge d’annulation de la décote </a:t>
            </a:r>
            <a:r>
              <a:rPr lang="fr-FR" i="1" dirty="0"/>
              <a:t>(c’est-à-dire l’âge 	d’ouverture des droits augmenté de trois années – à terme 67 ans)</a:t>
            </a:r>
          </a:p>
          <a:p>
            <a:pPr marL="0" indent="0" algn="just">
              <a:buNone/>
            </a:pPr>
            <a:br>
              <a:rPr lang="fr-FR" dirty="0"/>
            </a:br>
            <a:r>
              <a:rPr lang="fr-FR" dirty="0"/>
              <a:t>	</a:t>
            </a:r>
            <a:r>
              <a:rPr lang="fr-FR"/>
              <a:t>- avoir atteint </a:t>
            </a:r>
            <a:r>
              <a:rPr lang="fr-FR" dirty="0"/>
              <a:t>l’âge d’ouverture des droits et justifie de la durée 	d’assurance et de périodes reconnues équivalentes ouvrant droit à la 	pension à taux maximum</a:t>
            </a:r>
          </a:p>
        </p:txBody>
      </p:sp>
      <p:sp>
        <p:nvSpPr>
          <p:cNvPr id="4" name="Espace réservé du numéro de diapositive 3">
            <a:extLst>
              <a:ext uri="{FF2B5EF4-FFF2-40B4-BE49-F238E27FC236}">
                <a16:creationId xmlns:a16="http://schemas.microsoft.com/office/drawing/2014/main" id="{F2FE3A28-1C24-4CD2-C6FA-879B1503BA55}"/>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587602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540384-012D-F4C0-2B0B-F422663C1EAF}"/>
              </a:ext>
            </a:extLst>
          </p:cNvPr>
          <p:cNvSpPr>
            <a:spLocks noGrp="1"/>
          </p:cNvSpPr>
          <p:nvPr>
            <p:ph type="title"/>
          </p:nvPr>
        </p:nvSpPr>
        <p:spPr/>
        <p:txBody>
          <a:bodyPr/>
          <a:lstStyle/>
          <a:p>
            <a:r>
              <a:rPr lang="fr-FR" dirty="0"/>
              <a:t>Cumul emploi-retraite</a:t>
            </a:r>
          </a:p>
        </p:txBody>
      </p:sp>
      <p:sp>
        <p:nvSpPr>
          <p:cNvPr id="7" name="Espace réservé du contenu 6">
            <a:extLst>
              <a:ext uri="{FF2B5EF4-FFF2-40B4-BE49-F238E27FC236}">
                <a16:creationId xmlns:a16="http://schemas.microsoft.com/office/drawing/2014/main" id="{9C58BAD0-B1A8-8999-F3BE-738C75BBA4D0}"/>
              </a:ext>
            </a:extLst>
          </p:cNvPr>
          <p:cNvSpPr>
            <a:spLocks noGrp="1"/>
          </p:cNvSpPr>
          <p:nvPr>
            <p:ph idx="1"/>
          </p:nvPr>
        </p:nvSpPr>
        <p:spPr/>
        <p:txBody>
          <a:bodyPr/>
          <a:lstStyle/>
          <a:p>
            <a:r>
              <a:rPr lang="fr-FR" dirty="0"/>
              <a:t>Le montant de la nouvelle pension liquidée ne peut pas dépasser le plafond annuel de 5% du montant annuel de la sécurité sociale.</a:t>
            </a:r>
          </a:p>
          <a:p>
            <a:endParaRPr lang="fr-FR" dirty="0"/>
          </a:p>
          <a:p>
            <a:r>
              <a:rPr lang="fr-FR" dirty="0"/>
              <a:t>Après la liquidation d’une seconde pension, aucun droit ne peut être acquis dans un régime de retraite</a:t>
            </a:r>
          </a:p>
        </p:txBody>
      </p:sp>
      <p:sp>
        <p:nvSpPr>
          <p:cNvPr id="8" name="Espace réservé du numéro de diapositive 7">
            <a:extLst>
              <a:ext uri="{FF2B5EF4-FFF2-40B4-BE49-F238E27FC236}">
                <a16:creationId xmlns:a16="http://schemas.microsoft.com/office/drawing/2014/main" id="{C79F0AA0-E60C-BC78-3005-E0E8E8E164C9}"/>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689926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C547ED-71CF-CF59-1018-953216018E88}"/>
              </a:ext>
            </a:extLst>
          </p:cNvPr>
          <p:cNvSpPr>
            <a:spLocks noGrp="1"/>
          </p:cNvSpPr>
          <p:nvPr>
            <p:ph type="title"/>
          </p:nvPr>
        </p:nvSpPr>
        <p:spPr/>
        <p:txBody>
          <a:bodyPr/>
          <a:lstStyle/>
          <a:p>
            <a:r>
              <a:rPr lang="fr-FR" dirty="0"/>
              <a:t>Nouveau service simulation de pension CNRACL via la plateforme PEP’S</a:t>
            </a:r>
          </a:p>
        </p:txBody>
      </p:sp>
      <p:pic>
        <p:nvPicPr>
          <p:cNvPr id="6" name="Espace réservé du contenu 5">
            <a:extLst>
              <a:ext uri="{FF2B5EF4-FFF2-40B4-BE49-F238E27FC236}">
                <a16:creationId xmlns:a16="http://schemas.microsoft.com/office/drawing/2014/main" id="{13CECAFC-A82B-1E19-B99E-0A5F2B53A90A}"/>
              </a:ext>
            </a:extLst>
          </p:cNvPr>
          <p:cNvPicPr>
            <a:picLocks noGrp="1" noChangeAspect="1"/>
          </p:cNvPicPr>
          <p:nvPr>
            <p:ph idx="1"/>
          </p:nvPr>
        </p:nvPicPr>
        <p:blipFill>
          <a:blip r:embed="rId2"/>
          <a:stretch>
            <a:fillRect/>
          </a:stretch>
        </p:blipFill>
        <p:spPr>
          <a:xfrm>
            <a:off x="2592925" y="1942363"/>
            <a:ext cx="8498546" cy="4399713"/>
          </a:xfrm>
        </p:spPr>
      </p:pic>
      <p:sp>
        <p:nvSpPr>
          <p:cNvPr id="4" name="Espace réservé du numéro de diapositive 3">
            <a:extLst>
              <a:ext uri="{FF2B5EF4-FFF2-40B4-BE49-F238E27FC236}">
                <a16:creationId xmlns:a16="http://schemas.microsoft.com/office/drawing/2014/main" id="{1B47B389-F00F-E5BE-3F25-7A6BC18A9B20}"/>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3413689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66C797-A2CB-9C63-F3A0-72FCF5190297}"/>
              </a:ext>
            </a:extLst>
          </p:cNvPr>
          <p:cNvSpPr>
            <a:spLocks noGrp="1"/>
          </p:cNvSpPr>
          <p:nvPr>
            <p:ph type="title"/>
          </p:nvPr>
        </p:nvSpPr>
        <p:spPr/>
        <p:txBody>
          <a:bodyPr/>
          <a:lstStyle/>
          <a:p>
            <a:r>
              <a:rPr lang="fr-FR" dirty="0"/>
              <a:t>Sommaire :</a:t>
            </a:r>
          </a:p>
        </p:txBody>
      </p:sp>
      <p:sp>
        <p:nvSpPr>
          <p:cNvPr id="3" name="Espace réservé du contenu 2">
            <a:extLst>
              <a:ext uri="{FF2B5EF4-FFF2-40B4-BE49-F238E27FC236}">
                <a16:creationId xmlns:a16="http://schemas.microsoft.com/office/drawing/2014/main" id="{7A29667F-13BC-FF7B-F08B-19CAF6787BE1}"/>
              </a:ext>
            </a:extLst>
          </p:cNvPr>
          <p:cNvSpPr>
            <a:spLocks noGrp="1"/>
          </p:cNvSpPr>
          <p:nvPr>
            <p:ph idx="1"/>
          </p:nvPr>
        </p:nvSpPr>
        <p:spPr>
          <a:xfrm>
            <a:off x="2589212" y="1359017"/>
            <a:ext cx="8915400" cy="4552205"/>
          </a:xfrm>
        </p:spPr>
        <p:txBody>
          <a:bodyPr/>
          <a:lstStyle/>
          <a:p>
            <a:r>
              <a:rPr lang="fr-FR" dirty="0"/>
              <a:t>Age légal et durée d’assurance</a:t>
            </a:r>
          </a:p>
          <a:p>
            <a:endParaRPr lang="fr-FR" dirty="0"/>
          </a:p>
          <a:p>
            <a:r>
              <a:rPr lang="fr-FR" dirty="0"/>
              <a:t>Carrière longue</a:t>
            </a:r>
          </a:p>
          <a:p>
            <a:pPr marL="0" indent="0">
              <a:buNone/>
            </a:pPr>
            <a:endParaRPr lang="fr-FR" dirty="0"/>
          </a:p>
          <a:p>
            <a:r>
              <a:rPr lang="fr-FR" dirty="0"/>
              <a:t>Cessation progressive d’activité</a:t>
            </a:r>
          </a:p>
          <a:p>
            <a:pPr marL="0" indent="0">
              <a:buNone/>
            </a:pPr>
            <a:endParaRPr lang="fr-FR" dirty="0"/>
          </a:p>
          <a:p>
            <a:r>
              <a:rPr lang="fr-FR" dirty="0"/>
              <a:t>Maintien en fonction</a:t>
            </a:r>
          </a:p>
          <a:p>
            <a:pPr marL="0" indent="0">
              <a:buNone/>
            </a:pPr>
            <a:endParaRPr lang="fr-FR" dirty="0"/>
          </a:p>
          <a:p>
            <a:r>
              <a:rPr lang="fr-FR" dirty="0"/>
              <a:t>Cumul emploi retraite</a:t>
            </a:r>
          </a:p>
          <a:p>
            <a:endParaRPr lang="fr-FR" dirty="0"/>
          </a:p>
          <a:p>
            <a:r>
              <a:rPr lang="fr-FR" dirty="0"/>
              <a:t>Nouveau service simulation de pension via la plateforme PEP’S</a:t>
            </a:r>
          </a:p>
        </p:txBody>
      </p:sp>
      <p:sp>
        <p:nvSpPr>
          <p:cNvPr id="4" name="Espace réservé du numéro de diapositive 3">
            <a:extLst>
              <a:ext uri="{FF2B5EF4-FFF2-40B4-BE49-F238E27FC236}">
                <a16:creationId xmlns:a16="http://schemas.microsoft.com/office/drawing/2014/main" id="{CA97AFEF-29FC-3BB9-9737-3C140461A00B}"/>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083046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6CC3E1-B3AA-A0A0-AD25-460976AB334C}"/>
              </a:ext>
            </a:extLst>
          </p:cNvPr>
          <p:cNvSpPr>
            <a:spLocks noGrp="1"/>
          </p:cNvSpPr>
          <p:nvPr>
            <p:ph type="title"/>
          </p:nvPr>
        </p:nvSpPr>
        <p:spPr/>
        <p:txBody>
          <a:bodyPr>
            <a:normAutofit/>
          </a:bodyPr>
          <a:lstStyle/>
          <a:p>
            <a:r>
              <a:rPr lang="fr-FR" sz="3200" dirty="0"/>
              <a:t>Accès au simulateur de retraite CNRACL</a:t>
            </a:r>
          </a:p>
        </p:txBody>
      </p:sp>
      <p:pic>
        <p:nvPicPr>
          <p:cNvPr id="6" name="Espace réservé du contenu 5">
            <a:extLst>
              <a:ext uri="{FF2B5EF4-FFF2-40B4-BE49-F238E27FC236}">
                <a16:creationId xmlns:a16="http://schemas.microsoft.com/office/drawing/2014/main" id="{E9EDB572-BAB2-13EB-82F8-E8A3DAA634D9}"/>
              </a:ext>
            </a:extLst>
          </p:cNvPr>
          <p:cNvPicPr>
            <a:picLocks noGrp="1" noChangeAspect="1"/>
          </p:cNvPicPr>
          <p:nvPr>
            <p:ph idx="1"/>
          </p:nvPr>
        </p:nvPicPr>
        <p:blipFill>
          <a:blip r:embed="rId2"/>
          <a:stretch>
            <a:fillRect/>
          </a:stretch>
        </p:blipFill>
        <p:spPr>
          <a:xfrm>
            <a:off x="2659310" y="2133600"/>
            <a:ext cx="8618707" cy="4233644"/>
          </a:xfrm>
        </p:spPr>
      </p:pic>
      <p:sp>
        <p:nvSpPr>
          <p:cNvPr id="4" name="Espace réservé du numéro de diapositive 3">
            <a:extLst>
              <a:ext uri="{FF2B5EF4-FFF2-40B4-BE49-F238E27FC236}">
                <a16:creationId xmlns:a16="http://schemas.microsoft.com/office/drawing/2014/main" id="{B41D30DF-07F8-F768-2AB0-3E39A35851E4}"/>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2143223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6BD2E6-F0A3-EC68-9890-B5010E5657F0}"/>
              </a:ext>
            </a:extLst>
          </p:cNvPr>
          <p:cNvSpPr>
            <a:spLocks noGrp="1"/>
          </p:cNvSpPr>
          <p:nvPr>
            <p:ph type="title"/>
          </p:nvPr>
        </p:nvSpPr>
        <p:spPr/>
        <p:txBody>
          <a:bodyPr>
            <a:normAutofit/>
          </a:bodyPr>
          <a:lstStyle/>
          <a:p>
            <a:r>
              <a:rPr lang="fr-FR" sz="3200" dirty="0"/>
              <a:t>Accès au simulateur de retraite CNRACL</a:t>
            </a:r>
          </a:p>
        </p:txBody>
      </p:sp>
      <p:sp>
        <p:nvSpPr>
          <p:cNvPr id="3" name="Espace réservé du contenu 2">
            <a:extLst>
              <a:ext uri="{FF2B5EF4-FFF2-40B4-BE49-F238E27FC236}">
                <a16:creationId xmlns:a16="http://schemas.microsoft.com/office/drawing/2014/main" id="{986B85CB-772F-EDA0-BAF7-07FD2717C6F4}"/>
              </a:ext>
            </a:extLst>
          </p:cNvPr>
          <p:cNvSpPr>
            <a:spLocks noGrp="1"/>
          </p:cNvSpPr>
          <p:nvPr>
            <p:ph idx="1"/>
          </p:nvPr>
        </p:nvSpPr>
        <p:spPr/>
        <p:txBody>
          <a:bodyPr/>
          <a:lstStyle/>
          <a:p>
            <a:r>
              <a:rPr lang="fr-FR" dirty="0"/>
              <a:t>Pour vous accompagner dans votre appropriation de ce nouveau service, reportez-vous à l’aide à votre disposition dans </a:t>
            </a:r>
            <a:r>
              <a:rPr lang="fr-FR" dirty="0" err="1"/>
              <a:t>PEP’s</a:t>
            </a:r>
            <a:r>
              <a:rPr lang="fr-FR" dirty="0"/>
              <a:t> :</a:t>
            </a:r>
          </a:p>
          <a:p>
            <a:pPr>
              <a:buFont typeface="Arial" panose="020B0604020202020204" pitchFamily="34" charset="0"/>
              <a:buChar char="•"/>
            </a:pPr>
            <a:r>
              <a:rPr lang="fr-FR" dirty="0">
                <a:hlinkClick r:id="rId2" tooltip="Ouvre le document dans une nouvelle fenêtre"/>
              </a:rPr>
              <a:t>Pas -à- pas « Nouveau service de simulation de retraite CNRACL »</a:t>
            </a:r>
            <a:r>
              <a:rPr lang="fr-FR" dirty="0"/>
              <a:t>, </a:t>
            </a:r>
          </a:p>
          <a:p>
            <a:pPr>
              <a:buFont typeface="Arial" panose="020B0604020202020204" pitchFamily="34" charset="0"/>
              <a:buChar char="•"/>
            </a:pPr>
            <a:r>
              <a:rPr lang="fr-FR" dirty="0">
                <a:hlinkClick r:id="rId3" tooltip="Ouvre le webinaire dans une nouvelle fenêtre"/>
              </a:rPr>
              <a:t>Webinaire « Simulation de retraite CNRACL - présentation du service » </a:t>
            </a:r>
            <a:endParaRPr lang="fr-FR" dirty="0"/>
          </a:p>
          <a:p>
            <a:pPr>
              <a:buFont typeface="Arial" panose="020B0604020202020204" pitchFamily="34" charset="0"/>
              <a:buChar char="•"/>
            </a:pPr>
            <a:r>
              <a:rPr lang="fr-FR" dirty="0">
                <a:hlinkClick r:id="rId4" tooltip="Ouvre le webinaire dans une nouvelle fenêtre"/>
              </a:rPr>
              <a:t>Webinaire « Comment effectuer une simulation ? » </a:t>
            </a:r>
            <a:endParaRPr lang="fr-FR" dirty="0"/>
          </a:p>
          <a:p>
            <a:pPr>
              <a:buFont typeface="Arial" panose="020B0604020202020204" pitchFamily="34" charset="0"/>
              <a:buChar char="•"/>
            </a:pPr>
            <a:r>
              <a:rPr lang="fr-FR" dirty="0">
                <a:hlinkClick r:id="rId5" tooltip="Ouvre la FAQ dans une nouvelle fenêtre"/>
              </a:rPr>
              <a:t>FAQ « </a:t>
            </a:r>
            <a:r>
              <a:rPr lang="fr-FR" dirty="0" err="1">
                <a:hlinkClick r:id="rId5" tooltip="Ouvre la FAQ dans une nouvelle fenêtre"/>
              </a:rPr>
              <a:t>PEP’s</a:t>
            </a:r>
            <a:r>
              <a:rPr lang="fr-FR" dirty="0">
                <a:hlinkClick r:id="rId5" tooltip="Ouvre la FAQ dans une nouvelle fenêtre"/>
              </a:rPr>
              <a:t>- simulation de pension CNRACL- foire aux questions »</a:t>
            </a:r>
            <a:r>
              <a:rPr lang="fr-FR" dirty="0"/>
              <a:t>.</a:t>
            </a:r>
          </a:p>
          <a:p>
            <a:pPr marL="0" indent="0">
              <a:buNone/>
            </a:pPr>
            <a:endParaRPr lang="fr-FR" dirty="0"/>
          </a:p>
        </p:txBody>
      </p:sp>
      <p:sp>
        <p:nvSpPr>
          <p:cNvPr id="4" name="Espace réservé du numéro de diapositive 3">
            <a:extLst>
              <a:ext uri="{FF2B5EF4-FFF2-40B4-BE49-F238E27FC236}">
                <a16:creationId xmlns:a16="http://schemas.microsoft.com/office/drawing/2014/main" id="{323798EA-8641-E466-63F0-DB7D085F258B}"/>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1663354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298DA8-BA30-444C-1676-04DED147A32A}"/>
              </a:ext>
            </a:extLst>
          </p:cNvPr>
          <p:cNvSpPr>
            <a:spLocks noGrp="1"/>
          </p:cNvSpPr>
          <p:nvPr>
            <p:ph type="title"/>
          </p:nvPr>
        </p:nvSpPr>
        <p:spPr/>
        <p:txBody>
          <a:bodyPr/>
          <a:lstStyle/>
          <a:p>
            <a:r>
              <a:rPr lang="fr-FR" dirty="0"/>
              <a:t>FOIRE AUX QUESTIONS</a:t>
            </a:r>
          </a:p>
        </p:txBody>
      </p:sp>
      <p:sp>
        <p:nvSpPr>
          <p:cNvPr id="3" name="Espace réservé du contenu 2">
            <a:extLst>
              <a:ext uri="{FF2B5EF4-FFF2-40B4-BE49-F238E27FC236}">
                <a16:creationId xmlns:a16="http://schemas.microsoft.com/office/drawing/2014/main" id="{FDEE70F8-320B-B0E6-BDB2-D4A899060AFE}"/>
              </a:ext>
            </a:extLst>
          </p:cNvPr>
          <p:cNvSpPr>
            <a:spLocks noGrp="1"/>
          </p:cNvSpPr>
          <p:nvPr>
            <p:ph idx="1"/>
          </p:nvPr>
        </p:nvSpPr>
        <p:spPr>
          <a:xfrm>
            <a:off x="2589212" y="1363851"/>
            <a:ext cx="8915400" cy="4547371"/>
          </a:xfrm>
        </p:spPr>
        <p:txBody>
          <a:bodyPr>
            <a:normAutofit fontScale="92500" lnSpcReduction="10000"/>
          </a:bodyPr>
          <a:lstStyle/>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CATEGORIE ACTIVE</a:t>
            </a: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Par exemple, pour un agent ripeur, quel grade ? quelle catégorie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Un ripeur est classé en catégorie active par la CNRACL. Attention, s’il est agent maîtrise, il ne sera plus classé en catégorie active du fait que le grade d’agent de maîtrise est un grade d’encadrement.</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Est-ce que des périodes de congé parental sont pris en compte dans la durée cotisée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Cf annonce CP pris en compte 4 trimestres / pas de nouvelles à ce jour</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 compter en durée d’assurance mais pas assurance cotisée</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Possibilité de faire valider les années de tuc  ?</a:t>
            </a: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(carrière à corriger par la CARSAT) ne permet pas de partir en carrière longue </a:t>
            </a:r>
            <a:r>
              <a:rPr lang="fr-FR" i="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mais </a:t>
            </a: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de ne pas avoir de décote. Compte en durée d’assurance uniquement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a:extLst>
              <a:ext uri="{FF2B5EF4-FFF2-40B4-BE49-F238E27FC236}">
                <a16:creationId xmlns:a16="http://schemas.microsoft.com/office/drawing/2014/main" id="{A74C2A67-5CFB-F50E-2412-0EA213B162EF}"/>
              </a:ext>
            </a:extLst>
          </p:cNvPr>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3621174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9225BB-A170-38B9-3E5A-4DF0609AAB27}"/>
              </a:ext>
            </a:extLst>
          </p:cNvPr>
          <p:cNvSpPr>
            <a:spLocks noGrp="1"/>
          </p:cNvSpPr>
          <p:nvPr>
            <p:ph type="title"/>
          </p:nvPr>
        </p:nvSpPr>
        <p:spPr>
          <a:xfrm>
            <a:off x="2592925" y="624110"/>
            <a:ext cx="8911687" cy="163672"/>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CFE697A0-1A2A-E0EA-7CD8-D97201325D19}"/>
              </a:ext>
            </a:extLst>
          </p:cNvPr>
          <p:cNvSpPr>
            <a:spLocks noGrp="1"/>
          </p:cNvSpPr>
          <p:nvPr>
            <p:ph idx="1"/>
          </p:nvPr>
        </p:nvSpPr>
        <p:spPr>
          <a:xfrm>
            <a:off x="2592924" y="787782"/>
            <a:ext cx="8911688" cy="5123440"/>
          </a:xfrm>
        </p:spPr>
        <p:txBody>
          <a:bodyPr>
            <a:normAutofit fontScale="92500" lnSpcReduction="10000"/>
          </a:bodyPr>
          <a:lstStyle/>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Est-ce que les périodes en tant qu'apprenti au régime général sont prises en compte dans la durée cotisée ? Oui prise en compte pour la carrière longue</a:t>
            </a:r>
          </a:p>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Dossiers plus anciens ? arrêts pendant la période CNRACL comment procéder ?</a:t>
            </a: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Il faut absolument saisir tous les arrêts de travail sur le compte individuel de l’agent via la plateforme PEP’S. Donc ceux qui ne seront pas renseigner par la DAD’S ou maintenant la DSN doivent être saisis manuellement, même pour 1 jour d’arrêt. Il en va de la responsabilité de l’employeur</a:t>
            </a:r>
          </a:p>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Quel est l’impact du versement de la retraite progressif sur la retraite globale à l’âge légal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Aucun impact, Montant de la retraite final . Toutefois le temps partiel sur autorisation même impact au bout du bout sur la pension finale. Temps partiel 80% = perd 4 trimestres soit 2 ans à temps partiel de la retraite peu d’impact </a:t>
            </a:r>
          </a:p>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La sur cotisation est du coup peu intéressant si le temps partiel débute 2 ans avant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Très chère et pas d’impact c’est une possibilité mais pas intéressant !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FR" sz="1800" i="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EB19932E-6165-BE2C-328B-C8844BE1F587}"/>
              </a:ext>
            </a:extLst>
          </p:cNvPr>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830707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EFEA20-85FD-5EFF-1AC8-213AC402F85A}"/>
              </a:ext>
            </a:extLst>
          </p:cNvPr>
          <p:cNvSpPr>
            <a:spLocks noGrp="1"/>
          </p:cNvSpPr>
          <p:nvPr>
            <p:ph type="title"/>
          </p:nvPr>
        </p:nvSpPr>
        <p:spPr>
          <a:xfrm>
            <a:off x="2592925" y="624110"/>
            <a:ext cx="8911687" cy="163672"/>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3D0EC876-76D3-8526-0CB2-DB922AE75C2B}"/>
              </a:ext>
            </a:extLst>
          </p:cNvPr>
          <p:cNvSpPr>
            <a:spLocks noGrp="1"/>
          </p:cNvSpPr>
          <p:nvPr>
            <p:ph idx="1"/>
          </p:nvPr>
        </p:nvSpPr>
        <p:spPr>
          <a:xfrm>
            <a:off x="2592924" y="787782"/>
            <a:ext cx="8911688" cy="5123440"/>
          </a:xfrm>
        </p:spPr>
        <p:txBody>
          <a:bodyPr>
            <a:normAutofit/>
          </a:bodyPr>
          <a:lstStyle/>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Retraite progressive quel que soit le TNC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La surcotisassions est du coup peu intéressant si le temps partiel débute 2 ans avant ? Moins fréquent temps partiel de droit avant la retraite </a:t>
            </a:r>
          </a:p>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Retraite progressive quel que soit le temps non complet actuel ? Possible pour un TNC à 60 % (21h/semaine)</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Attention 60% = IRCANTEC. Retraite progressive auprès du RG c’est l’agent de faire le nécessaire et non à la collectivité.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Peut-on demander successivement la retraite progressive et quelques mois après la retraite pour carrière longue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Prendre la retraite pour carrière longue est possible sous réserve de remplir les conditions. Le dispositif n’est pas bloqué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a:extLst>
              <a:ext uri="{FF2B5EF4-FFF2-40B4-BE49-F238E27FC236}">
                <a16:creationId xmlns:a16="http://schemas.microsoft.com/office/drawing/2014/main" id="{BE9DDF3C-9A76-684E-D1ED-14C481D7824A}"/>
              </a:ext>
            </a:extLst>
          </p:cNvPr>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3073931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A23652-E296-821B-73EA-6F45A3E1544A}"/>
              </a:ext>
            </a:extLst>
          </p:cNvPr>
          <p:cNvSpPr>
            <a:spLocks noGrp="1"/>
          </p:cNvSpPr>
          <p:nvPr>
            <p:ph type="title"/>
          </p:nvPr>
        </p:nvSpPr>
        <p:spPr>
          <a:xfrm>
            <a:off x="2592925" y="624110"/>
            <a:ext cx="8911687" cy="163672"/>
          </a:xfrm>
        </p:spPr>
        <p:txBody>
          <a:bodyPr>
            <a:normAutofit fontScale="90000"/>
          </a:bodyPr>
          <a:lstStyle/>
          <a:p>
            <a:endParaRPr lang="fr-FR"/>
          </a:p>
        </p:txBody>
      </p:sp>
      <p:sp>
        <p:nvSpPr>
          <p:cNvPr id="3" name="Espace réservé du contenu 2">
            <a:extLst>
              <a:ext uri="{FF2B5EF4-FFF2-40B4-BE49-F238E27FC236}">
                <a16:creationId xmlns:a16="http://schemas.microsoft.com/office/drawing/2014/main" id="{CF317018-3226-53E9-C4D3-238AA7251645}"/>
              </a:ext>
            </a:extLst>
          </p:cNvPr>
          <p:cNvSpPr>
            <a:spLocks noGrp="1"/>
          </p:cNvSpPr>
          <p:nvPr>
            <p:ph idx="1"/>
          </p:nvPr>
        </p:nvSpPr>
        <p:spPr>
          <a:xfrm>
            <a:off x="2592924" y="787782"/>
            <a:ext cx="8911687" cy="5123440"/>
          </a:xfrm>
        </p:spPr>
        <p:txBody>
          <a:bodyPr>
            <a:normAutofit lnSpcReduction="10000"/>
          </a:bodyPr>
          <a:lstStyle/>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Quel est l'avantage de prendre une retraite progressive pour un agent à  temps non complet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Intérêt pour les caisses de retraite: l’agent partira plus tard et cotisera plus longtemps.</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Idée : travailler plus longtemps de ce qui est prévu avec une meilleure retraite (complément CNRACL, CARSAT)</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Oui mais il y aura une diminution de pension à la retraite ? Non les droits seront calculés au moment de leur retraite. C’est un bonus d'être à tps non complet </a:t>
            </a:r>
          </a:p>
          <a:p>
            <a:pPr algn="just">
              <a:lnSpc>
                <a:spcPct val="107000"/>
              </a:lnSpc>
              <a:spcAft>
                <a:spcPts val="800"/>
              </a:spcAft>
            </a:pPr>
            <a:r>
              <a:rPr lang="fr-FR" i="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Est-il p</a:t>
            </a: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ossible de demander un temps partiel annualisé ? oui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La retraite progressive peut-elle être demandée à l’âge légal et après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Oui au plutôt 2 ans avant légal (pas atteindre les 67 ans)</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Est-ce que les personnes non concernées par la réforme des retraites, peuvent bénéficier de la retraite progressive ?  Oui (Née avant de septembre 1961)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F3C747AD-765F-03A5-C600-719F49602D0E}"/>
              </a:ext>
            </a:extLst>
          </p:cNvPr>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28460542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6E7261-C7EF-C4CC-DC8C-4F24F347C53C}"/>
              </a:ext>
            </a:extLst>
          </p:cNvPr>
          <p:cNvSpPr>
            <a:spLocks noGrp="1"/>
          </p:cNvSpPr>
          <p:nvPr>
            <p:ph type="title"/>
          </p:nvPr>
        </p:nvSpPr>
        <p:spPr>
          <a:xfrm>
            <a:off x="2592925" y="624110"/>
            <a:ext cx="8911687" cy="45719"/>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C7B20CAD-DBA0-B0FB-5342-FD3CDE371286}"/>
              </a:ext>
            </a:extLst>
          </p:cNvPr>
          <p:cNvSpPr>
            <a:spLocks noGrp="1"/>
          </p:cNvSpPr>
          <p:nvPr>
            <p:ph idx="1"/>
          </p:nvPr>
        </p:nvSpPr>
        <p:spPr>
          <a:xfrm>
            <a:off x="2589212" y="624110"/>
            <a:ext cx="8915400" cy="5287112"/>
          </a:xfrm>
        </p:spPr>
        <p:txBody>
          <a:bodyPr>
            <a:normAutofit fontScale="85000" lnSpcReduction="20000"/>
          </a:bodyPr>
          <a:lstStyle/>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Duelle est la différence entre la retraite progressive à temps partiel et le temps non complet, au niveau du mode de calcul ? Mode de calcul identique </a:t>
            </a:r>
          </a:p>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La retraite progressive peut-elle être maintenue en cas de mutation ?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Oui si la nouvelle collectivité accepte de recruter l’agent à temps partiel ou incomplet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i="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Est-ce que la retraite progressive est possible </a:t>
            </a: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en cas de demande de TP pour création d'entreprise? Non il faut exercer son activité à titre exclusif</a:t>
            </a:r>
          </a:p>
          <a:p>
            <a:pPr algn="just">
              <a:lnSpc>
                <a:spcPct val="107000"/>
              </a:lnSpc>
              <a:spcAft>
                <a:spcPts val="800"/>
              </a:spcAft>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Cumul emploi-retraite : jusqu'à quelle hauteur d'heures et/ou de rémunération ne pas dépasser pour ne pas perdre sa pension ? Ou tout du moins qu'elle n'impacte pas sa rémunération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Si l’agent part à l’âge légal avec une carrière complète, il pourra cumuler intégralement sa pension avec sa nouvelle rémunération. Il pourra retravailler dès le lendemain dans son ancienne collectivité.</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S’il ne part pas à l’âge légal (ex. carrière longue) ou s’il n’a pas sa carrière complète, sa pension sera écrêtée selon la formule suivante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Ecrêtement = (revenu d’activité – 1/3 du montant brut annuel de sa pension CNRACL) – abattement égal à ½ indice majoré 227</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i="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P</a:t>
            </a:r>
            <a:r>
              <a:rPr lang="fr-FR"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our un Ircantec, il y a une carence de 6 mois pour reprendre son activité avec son ancien employeur s’il ne part pas à l’âge légal ou s’il n’a pas tous ses trimestres</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a:extLst>
              <a:ext uri="{FF2B5EF4-FFF2-40B4-BE49-F238E27FC236}">
                <a16:creationId xmlns:a16="http://schemas.microsoft.com/office/drawing/2014/main" id="{81578CEB-CF83-6287-58A7-F33B402657F4}"/>
              </a:ext>
            </a:extLst>
          </p:cNvPr>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3568246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D0D48C-8E92-02AF-D2A3-68FE37670B3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644DB17-E7A0-328B-8704-BE2CC3C26949}"/>
              </a:ext>
            </a:extLst>
          </p:cNvPr>
          <p:cNvSpPr>
            <a:spLocks noGrp="1"/>
          </p:cNvSpPr>
          <p:nvPr>
            <p:ph idx="1"/>
          </p:nvPr>
        </p:nvSpPr>
        <p:spPr>
          <a:xfrm>
            <a:off x="2589212" y="624110"/>
            <a:ext cx="8915400" cy="5609780"/>
          </a:xfrm>
        </p:spPr>
        <p:txBody>
          <a:bodyPr>
            <a:normAutofit fontScale="92500" lnSpcReduction="20000"/>
          </a:bodyPr>
          <a:lstStyle/>
          <a:p>
            <a:pPr algn="just">
              <a:lnSpc>
                <a:spcPct val="107000"/>
              </a:lnSpc>
              <a:spcAft>
                <a:spcPts val="800"/>
              </a:spcAft>
            </a:pP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Peut -on prendre une retraite à la CARSAT et continuer l'activité en retraite progressive dans la Fonction publique ?</a:t>
            </a:r>
          </a:p>
          <a:p>
            <a:pPr marL="0" indent="0" algn="just">
              <a:lnSpc>
                <a:spcPct val="107000"/>
              </a:lnSpc>
              <a:spcAft>
                <a:spcPts val="800"/>
              </a:spcAft>
              <a:buNone/>
            </a:pP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Principe de la Liquidation dans toutes les régimes en même temps </a:t>
            </a:r>
          </a:p>
          <a:p>
            <a:pPr algn="just">
              <a:lnSpc>
                <a:spcPct val="107000"/>
              </a:lnSpc>
              <a:spcAft>
                <a:spcPts val="800"/>
              </a:spcAft>
            </a:pP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À qui faut-il faire la demande pour les trimestres cotisés à l'étranger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Contacter l’organisme qui accompagne les agents dans leur démarche</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Centre des liaisons européennes et internationales de sécurité sociale (</a:t>
            </a:r>
            <a:r>
              <a:rPr lang="fr-FR" sz="18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cleiss</a:t>
            </a: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11 rue de la tour des dames - 75 436 Paris cedex 09 – Tél ; 01 45 26 33 41 – site internet : </a:t>
            </a: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www.cleiss.fr</a:t>
            </a:r>
            <a:endPar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Quel est l’impact des congés maladie pour partir en carrière longue ? </a:t>
            </a:r>
          </a:p>
          <a:p>
            <a:pPr>
              <a:lnSpc>
                <a:spcPct val="107000"/>
              </a:lnSpc>
              <a:spcAft>
                <a:spcPts val="800"/>
              </a:spcAft>
            </a:pPr>
            <a:r>
              <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Au-delà de 365 jours dans toute la carrière, il y aura un plafonnement du nombre de trimestres en durée d’assurance cotisée. Il faut donc bien</a:t>
            </a: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passer tous les arrêtés maladies quel que soit la durée</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solidFill>
                  <a:schemeClr val="tx1"/>
                </a:solidFill>
                <a:effectLst/>
                <a:latin typeface="Segoe UI" panose="020B0502040204020203" pitchFamily="34" charset="0"/>
                <a:ea typeface="Calibri" panose="020F0502020204030204" pitchFamily="34" charset="0"/>
                <a:cs typeface="Times New Roman" panose="02020603050405020304" pitchFamily="18" charset="0"/>
              </a:rPr>
              <a:t>Pour les 365 jours d'absences, est ce que le TPT et les accidents de travail sont pris en compte?</a:t>
            </a: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Accident de travail oui. Le TPT est considéré comme de l’activité donc pas il n’est pas décompté</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a:extLst>
              <a:ext uri="{FF2B5EF4-FFF2-40B4-BE49-F238E27FC236}">
                <a16:creationId xmlns:a16="http://schemas.microsoft.com/office/drawing/2014/main" id="{4A1DDA2C-67CB-A239-9032-154038049D29}"/>
              </a:ext>
            </a:extLst>
          </p:cNvPr>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34480181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D30ECC-E183-557A-224B-7E2C5BEA40C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6D0801E-4BBE-CFEA-4A6D-E8302EB614A3}"/>
              </a:ext>
            </a:extLst>
          </p:cNvPr>
          <p:cNvSpPr>
            <a:spLocks noGrp="1"/>
          </p:cNvSpPr>
          <p:nvPr>
            <p:ph idx="1"/>
          </p:nvPr>
        </p:nvSpPr>
        <p:spPr>
          <a:xfrm>
            <a:off x="2589212" y="624110"/>
            <a:ext cx="8915400" cy="5287112"/>
          </a:xfrm>
        </p:spPr>
        <p:txBody>
          <a:bodyPr>
            <a:normAutofit/>
          </a:bodyPr>
          <a:lstStyle/>
          <a:p>
            <a:pPr>
              <a:lnSpc>
                <a:spcPct val="107000"/>
              </a:lnSpc>
              <a:spcAft>
                <a:spcPts val="800"/>
              </a:spcAft>
            </a:pPr>
            <a:r>
              <a:rPr lang="fr-FR" sz="1800" dirty="0">
                <a:solidFill>
                  <a:schemeClr val="tx1"/>
                </a:solidFill>
                <a:effectLst/>
                <a:latin typeface="Segoe UI" panose="020B0502040204020203" pitchFamily="34" charset="0"/>
                <a:ea typeface="Calibri" panose="020F0502020204030204" pitchFamily="34" charset="0"/>
                <a:cs typeface="Times New Roman" panose="02020603050405020304" pitchFamily="18" charset="0"/>
              </a:rPr>
              <a:t>Pour les trimestres requis en carrière longue comment compte le temps partiel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solidFill>
                  <a:schemeClr val="tx1"/>
                </a:solidFill>
                <a:effectLst/>
                <a:latin typeface="Yu Gothic UI" panose="020B0500000000000000" pitchFamily="34" charset="-128"/>
                <a:ea typeface="Times New Roman" panose="02020603050405020304" pitchFamily="18" charset="0"/>
                <a:cs typeface="Times New Roman" panose="02020603050405020304" pitchFamily="18" charset="0"/>
              </a:rPr>
              <a:t>Le t</a:t>
            </a:r>
            <a:r>
              <a:rPr lang="fr-FR" sz="18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emps</a:t>
            </a: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partiel a un impact sur la durée en liquidation, mais aucun impact sur la durée d’assurance</a:t>
            </a:r>
          </a:p>
          <a:p>
            <a:pPr>
              <a:lnSpc>
                <a:spcPct val="107000"/>
              </a:lnSpc>
              <a:spcAft>
                <a:spcPts val="800"/>
              </a:spcAft>
            </a:pPr>
            <a:r>
              <a:rPr lang="fr-FR" sz="1800" dirty="0">
                <a:solidFill>
                  <a:schemeClr val="tx1"/>
                </a:solidFill>
                <a:effectLst/>
                <a:latin typeface="Segoe UI" panose="020B0502040204020203" pitchFamily="34" charset="0"/>
                <a:ea typeface="Calibri" panose="020F0502020204030204" pitchFamily="34" charset="0"/>
                <a:cs typeface="Times New Roman" panose="02020603050405020304" pitchFamily="18" charset="0"/>
              </a:rPr>
              <a:t>Pour la cessation progressive d'activité, faut- il exercer préalablement son activité à temps partiel ou l'agent peut diminuer son activité au moment de la cessation progressive d'activité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L’agent peut diminuer son temps de travail uniquement au moment de la demande de retraite progressive</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solidFill>
                  <a:schemeClr val="tx1"/>
                </a:solidFill>
                <a:effectLst/>
                <a:latin typeface="Segoe UI" panose="020B0502040204020203" pitchFamily="34" charset="0"/>
                <a:ea typeface="Calibri" panose="020F0502020204030204" pitchFamily="34" charset="0"/>
                <a:cs typeface="Times New Roman" panose="02020603050405020304" pitchFamily="18" charset="0"/>
              </a:rPr>
              <a:t>Les agents en catégorie active ne peuvent pas prétendre à la cessation progressive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L’agent en catégorie active peut prétendre à une retraite anticipée à partir de 57 ans alors que la retraite progressive ne peut être demandé que 2 ans avant l’âge légal de la catégorie sédentaire. C’est-à-dire 60 ans et x mois au plus tôt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24645CE4-2D43-D319-3431-612830114A71}"/>
              </a:ext>
            </a:extLst>
          </p:cNvPr>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3423610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54FD91-C2CD-B7EF-360D-3BBDA0D24A2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4DB4A6B-C52C-8129-0C5A-6C7B9C070BC6}"/>
              </a:ext>
            </a:extLst>
          </p:cNvPr>
          <p:cNvSpPr>
            <a:spLocks noGrp="1"/>
          </p:cNvSpPr>
          <p:nvPr>
            <p:ph idx="1"/>
          </p:nvPr>
        </p:nvSpPr>
        <p:spPr>
          <a:xfrm>
            <a:off x="2589212" y="624110"/>
            <a:ext cx="8915400" cy="5287112"/>
          </a:xfrm>
        </p:spPr>
        <p:txBody>
          <a:bodyPr/>
          <a:lstStyle/>
          <a:p>
            <a:r>
              <a:rPr lang="fr-FR" sz="1800" dirty="0">
                <a:effectLst/>
                <a:latin typeface="Segoe UI" panose="020B0502040204020203" pitchFamily="34" charset="0"/>
                <a:ea typeface="Calibri" panose="020F0502020204030204" pitchFamily="34" charset="0"/>
                <a:cs typeface="Times New Roman" panose="02020603050405020304" pitchFamily="18" charset="0"/>
              </a:rPr>
              <a:t>Est-ce que l'on peut demander une CPA juste pour une année ? </a:t>
            </a:r>
            <a:r>
              <a:rPr lang="en-US" sz="1800" dirty="0">
                <a:effectLst/>
                <a:latin typeface="Yu Gothic UI" panose="020B0500000000000000" pitchFamily="34" charset="-128"/>
                <a:ea typeface="Calibri" panose="020F0502020204030204" pitchFamily="34" charset="0"/>
                <a:cs typeface="Segoe UI" panose="020B0502040204020203" pitchFamily="34" charset="0"/>
              </a:rPr>
              <a:t>➡</a:t>
            </a:r>
            <a:r>
              <a:rPr lang="fr-FR" sz="1800" dirty="0">
                <a:effectLst/>
                <a:latin typeface="Segoe UI" panose="020B0502040204020203" pitchFamily="34" charset="0"/>
                <a:ea typeface="Calibri" panose="020F0502020204030204" pitchFamily="34" charset="0"/>
                <a:cs typeface="Times New Roman" panose="02020603050405020304" pitchFamily="18" charset="0"/>
              </a:rPr>
              <a:t> Il n’y a pas de durée minimum pour la retraite progressive. On peut tout à fait demander la retraite progressive 1 an avant son âge légal de départ.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effectLst/>
                <a:latin typeface="Segoe UI" panose="020B0502040204020203" pitchFamily="34" charset="0"/>
                <a:ea typeface="Calibri" panose="020F0502020204030204" pitchFamily="34" charset="0"/>
                <a:cs typeface="Times New Roman" panose="02020603050405020304" pitchFamily="18" charset="0"/>
              </a:rPr>
              <a:t>Qui paie la différence de salaire en retraite progressive ? la collectivité paie le salaire selon la quotité de temps travaillé et l’agent perçoit sa pension à l’instant temps multipliée par la quotité non travaillée. Ex. un agent travaille à temps partiel à 60% à compter du 1</a:t>
            </a:r>
            <a:r>
              <a:rPr lang="fr-FR" sz="1800" baseline="30000" dirty="0">
                <a:effectLst/>
                <a:latin typeface="Segoe UI" panose="020B0502040204020203" pitchFamily="34" charset="0"/>
                <a:ea typeface="Calibri" panose="020F0502020204030204" pitchFamily="34" charset="0"/>
                <a:cs typeface="Times New Roman" panose="02020603050405020304" pitchFamily="18" charset="0"/>
              </a:rPr>
              <a:t>er</a:t>
            </a:r>
            <a:r>
              <a:rPr lang="fr-FR" sz="1800" dirty="0">
                <a:effectLst/>
                <a:latin typeface="Segoe UI" panose="020B0502040204020203" pitchFamily="34" charset="0"/>
                <a:ea typeface="Calibri" panose="020F0502020204030204" pitchFamily="34" charset="0"/>
                <a:cs typeface="Times New Roman" panose="02020603050405020304" pitchFamily="18" charset="0"/>
              </a:rPr>
              <a:t> septembre 2024. Il percevra 60% de son salaire et 40% de la pension qu’il aurait touché s’il était parti au 1</a:t>
            </a:r>
            <a:r>
              <a:rPr lang="fr-FR" sz="1800" baseline="30000" dirty="0">
                <a:effectLst/>
                <a:latin typeface="Segoe UI" panose="020B0502040204020203" pitchFamily="34" charset="0"/>
                <a:ea typeface="Calibri" panose="020F0502020204030204" pitchFamily="34" charset="0"/>
                <a:cs typeface="Times New Roman" panose="02020603050405020304" pitchFamily="18" charset="0"/>
              </a:rPr>
              <a:t>er</a:t>
            </a:r>
            <a:r>
              <a:rPr lang="fr-FR" sz="1800" dirty="0">
                <a:effectLst/>
                <a:latin typeface="Segoe UI" panose="020B0502040204020203" pitchFamily="34" charset="0"/>
                <a:ea typeface="Calibri" panose="020F0502020204030204" pitchFamily="34" charset="0"/>
                <a:cs typeface="Times New Roman" panose="02020603050405020304" pitchFamily="18" charset="0"/>
              </a:rPr>
              <a:t> septembre 2024</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effectLst/>
                <a:latin typeface="Segoe UI" panose="020B0502040204020203" pitchFamily="34" charset="0"/>
                <a:ea typeface="Calibri" panose="020F0502020204030204" pitchFamily="34" charset="0"/>
                <a:cs typeface="Times New Roman" panose="02020603050405020304" pitchFamily="18" charset="0"/>
              </a:rPr>
              <a:t>Si on demande une retraite progressive à 66ans, comment doit on procéder ? Y a t'il une prolongation d'activité entre l'âge légal de départ et 66 ans ?</a:t>
            </a:r>
            <a:br>
              <a:rPr lang="fr-FR" sz="1800" dirty="0">
                <a:effectLst/>
                <a:latin typeface="Segoe UI" panose="020B0502040204020203" pitchFamily="34" charset="0"/>
                <a:ea typeface="Calibri" panose="020F0502020204030204" pitchFamily="34" charset="0"/>
                <a:cs typeface="Times New Roman" panose="02020603050405020304" pitchFamily="18" charset="0"/>
              </a:rPr>
            </a:br>
            <a:r>
              <a:rPr lang="en-US" sz="1800" dirty="0">
                <a:effectLst/>
                <a:latin typeface="Yu Gothic UI" panose="020B0500000000000000" pitchFamily="34" charset="-128"/>
                <a:ea typeface="Calibri" panose="020F0502020204030204" pitchFamily="34" charset="0"/>
                <a:cs typeface="Segoe UI" panose="020B0502040204020203" pitchFamily="34" charset="0"/>
              </a:rPr>
              <a:t>➡</a:t>
            </a:r>
            <a:r>
              <a:rPr lang="fr-FR" sz="1800" dirty="0">
                <a:effectLst/>
                <a:latin typeface="Segoe UI" panose="020B0502040204020203" pitchFamily="34" charset="0"/>
                <a:ea typeface="Calibri" panose="020F0502020204030204" pitchFamily="34" charset="0"/>
                <a:cs typeface="Times New Roman" panose="02020603050405020304" pitchFamily="18" charset="0"/>
              </a:rPr>
              <a:t> Limite d’âge 67 ans même 70 ans donc pas besoin de prolongation d’activité entre l’âge légal et le départ à 66 ans / temps partiel sur autorisation </a:t>
            </a:r>
          </a:p>
          <a:p>
            <a:pPr>
              <a:lnSpc>
                <a:spcPct val="107000"/>
              </a:lnSpc>
              <a:spcAft>
                <a:spcPts val="800"/>
              </a:spcAft>
            </a:pPr>
            <a:r>
              <a:rPr lang="fr-FR" sz="1800" dirty="0">
                <a:effectLst/>
                <a:latin typeface="Segoe UI" panose="020B0502040204020203" pitchFamily="34" charset="0"/>
                <a:ea typeface="Calibri" panose="020F0502020204030204" pitchFamily="34" charset="0"/>
                <a:cs typeface="Times New Roman" panose="02020603050405020304" pitchFamily="18" charset="0"/>
              </a:rPr>
              <a:t>Devons nous transmettre à la CNRACL les arrêtés de renouvellement de temps partiel dans le cas d'une CPA ? Uniquement si changement de quotité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a:extLst>
              <a:ext uri="{FF2B5EF4-FFF2-40B4-BE49-F238E27FC236}">
                <a16:creationId xmlns:a16="http://schemas.microsoft.com/office/drawing/2014/main" id="{780E1A62-5ABC-F14A-9921-637F68C86875}"/>
              </a:ext>
            </a:extLst>
          </p:cNvPr>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924999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A4EDE8-D32A-8C2A-4BAA-4624095F85D2}"/>
              </a:ext>
            </a:extLst>
          </p:cNvPr>
          <p:cNvSpPr>
            <a:spLocks noGrp="1"/>
          </p:cNvSpPr>
          <p:nvPr>
            <p:ph type="title"/>
          </p:nvPr>
        </p:nvSpPr>
        <p:spPr/>
        <p:txBody>
          <a:bodyPr/>
          <a:lstStyle/>
          <a:p>
            <a:r>
              <a:rPr lang="fr-FR" dirty="0"/>
              <a:t>AGE LEGAL ET DUREE D’ASSURANCE</a:t>
            </a:r>
            <a:br>
              <a:rPr lang="fr-FR" dirty="0"/>
            </a:br>
            <a:r>
              <a:rPr lang="fr-FR" sz="1800" dirty="0"/>
              <a:t>Catégorie sédentaire</a:t>
            </a:r>
            <a:endParaRPr lang="fr-FR" dirty="0"/>
          </a:p>
        </p:txBody>
      </p:sp>
      <p:graphicFrame>
        <p:nvGraphicFramePr>
          <p:cNvPr id="4" name="Espace réservé du contenu 3">
            <a:extLst>
              <a:ext uri="{FF2B5EF4-FFF2-40B4-BE49-F238E27FC236}">
                <a16:creationId xmlns:a16="http://schemas.microsoft.com/office/drawing/2014/main" id="{D251270A-EE6A-7BD4-E99E-DF142864CFA8}"/>
              </a:ext>
            </a:extLst>
          </p:cNvPr>
          <p:cNvGraphicFramePr>
            <a:graphicFrameLocks noGrp="1"/>
          </p:cNvGraphicFramePr>
          <p:nvPr>
            <p:ph idx="1"/>
            <p:extLst>
              <p:ext uri="{D42A27DB-BD31-4B8C-83A1-F6EECF244321}">
                <p14:modId xmlns:p14="http://schemas.microsoft.com/office/powerpoint/2010/main" val="3826253954"/>
              </p:ext>
            </p:extLst>
          </p:nvPr>
        </p:nvGraphicFramePr>
        <p:xfrm>
          <a:off x="2589213" y="2133600"/>
          <a:ext cx="8915400" cy="3337560"/>
        </p:xfrm>
        <a:graphic>
          <a:graphicData uri="http://schemas.openxmlformats.org/drawingml/2006/table">
            <a:tbl>
              <a:tblPr firstRow="1" bandRow="1">
                <a:tableStyleId>{5C22544A-7EE6-4342-B048-85BDC9FD1C3A}</a:tableStyleId>
              </a:tblPr>
              <a:tblGrid>
                <a:gridCol w="3090134">
                  <a:extLst>
                    <a:ext uri="{9D8B030D-6E8A-4147-A177-3AD203B41FA5}">
                      <a16:colId xmlns:a16="http://schemas.microsoft.com/office/drawing/2014/main" val="84351408"/>
                    </a:ext>
                  </a:extLst>
                </a:gridCol>
                <a:gridCol w="3380763">
                  <a:extLst>
                    <a:ext uri="{9D8B030D-6E8A-4147-A177-3AD203B41FA5}">
                      <a16:colId xmlns:a16="http://schemas.microsoft.com/office/drawing/2014/main" val="1332389337"/>
                    </a:ext>
                  </a:extLst>
                </a:gridCol>
                <a:gridCol w="2444503">
                  <a:extLst>
                    <a:ext uri="{9D8B030D-6E8A-4147-A177-3AD203B41FA5}">
                      <a16:colId xmlns:a16="http://schemas.microsoft.com/office/drawing/2014/main" val="376925101"/>
                    </a:ext>
                  </a:extLst>
                </a:gridCol>
              </a:tblGrid>
              <a:tr h="370840">
                <a:tc>
                  <a:txBody>
                    <a:bodyPr/>
                    <a:lstStyle/>
                    <a:p>
                      <a:r>
                        <a:rPr lang="fr-FR" dirty="0"/>
                        <a:t>Génération</a:t>
                      </a:r>
                    </a:p>
                  </a:txBody>
                  <a:tcPr/>
                </a:tc>
                <a:tc>
                  <a:txBody>
                    <a:bodyPr/>
                    <a:lstStyle/>
                    <a:p>
                      <a:r>
                        <a:rPr lang="fr-FR" dirty="0"/>
                        <a:t>Age d’ouverture des droits</a:t>
                      </a:r>
                    </a:p>
                  </a:txBody>
                  <a:tcPr/>
                </a:tc>
                <a:tc>
                  <a:txBody>
                    <a:bodyPr/>
                    <a:lstStyle/>
                    <a:p>
                      <a:r>
                        <a:rPr lang="fr-FR" dirty="0"/>
                        <a:t>Durée d’assurance</a:t>
                      </a:r>
                    </a:p>
                  </a:txBody>
                  <a:tcPr/>
                </a:tc>
                <a:extLst>
                  <a:ext uri="{0D108BD9-81ED-4DB2-BD59-A6C34878D82A}">
                    <a16:rowId xmlns:a16="http://schemas.microsoft.com/office/drawing/2014/main" val="2470261465"/>
                  </a:ext>
                </a:extLst>
              </a:tr>
              <a:tr h="370840">
                <a:tc>
                  <a:txBody>
                    <a:bodyPr/>
                    <a:lstStyle/>
                    <a:p>
                      <a:r>
                        <a:rPr lang="fr-FR" dirty="0"/>
                        <a:t>À compter du 01/09/1961</a:t>
                      </a:r>
                    </a:p>
                  </a:txBody>
                  <a:tcPr/>
                </a:tc>
                <a:tc>
                  <a:txBody>
                    <a:bodyPr/>
                    <a:lstStyle/>
                    <a:p>
                      <a:r>
                        <a:rPr lang="fr-FR" dirty="0"/>
                        <a:t>62 ans et 3 mois</a:t>
                      </a:r>
                    </a:p>
                  </a:txBody>
                  <a:tcPr/>
                </a:tc>
                <a:tc>
                  <a:txBody>
                    <a:bodyPr/>
                    <a:lstStyle/>
                    <a:p>
                      <a:r>
                        <a:rPr lang="fr-FR" dirty="0"/>
                        <a:t>169</a:t>
                      </a:r>
                    </a:p>
                  </a:txBody>
                  <a:tcPr/>
                </a:tc>
                <a:extLst>
                  <a:ext uri="{0D108BD9-81ED-4DB2-BD59-A6C34878D82A}">
                    <a16:rowId xmlns:a16="http://schemas.microsoft.com/office/drawing/2014/main" val="1132191257"/>
                  </a:ext>
                </a:extLst>
              </a:tr>
              <a:tr h="370840">
                <a:tc>
                  <a:txBody>
                    <a:bodyPr/>
                    <a:lstStyle/>
                    <a:p>
                      <a:r>
                        <a:rPr lang="fr-FR" dirty="0"/>
                        <a:t>1962</a:t>
                      </a:r>
                    </a:p>
                  </a:txBody>
                  <a:tcPr/>
                </a:tc>
                <a:tc>
                  <a:txBody>
                    <a:bodyPr/>
                    <a:lstStyle/>
                    <a:p>
                      <a:r>
                        <a:rPr lang="fr-FR" dirty="0"/>
                        <a:t>62 ans et 6 mois</a:t>
                      </a:r>
                    </a:p>
                  </a:txBody>
                  <a:tcPr/>
                </a:tc>
                <a:tc>
                  <a:txBody>
                    <a:bodyPr/>
                    <a:lstStyle/>
                    <a:p>
                      <a:r>
                        <a:rPr lang="fr-FR" dirty="0"/>
                        <a:t>169</a:t>
                      </a:r>
                    </a:p>
                  </a:txBody>
                  <a:tcPr/>
                </a:tc>
                <a:extLst>
                  <a:ext uri="{0D108BD9-81ED-4DB2-BD59-A6C34878D82A}">
                    <a16:rowId xmlns:a16="http://schemas.microsoft.com/office/drawing/2014/main" val="822452858"/>
                  </a:ext>
                </a:extLst>
              </a:tr>
              <a:tr h="370840">
                <a:tc>
                  <a:txBody>
                    <a:bodyPr/>
                    <a:lstStyle/>
                    <a:p>
                      <a:r>
                        <a:rPr lang="fr-FR" dirty="0"/>
                        <a:t>1963</a:t>
                      </a:r>
                    </a:p>
                  </a:txBody>
                  <a:tcPr/>
                </a:tc>
                <a:tc>
                  <a:txBody>
                    <a:bodyPr/>
                    <a:lstStyle/>
                    <a:p>
                      <a:r>
                        <a:rPr lang="fr-FR" dirty="0"/>
                        <a:t>62 ans et 9 mois</a:t>
                      </a:r>
                    </a:p>
                  </a:txBody>
                  <a:tcPr/>
                </a:tc>
                <a:tc>
                  <a:txBody>
                    <a:bodyPr/>
                    <a:lstStyle/>
                    <a:p>
                      <a:r>
                        <a:rPr lang="fr-FR" dirty="0"/>
                        <a:t>170</a:t>
                      </a:r>
                    </a:p>
                  </a:txBody>
                  <a:tcPr/>
                </a:tc>
                <a:extLst>
                  <a:ext uri="{0D108BD9-81ED-4DB2-BD59-A6C34878D82A}">
                    <a16:rowId xmlns:a16="http://schemas.microsoft.com/office/drawing/2014/main" val="2747899546"/>
                  </a:ext>
                </a:extLst>
              </a:tr>
              <a:tr h="370840">
                <a:tc>
                  <a:txBody>
                    <a:bodyPr/>
                    <a:lstStyle/>
                    <a:p>
                      <a:r>
                        <a:rPr lang="fr-FR" dirty="0"/>
                        <a:t>1964</a:t>
                      </a:r>
                    </a:p>
                  </a:txBody>
                  <a:tcPr/>
                </a:tc>
                <a:tc>
                  <a:txBody>
                    <a:bodyPr/>
                    <a:lstStyle/>
                    <a:p>
                      <a:r>
                        <a:rPr lang="fr-FR" dirty="0"/>
                        <a:t>63 ans</a:t>
                      </a:r>
                    </a:p>
                  </a:txBody>
                  <a:tcPr/>
                </a:tc>
                <a:tc>
                  <a:txBody>
                    <a:bodyPr/>
                    <a:lstStyle/>
                    <a:p>
                      <a:r>
                        <a:rPr lang="fr-FR" dirty="0"/>
                        <a:t>171</a:t>
                      </a:r>
                    </a:p>
                  </a:txBody>
                  <a:tcPr/>
                </a:tc>
                <a:extLst>
                  <a:ext uri="{0D108BD9-81ED-4DB2-BD59-A6C34878D82A}">
                    <a16:rowId xmlns:a16="http://schemas.microsoft.com/office/drawing/2014/main" val="2744399677"/>
                  </a:ext>
                </a:extLst>
              </a:tr>
              <a:tr h="370840">
                <a:tc>
                  <a:txBody>
                    <a:bodyPr/>
                    <a:lstStyle/>
                    <a:p>
                      <a:r>
                        <a:rPr lang="fr-FR" dirty="0"/>
                        <a:t>1965</a:t>
                      </a:r>
                    </a:p>
                  </a:txBody>
                  <a:tcPr/>
                </a:tc>
                <a:tc>
                  <a:txBody>
                    <a:bodyPr/>
                    <a:lstStyle/>
                    <a:p>
                      <a:r>
                        <a:rPr lang="fr-FR" dirty="0"/>
                        <a:t>63 ans et 3 mois</a:t>
                      </a:r>
                    </a:p>
                  </a:txBody>
                  <a:tcPr/>
                </a:tc>
                <a:tc>
                  <a:txBody>
                    <a:bodyPr/>
                    <a:lstStyle/>
                    <a:p>
                      <a:r>
                        <a:rPr lang="fr-FR" dirty="0"/>
                        <a:t>172</a:t>
                      </a:r>
                    </a:p>
                  </a:txBody>
                  <a:tcPr/>
                </a:tc>
                <a:extLst>
                  <a:ext uri="{0D108BD9-81ED-4DB2-BD59-A6C34878D82A}">
                    <a16:rowId xmlns:a16="http://schemas.microsoft.com/office/drawing/2014/main" val="773712553"/>
                  </a:ext>
                </a:extLst>
              </a:tr>
              <a:tr h="370840">
                <a:tc>
                  <a:txBody>
                    <a:bodyPr/>
                    <a:lstStyle/>
                    <a:p>
                      <a:r>
                        <a:rPr lang="fr-FR" dirty="0"/>
                        <a:t>1966</a:t>
                      </a:r>
                    </a:p>
                  </a:txBody>
                  <a:tcPr/>
                </a:tc>
                <a:tc>
                  <a:txBody>
                    <a:bodyPr/>
                    <a:lstStyle/>
                    <a:p>
                      <a:r>
                        <a:rPr lang="fr-FR" dirty="0"/>
                        <a:t>63 ans et 6 mois</a:t>
                      </a:r>
                    </a:p>
                  </a:txBody>
                  <a:tcPr/>
                </a:tc>
                <a:tc>
                  <a:txBody>
                    <a:bodyPr/>
                    <a:lstStyle/>
                    <a:p>
                      <a:r>
                        <a:rPr lang="fr-FR" dirty="0"/>
                        <a:t>172</a:t>
                      </a:r>
                    </a:p>
                  </a:txBody>
                  <a:tcPr/>
                </a:tc>
                <a:extLst>
                  <a:ext uri="{0D108BD9-81ED-4DB2-BD59-A6C34878D82A}">
                    <a16:rowId xmlns:a16="http://schemas.microsoft.com/office/drawing/2014/main" val="1178732062"/>
                  </a:ext>
                </a:extLst>
              </a:tr>
              <a:tr h="370840">
                <a:tc>
                  <a:txBody>
                    <a:bodyPr/>
                    <a:lstStyle/>
                    <a:p>
                      <a:r>
                        <a:rPr lang="fr-FR" dirty="0"/>
                        <a:t>1967</a:t>
                      </a:r>
                    </a:p>
                  </a:txBody>
                  <a:tcPr/>
                </a:tc>
                <a:tc>
                  <a:txBody>
                    <a:bodyPr/>
                    <a:lstStyle/>
                    <a:p>
                      <a:r>
                        <a:rPr lang="fr-FR" dirty="0"/>
                        <a:t>63 ans et 9 mois</a:t>
                      </a:r>
                    </a:p>
                  </a:txBody>
                  <a:tcPr/>
                </a:tc>
                <a:tc>
                  <a:txBody>
                    <a:bodyPr/>
                    <a:lstStyle/>
                    <a:p>
                      <a:r>
                        <a:rPr lang="fr-FR" dirty="0"/>
                        <a:t>172</a:t>
                      </a:r>
                    </a:p>
                  </a:txBody>
                  <a:tcPr/>
                </a:tc>
                <a:extLst>
                  <a:ext uri="{0D108BD9-81ED-4DB2-BD59-A6C34878D82A}">
                    <a16:rowId xmlns:a16="http://schemas.microsoft.com/office/drawing/2014/main" val="3289717090"/>
                  </a:ext>
                </a:extLst>
              </a:tr>
              <a:tr h="370840">
                <a:tc>
                  <a:txBody>
                    <a:bodyPr/>
                    <a:lstStyle/>
                    <a:p>
                      <a:r>
                        <a:rPr lang="fr-FR" dirty="0"/>
                        <a:t>1968</a:t>
                      </a:r>
                    </a:p>
                  </a:txBody>
                  <a:tcPr/>
                </a:tc>
                <a:tc>
                  <a:txBody>
                    <a:bodyPr/>
                    <a:lstStyle/>
                    <a:p>
                      <a:r>
                        <a:rPr lang="fr-FR" dirty="0"/>
                        <a:t>64 ans</a:t>
                      </a:r>
                    </a:p>
                  </a:txBody>
                  <a:tcPr/>
                </a:tc>
                <a:tc>
                  <a:txBody>
                    <a:bodyPr/>
                    <a:lstStyle/>
                    <a:p>
                      <a:r>
                        <a:rPr lang="fr-FR" dirty="0"/>
                        <a:t>172</a:t>
                      </a:r>
                    </a:p>
                  </a:txBody>
                  <a:tcPr/>
                </a:tc>
                <a:extLst>
                  <a:ext uri="{0D108BD9-81ED-4DB2-BD59-A6C34878D82A}">
                    <a16:rowId xmlns:a16="http://schemas.microsoft.com/office/drawing/2014/main" val="1548663702"/>
                  </a:ext>
                </a:extLst>
              </a:tr>
            </a:tbl>
          </a:graphicData>
        </a:graphic>
      </p:graphicFrame>
      <p:sp>
        <p:nvSpPr>
          <p:cNvPr id="3" name="Espace réservé du numéro de diapositive 2">
            <a:extLst>
              <a:ext uri="{FF2B5EF4-FFF2-40B4-BE49-F238E27FC236}">
                <a16:creationId xmlns:a16="http://schemas.microsoft.com/office/drawing/2014/main" id="{397AE0E8-0962-A2E8-03B1-B7598BCE7B07}"/>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4982007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9AF6B2-E210-088D-6A96-F6BE87C92DD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A507B59-7F73-01A7-CC55-C0EE30B8F9CF}"/>
              </a:ext>
            </a:extLst>
          </p:cNvPr>
          <p:cNvSpPr>
            <a:spLocks noGrp="1"/>
          </p:cNvSpPr>
          <p:nvPr>
            <p:ph idx="1"/>
          </p:nvPr>
        </p:nvSpPr>
        <p:spPr>
          <a:xfrm>
            <a:off x="2589212" y="624110"/>
            <a:ext cx="8915400" cy="5287112"/>
          </a:xfrm>
        </p:spPr>
        <p:txBody>
          <a:bodyPr>
            <a:normAutofit fontScale="85000" lnSpcReduction="10000"/>
          </a:bodyPr>
          <a:lstStyle/>
          <a:p>
            <a:pPr>
              <a:lnSpc>
                <a:spcPct val="107000"/>
              </a:lnSpc>
              <a:spcAft>
                <a:spcPts val="800"/>
              </a:spcAft>
            </a:pPr>
            <a:r>
              <a:rPr lang="fr-FR" sz="1800" dirty="0">
                <a:solidFill>
                  <a:schemeClr val="tx1"/>
                </a:solidFill>
                <a:effectLst/>
                <a:latin typeface="Segoe UI" panose="020B0502040204020203" pitchFamily="34" charset="0"/>
                <a:ea typeface="Calibri" panose="020F0502020204030204" pitchFamily="34" charset="0"/>
                <a:cs typeface="Times New Roman" panose="02020603050405020304" pitchFamily="18" charset="0"/>
              </a:rPr>
              <a:t>Que se passe t il si l'agent est à temps partiel, que la retraite est liquidée et que l'employeur refuse le renouvellement ?</a:t>
            </a:r>
            <a:r>
              <a:rPr lang="fr-FR" sz="1800" dirty="0">
                <a:solidFill>
                  <a:schemeClr val="tx1"/>
                </a:solidFill>
                <a:effectLst/>
                <a:latin typeface="Yu Gothic UI" panose="020B0500000000000000" pitchFamily="34" charset="-128"/>
                <a:ea typeface="Calibri" panose="020F0502020204030204" pitchFamily="34" charset="0"/>
                <a:cs typeface="Times New Roman" panose="02020603050405020304" pitchFamily="18" charset="0"/>
              </a:rPr>
              <a:t>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Au moment de renouveler, la retraite progressive peut être annulée si l’autorité territoriale n’accepte pas le renouvellement</a:t>
            </a:r>
          </a:p>
          <a:p>
            <a:pPr>
              <a:lnSpc>
                <a:spcPct val="107000"/>
              </a:lnSpc>
              <a:spcAft>
                <a:spcPts val="800"/>
              </a:spcAft>
            </a:pPr>
            <a:r>
              <a:rPr lang="fr-FR" sz="1800" dirty="0">
                <a:solidFill>
                  <a:schemeClr val="tx1"/>
                </a:solidFill>
                <a:effectLst/>
                <a:latin typeface="Segoe UI" panose="020B0502040204020203" pitchFamily="34" charset="0"/>
                <a:ea typeface="Calibri" panose="020F0502020204030204" pitchFamily="34" charset="0"/>
                <a:cs typeface="Times New Roman" panose="02020603050405020304" pitchFamily="18" charset="0"/>
              </a:rPr>
              <a:t>Pourquoi certains agents reçoivent des relevés à intervalle régulier et que d'autres agents du même âge ne reçoivent rien ?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1800" dirty="0">
                <a:solidFill>
                  <a:schemeClr val="tx1"/>
                </a:solidFill>
                <a:effectLst/>
                <a:latin typeface="Segoe UI" panose="020B0502040204020203" pitchFamily="34" charset="0"/>
                <a:ea typeface="Calibri" panose="020F0502020204030204" pitchFamily="34" charset="0"/>
                <a:cs typeface="Times New Roman" panose="02020603050405020304" pitchFamily="18" charset="0"/>
              </a:rPr>
              <a:t>Dès que l’on crée son espace personnel, aucun relevé n’est envoyé papier</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dirty="0">
                <a:solidFill>
                  <a:schemeClr val="tx1"/>
                </a:solidFill>
                <a:effectLst/>
                <a:latin typeface="Segoe UI" panose="020B0502040204020203" pitchFamily="34" charset="0"/>
                <a:ea typeface="Calibri" panose="020F0502020204030204" pitchFamily="34" charset="0"/>
                <a:cs typeface="Times New Roman" panose="02020603050405020304" pitchFamily="18" charset="0"/>
              </a:rPr>
              <a:t>Si on s'aperçoit qu'il y a des anomalies au niveau de la carrière d'un agent comment remettre des trimestres manquants par exemple ? Doit on attendre les 55 ans de l'agent pour modifier ?</a:t>
            </a: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Non on peut apporter les corrections via le compte individuel retraite de l’agent via PEP’S à tout moment</a:t>
            </a:r>
            <a:endParaRPr lang="fr-FR" sz="1800" dirty="0">
              <a:solidFill>
                <a:schemeClr val="tx1"/>
              </a:solidFill>
              <a:effectLst/>
              <a:latin typeface="Segoe UI" panose="020B0502040204020203" pitchFamily="34" charset="0"/>
              <a:ea typeface="Calibri" panose="020F0502020204030204" pitchFamily="34" charset="0"/>
            </a:endParaRPr>
          </a:p>
          <a:p>
            <a:pPr>
              <a:lnSpc>
                <a:spcPct val="107000"/>
              </a:lnSpc>
              <a:spcAft>
                <a:spcPts val="800"/>
              </a:spcAft>
            </a:pPr>
            <a:r>
              <a:rPr lang="fr-FR" sz="1800" dirty="0">
                <a:solidFill>
                  <a:schemeClr val="tx1"/>
                </a:solidFill>
                <a:effectLst/>
                <a:latin typeface="Segoe UI" panose="020B0502040204020203" pitchFamily="34" charset="0"/>
                <a:ea typeface="Calibri" panose="020F0502020204030204" pitchFamily="34" charset="0"/>
                <a:cs typeface="Times New Roman" panose="02020603050405020304" pitchFamily="18" charset="0"/>
              </a:rPr>
              <a:t>Un agent bénéficiaire d'une RQTH lors de sa carrière peut il bénéficier d'une retraite anticipée ? Et si oui, sous quelles conditions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dirty="0" err="1">
                <a:solidFill>
                  <a:schemeClr val="tx1"/>
                </a:solidFill>
                <a:latin typeface="Yu Gothic UI" panose="020B0500000000000000" pitchFamily="34" charset="-128"/>
                <a:ea typeface="Times New Roman" panose="02020603050405020304" pitchFamily="18" charset="0"/>
                <a:cs typeface="Times New Roman" panose="02020603050405020304" pitchFamily="18" charset="0"/>
              </a:rPr>
              <a:t>Oui</a:t>
            </a:r>
            <a:r>
              <a:rPr lang="en-US" dirty="0">
                <a:solidFill>
                  <a:schemeClr val="tx1"/>
                </a:solidFill>
                <a:latin typeface="Yu Gothic UI" panose="020B0500000000000000" pitchFamily="34" charset="-128"/>
                <a:ea typeface="Times New Roman" panose="02020603050405020304" pitchFamily="18" charset="0"/>
                <a:cs typeface="Times New Roman" panose="02020603050405020304" pitchFamily="18" charset="0"/>
              </a:rPr>
              <a:t> sous </a:t>
            </a:r>
            <a:r>
              <a:rPr lang="en-US" dirty="0" err="1">
                <a:solidFill>
                  <a:schemeClr val="tx1"/>
                </a:solidFill>
                <a:latin typeface="Yu Gothic UI" panose="020B0500000000000000" pitchFamily="34" charset="-128"/>
                <a:ea typeface="Times New Roman" panose="02020603050405020304" pitchFamily="18" charset="0"/>
                <a:cs typeface="Times New Roman" panose="02020603050405020304" pitchFamily="18" charset="0"/>
              </a:rPr>
              <a:t>certaines</a:t>
            </a:r>
            <a:r>
              <a:rPr lang="en-US" dirty="0">
                <a:solidFill>
                  <a:schemeClr val="tx1"/>
                </a:solidFill>
                <a:latin typeface="Yu Gothic UI" panose="020B0500000000000000" pitchFamily="34" charset="-128"/>
                <a:ea typeface="Times New Roman" panose="02020603050405020304" pitchFamily="18" charset="0"/>
                <a:cs typeface="Times New Roman" panose="02020603050405020304" pitchFamily="18" charset="0"/>
              </a:rPr>
              <a:t> conditions. Il </a:t>
            </a:r>
            <a:r>
              <a:rPr lang="en-US" dirty="0" err="1">
                <a:solidFill>
                  <a:schemeClr val="tx1"/>
                </a:solidFill>
                <a:latin typeface="Yu Gothic UI" panose="020B0500000000000000" pitchFamily="34" charset="-128"/>
                <a:ea typeface="Times New Roman" panose="02020603050405020304" pitchFamily="18" charset="0"/>
                <a:cs typeface="Times New Roman" panose="02020603050405020304" pitchFamily="18" charset="0"/>
              </a:rPr>
              <a:t>convient</a:t>
            </a:r>
            <a:r>
              <a:rPr lang="en-US" dirty="0">
                <a:solidFill>
                  <a:schemeClr val="tx1"/>
                </a:solidFill>
                <a:latin typeface="Yu Gothic UI" panose="020B0500000000000000" pitchFamily="34" charset="-128"/>
                <a:ea typeface="Times New Roman" panose="02020603050405020304" pitchFamily="18" charset="0"/>
                <a:cs typeface="Times New Roman" panose="02020603050405020304" pitchFamily="18" charset="0"/>
              </a:rPr>
              <a:t> de f</a:t>
            </a:r>
            <a:r>
              <a:rPr lang="fr-FR"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aire une demande d’avis préalable en transmettant toutes les RQTH 1 an avant la date souhaitée.</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a:extLst>
              <a:ext uri="{FF2B5EF4-FFF2-40B4-BE49-F238E27FC236}">
                <a16:creationId xmlns:a16="http://schemas.microsoft.com/office/drawing/2014/main" id="{5BD00C25-C9F7-A722-BC46-BBAE2229FACF}"/>
              </a:ext>
            </a:extLst>
          </p:cNvPr>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14986217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62869D-8980-01BA-FE4B-64D2708244EB}"/>
              </a:ext>
            </a:extLst>
          </p:cNvPr>
          <p:cNvSpPr>
            <a:spLocks noGrp="1"/>
          </p:cNvSpPr>
          <p:nvPr>
            <p:ph type="title"/>
          </p:nvPr>
        </p:nvSpPr>
        <p:spPr/>
        <p:txBody>
          <a:bodyPr/>
          <a:lstStyle/>
          <a:p>
            <a:endParaRPr lang="fr-FR"/>
          </a:p>
        </p:txBody>
      </p:sp>
      <p:pic>
        <p:nvPicPr>
          <p:cNvPr id="5" name="Espace réservé du contenu 4">
            <a:extLst>
              <a:ext uri="{FF2B5EF4-FFF2-40B4-BE49-F238E27FC236}">
                <a16:creationId xmlns:a16="http://schemas.microsoft.com/office/drawing/2014/main" id="{D80DB462-6FDD-25AD-F24F-E72A1BEFAD7C}"/>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4204891" y="2133600"/>
            <a:ext cx="5684043" cy="3778250"/>
          </a:xfrm>
        </p:spPr>
      </p:pic>
      <p:sp>
        <p:nvSpPr>
          <p:cNvPr id="7" name="Espace réservé du numéro de diapositive 6">
            <a:extLst>
              <a:ext uri="{FF2B5EF4-FFF2-40B4-BE49-F238E27FC236}">
                <a16:creationId xmlns:a16="http://schemas.microsoft.com/office/drawing/2014/main" id="{7F2DD92E-E773-EFD6-8723-671CFF128968}"/>
              </a:ext>
            </a:extLst>
          </p:cNvPr>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887543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70C717-0749-15E0-7734-591157A16FC1}"/>
              </a:ext>
            </a:extLst>
          </p:cNvPr>
          <p:cNvSpPr>
            <a:spLocks noGrp="1"/>
          </p:cNvSpPr>
          <p:nvPr>
            <p:ph type="title"/>
          </p:nvPr>
        </p:nvSpPr>
        <p:spPr/>
        <p:txBody>
          <a:bodyPr/>
          <a:lstStyle/>
          <a:p>
            <a:r>
              <a:rPr lang="fr-FR" dirty="0"/>
              <a:t>AGE LEGAL ET DUREE D’ASSURANCE</a:t>
            </a:r>
            <a:br>
              <a:rPr lang="fr-FR" dirty="0"/>
            </a:br>
            <a:r>
              <a:rPr lang="fr-FR" sz="1800" dirty="0"/>
              <a:t>Catégorie active</a:t>
            </a:r>
            <a:endParaRPr lang="fr-FR" dirty="0"/>
          </a:p>
        </p:txBody>
      </p:sp>
      <p:graphicFrame>
        <p:nvGraphicFramePr>
          <p:cNvPr id="4" name="Espace réservé du contenu 3">
            <a:extLst>
              <a:ext uri="{FF2B5EF4-FFF2-40B4-BE49-F238E27FC236}">
                <a16:creationId xmlns:a16="http://schemas.microsoft.com/office/drawing/2014/main" id="{27F3B6EC-9F07-8911-F6BE-15DEC9483511}"/>
              </a:ext>
            </a:extLst>
          </p:cNvPr>
          <p:cNvGraphicFramePr>
            <a:graphicFrameLocks noGrp="1"/>
          </p:cNvGraphicFramePr>
          <p:nvPr>
            <p:ph idx="1"/>
            <p:extLst>
              <p:ext uri="{D42A27DB-BD31-4B8C-83A1-F6EECF244321}">
                <p14:modId xmlns:p14="http://schemas.microsoft.com/office/powerpoint/2010/main" val="1334342477"/>
              </p:ext>
            </p:extLst>
          </p:nvPr>
        </p:nvGraphicFramePr>
        <p:xfrm>
          <a:off x="2589213" y="2133600"/>
          <a:ext cx="8915400" cy="387604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802464786"/>
                    </a:ext>
                  </a:extLst>
                </a:gridCol>
                <a:gridCol w="2971800">
                  <a:extLst>
                    <a:ext uri="{9D8B030D-6E8A-4147-A177-3AD203B41FA5}">
                      <a16:colId xmlns:a16="http://schemas.microsoft.com/office/drawing/2014/main" val="1625404496"/>
                    </a:ext>
                  </a:extLst>
                </a:gridCol>
                <a:gridCol w="2971800">
                  <a:extLst>
                    <a:ext uri="{9D8B030D-6E8A-4147-A177-3AD203B41FA5}">
                      <a16:colId xmlns:a16="http://schemas.microsoft.com/office/drawing/2014/main" val="3726022660"/>
                    </a:ext>
                  </a:extLst>
                </a:gridCol>
              </a:tblGrid>
              <a:tr h="370840">
                <a:tc>
                  <a:txBody>
                    <a:bodyPr/>
                    <a:lstStyle/>
                    <a:p>
                      <a:r>
                        <a:rPr lang="fr-FR" dirty="0"/>
                        <a:t>Génération</a:t>
                      </a:r>
                    </a:p>
                  </a:txBody>
                  <a:tcPr/>
                </a:tc>
                <a:tc>
                  <a:txBody>
                    <a:bodyPr/>
                    <a:lstStyle/>
                    <a:p>
                      <a:r>
                        <a:rPr lang="fr-FR" dirty="0"/>
                        <a:t>Age d’ouverture des droits</a:t>
                      </a:r>
                    </a:p>
                  </a:txBody>
                  <a:tcPr/>
                </a:tc>
                <a:tc>
                  <a:txBody>
                    <a:bodyPr/>
                    <a:lstStyle/>
                    <a:p>
                      <a:r>
                        <a:rPr lang="fr-FR" dirty="0"/>
                        <a:t>Durée d’assurance</a:t>
                      </a:r>
                    </a:p>
                  </a:txBody>
                  <a:tcPr/>
                </a:tc>
                <a:extLst>
                  <a:ext uri="{0D108BD9-81ED-4DB2-BD59-A6C34878D82A}">
                    <a16:rowId xmlns:a16="http://schemas.microsoft.com/office/drawing/2014/main" val="2186798864"/>
                  </a:ext>
                </a:extLst>
              </a:tr>
              <a:tr h="370840">
                <a:tc>
                  <a:txBody>
                    <a:bodyPr/>
                    <a:lstStyle/>
                    <a:p>
                      <a:r>
                        <a:rPr lang="fr-FR" dirty="0"/>
                        <a:t>À compter du 01/09/1966</a:t>
                      </a:r>
                    </a:p>
                  </a:txBody>
                  <a:tcPr/>
                </a:tc>
                <a:tc>
                  <a:txBody>
                    <a:bodyPr/>
                    <a:lstStyle/>
                    <a:p>
                      <a:r>
                        <a:rPr lang="fr-FR" dirty="0"/>
                        <a:t>57 ans et 3 mois</a:t>
                      </a:r>
                    </a:p>
                  </a:txBody>
                  <a:tcPr/>
                </a:tc>
                <a:tc>
                  <a:txBody>
                    <a:bodyPr/>
                    <a:lstStyle/>
                    <a:p>
                      <a:r>
                        <a:rPr lang="fr-FR" dirty="0"/>
                        <a:t>169</a:t>
                      </a:r>
                    </a:p>
                  </a:txBody>
                  <a:tcPr/>
                </a:tc>
                <a:extLst>
                  <a:ext uri="{0D108BD9-81ED-4DB2-BD59-A6C34878D82A}">
                    <a16:rowId xmlns:a16="http://schemas.microsoft.com/office/drawing/2014/main" val="598024584"/>
                  </a:ext>
                </a:extLst>
              </a:tr>
              <a:tr h="370840">
                <a:tc>
                  <a:txBody>
                    <a:bodyPr/>
                    <a:lstStyle/>
                    <a:p>
                      <a:r>
                        <a:rPr lang="fr-FR" dirty="0"/>
                        <a:t>1967</a:t>
                      </a:r>
                    </a:p>
                  </a:txBody>
                  <a:tcPr/>
                </a:tc>
                <a:tc>
                  <a:txBody>
                    <a:bodyPr/>
                    <a:lstStyle/>
                    <a:p>
                      <a:r>
                        <a:rPr lang="fr-FR" dirty="0"/>
                        <a:t>57 ans et 6 mois</a:t>
                      </a:r>
                    </a:p>
                  </a:txBody>
                  <a:tcPr/>
                </a:tc>
                <a:tc>
                  <a:txBody>
                    <a:bodyPr/>
                    <a:lstStyle/>
                    <a:p>
                      <a:r>
                        <a:rPr lang="fr-FR" dirty="0"/>
                        <a:t>169</a:t>
                      </a:r>
                    </a:p>
                  </a:txBody>
                  <a:tcPr/>
                </a:tc>
                <a:extLst>
                  <a:ext uri="{0D108BD9-81ED-4DB2-BD59-A6C34878D82A}">
                    <a16:rowId xmlns:a16="http://schemas.microsoft.com/office/drawing/2014/main" val="3554345964"/>
                  </a:ext>
                </a:extLst>
              </a:tr>
              <a:tr h="370840">
                <a:tc>
                  <a:txBody>
                    <a:bodyPr/>
                    <a:lstStyle/>
                    <a:p>
                      <a:r>
                        <a:rPr lang="fr-FR" dirty="0"/>
                        <a:t>1968</a:t>
                      </a:r>
                    </a:p>
                  </a:txBody>
                  <a:tcPr/>
                </a:tc>
                <a:tc>
                  <a:txBody>
                    <a:bodyPr/>
                    <a:lstStyle/>
                    <a:p>
                      <a:r>
                        <a:rPr lang="fr-FR" dirty="0"/>
                        <a:t>57 ans et 9 mois</a:t>
                      </a:r>
                    </a:p>
                  </a:txBody>
                  <a:tcPr/>
                </a:tc>
                <a:tc>
                  <a:txBody>
                    <a:bodyPr/>
                    <a:lstStyle/>
                    <a:p>
                      <a:r>
                        <a:rPr lang="fr-FR" dirty="0"/>
                        <a:t>170</a:t>
                      </a:r>
                    </a:p>
                  </a:txBody>
                  <a:tcPr/>
                </a:tc>
                <a:extLst>
                  <a:ext uri="{0D108BD9-81ED-4DB2-BD59-A6C34878D82A}">
                    <a16:rowId xmlns:a16="http://schemas.microsoft.com/office/drawing/2014/main" val="2419634749"/>
                  </a:ext>
                </a:extLst>
              </a:tr>
              <a:tr h="370840">
                <a:tc>
                  <a:txBody>
                    <a:bodyPr/>
                    <a:lstStyle/>
                    <a:p>
                      <a:r>
                        <a:rPr lang="fr-FR" dirty="0"/>
                        <a:t>1969</a:t>
                      </a:r>
                    </a:p>
                  </a:txBody>
                  <a:tcPr/>
                </a:tc>
                <a:tc>
                  <a:txBody>
                    <a:bodyPr/>
                    <a:lstStyle/>
                    <a:p>
                      <a:r>
                        <a:rPr lang="fr-FR" dirty="0"/>
                        <a:t>58 ans</a:t>
                      </a:r>
                    </a:p>
                  </a:txBody>
                  <a:tcPr/>
                </a:tc>
                <a:tc>
                  <a:txBody>
                    <a:bodyPr/>
                    <a:lstStyle/>
                    <a:p>
                      <a:r>
                        <a:rPr lang="fr-FR" dirty="0"/>
                        <a:t>171</a:t>
                      </a:r>
                    </a:p>
                  </a:txBody>
                  <a:tcPr/>
                </a:tc>
                <a:extLst>
                  <a:ext uri="{0D108BD9-81ED-4DB2-BD59-A6C34878D82A}">
                    <a16:rowId xmlns:a16="http://schemas.microsoft.com/office/drawing/2014/main" val="1907562847"/>
                  </a:ext>
                </a:extLst>
              </a:tr>
              <a:tr h="370840">
                <a:tc>
                  <a:txBody>
                    <a:bodyPr/>
                    <a:lstStyle/>
                    <a:p>
                      <a:r>
                        <a:rPr lang="fr-FR" dirty="0"/>
                        <a:t>1970</a:t>
                      </a:r>
                    </a:p>
                  </a:txBody>
                  <a:tcPr/>
                </a:tc>
                <a:tc>
                  <a:txBody>
                    <a:bodyPr/>
                    <a:lstStyle/>
                    <a:p>
                      <a:r>
                        <a:rPr lang="fr-FR" dirty="0"/>
                        <a:t>58 ans et 3 mois</a:t>
                      </a:r>
                    </a:p>
                  </a:txBody>
                  <a:tcPr/>
                </a:tc>
                <a:tc>
                  <a:txBody>
                    <a:bodyPr/>
                    <a:lstStyle/>
                    <a:p>
                      <a:r>
                        <a:rPr lang="fr-FR" dirty="0"/>
                        <a:t>172</a:t>
                      </a:r>
                    </a:p>
                  </a:txBody>
                  <a:tcPr/>
                </a:tc>
                <a:extLst>
                  <a:ext uri="{0D108BD9-81ED-4DB2-BD59-A6C34878D82A}">
                    <a16:rowId xmlns:a16="http://schemas.microsoft.com/office/drawing/2014/main" val="697775843"/>
                  </a:ext>
                </a:extLst>
              </a:tr>
              <a:tr h="370840">
                <a:tc>
                  <a:txBody>
                    <a:bodyPr/>
                    <a:lstStyle/>
                    <a:p>
                      <a:r>
                        <a:rPr lang="fr-FR" dirty="0"/>
                        <a:t>1971</a:t>
                      </a:r>
                    </a:p>
                  </a:txBody>
                  <a:tcPr/>
                </a:tc>
                <a:tc>
                  <a:txBody>
                    <a:bodyPr/>
                    <a:lstStyle/>
                    <a:p>
                      <a:r>
                        <a:rPr lang="fr-FR" dirty="0"/>
                        <a:t>58 ans et 6 mois</a:t>
                      </a:r>
                    </a:p>
                  </a:txBody>
                  <a:tcPr/>
                </a:tc>
                <a:tc>
                  <a:txBody>
                    <a:bodyPr/>
                    <a:lstStyle/>
                    <a:p>
                      <a:r>
                        <a:rPr lang="fr-FR" dirty="0"/>
                        <a:t>172</a:t>
                      </a:r>
                    </a:p>
                  </a:txBody>
                  <a:tcPr/>
                </a:tc>
                <a:extLst>
                  <a:ext uri="{0D108BD9-81ED-4DB2-BD59-A6C34878D82A}">
                    <a16:rowId xmlns:a16="http://schemas.microsoft.com/office/drawing/2014/main" val="763240689"/>
                  </a:ext>
                </a:extLst>
              </a:tr>
              <a:tr h="370840">
                <a:tc>
                  <a:txBody>
                    <a:bodyPr/>
                    <a:lstStyle/>
                    <a:p>
                      <a:r>
                        <a:rPr lang="fr-FR" dirty="0"/>
                        <a:t>1972</a:t>
                      </a:r>
                    </a:p>
                  </a:txBody>
                  <a:tcPr/>
                </a:tc>
                <a:tc>
                  <a:txBody>
                    <a:bodyPr/>
                    <a:lstStyle/>
                    <a:p>
                      <a:r>
                        <a:rPr lang="fr-FR" dirty="0"/>
                        <a:t>58 ans et 9 mois</a:t>
                      </a:r>
                    </a:p>
                  </a:txBody>
                  <a:tcPr/>
                </a:tc>
                <a:tc>
                  <a:txBody>
                    <a:bodyPr/>
                    <a:lstStyle/>
                    <a:p>
                      <a:r>
                        <a:rPr lang="fr-FR" dirty="0"/>
                        <a:t>172</a:t>
                      </a:r>
                    </a:p>
                  </a:txBody>
                  <a:tcPr/>
                </a:tc>
                <a:extLst>
                  <a:ext uri="{0D108BD9-81ED-4DB2-BD59-A6C34878D82A}">
                    <a16:rowId xmlns:a16="http://schemas.microsoft.com/office/drawing/2014/main" val="3000788264"/>
                  </a:ext>
                </a:extLst>
              </a:tr>
              <a:tr h="370840">
                <a:tc>
                  <a:txBody>
                    <a:bodyPr/>
                    <a:lstStyle/>
                    <a:p>
                      <a:r>
                        <a:rPr lang="fr-FR" dirty="0"/>
                        <a:t>1973</a:t>
                      </a:r>
                    </a:p>
                  </a:txBody>
                  <a:tcPr/>
                </a:tc>
                <a:tc>
                  <a:txBody>
                    <a:bodyPr/>
                    <a:lstStyle/>
                    <a:p>
                      <a:r>
                        <a:rPr lang="fr-FR" dirty="0"/>
                        <a:t>59 ans</a:t>
                      </a:r>
                    </a:p>
                  </a:txBody>
                  <a:tcPr/>
                </a:tc>
                <a:tc>
                  <a:txBody>
                    <a:bodyPr/>
                    <a:lstStyle/>
                    <a:p>
                      <a:r>
                        <a:rPr lang="fr-FR" dirty="0"/>
                        <a:t>172</a:t>
                      </a:r>
                    </a:p>
                  </a:txBody>
                  <a:tcPr/>
                </a:tc>
                <a:extLst>
                  <a:ext uri="{0D108BD9-81ED-4DB2-BD59-A6C34878D82A}">
                    <a16:rowId xmlns:a16="http://schemas.microsoft.com/office/drawing/2014/main" val="3674006563"/>
                  </a:ext>
                </a:extLst>
              </a:tr>
            </a:tbl>
          </a:graphicData>
        </a:graphic>
      </p:graphicFrame>
      <p:sp>
        <p:nvSpPr>
          <p:cNvPr id="3" name="Espace réservé du numéro de diapositive 2">
            <a:extLst>
              <a:ext uri="{FF2B5EF4-FFF2-40B4-BE49-F238E27FC236}">
                <a16:creationId xmlns:a16="http://schemas.microsoft.com/office/drawing/2014/main" id="{5E774467-9BFF-FC2F-E263-2E57DB73D283}"/>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141652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C314C5-9E6A-A9C2-E91A-64AE0D1438CE}"/>
              </a:ext>
            </a:extLst>
          </p:cNvPr>
          <p:cNvSpPr>
            <a:spLocks noGrp="1"/>
          </p:cNvSpPr>
          <p:nvPr>
            <p:ph type="title"/>
          </p:nvPr>
        </p:nvSpPr>
        <p:spPr/>
        <p:txBody>
          <a:bodyPr/>
          <a:lstStyle/>
          <a:p>
            <a:r>
              <a:rPr lang="fr-FR" dirty="0"/>
              <a:t>Carrière longue – âge de départ </a:t>
            </a:r>
          </a:p>
        </p:txBody>
      </p:sp>
      <p:pic>
        <p:nvPicPr>
          <p:cNvPr id="6" name="Espace réservé du contenu 5">
            <a:extLst>
              <a:ext uri="{FF2B5EF4-FFF2-40B4-BE49-F238E27FC236}">
                <a16:creationId xmlns:a16="http://schemas.microsoft.com/office/drawing/2014/main" id="{8378E4E2-3D5E-3FA8-BCA5-D53B9BF50CFD}"/>
              </a:ext>
            </a:extLst>
          </p:cNvPr>
          <p:cNvPicPr>
            <a:picLocks noGrp="1" noChangeAspect="1"/>
          </p:cNvPicPr>
          <p:nvPr>
            <p:ph idx="1"/>
          </p:nvPr>
        </p:nvPicPr>
        <p:blipFill>
          <a:blip r:embed="rId2"/>
          <a:stretch>
            <a:fillRect/>
          </a:stretch>
        </p:blipFill>
        <p:spPr>
          <a:xfrm>
            <a:off x="2592925" y="1593908"/>
            <a:ext cx="8364561" cy="4317942"/>
          </a:xfrm>
        </p:spPr>
      </p:pic>
      <p:sp>
        <p:nvSpPr>
          <p:cNvPr id="4" name="Espace réservé du numéro de diapositive 3">
            <a:extLst>
              <a:ext uri="{FF2B5EF4-FFF2-40B4-BE49-F238E27FC236}">
                <a16:creationId xmlns:a16="http://schemas.microsoft.com/office/drawing/2014/main" id="{1169898C-E671-221E-F828-D91D43F421EE}"/>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06972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8E3C83-DF41-5D54-8C1C-35EB51D252D0}"/>
              </a:ext>
            </a:extLst>
          </p:cNvPr>
          <p:cNvSpPr>
            <a:spLocks noGrp="1"/>
          </p:cNvSpPr>
          <p:nvPr>
            <p:ph type="title"/>
          </p:nvPr>
        </p:nvSpPr>
        <p:spPr/>
        <p:txBody>
          <a:bodyPr/>
          <a:lstStyle/>
          <a:p>
            <a:r>
              <a:rPr lang="fr-FR" dirty="0"/>
              <a:t>Carrière longue - Dérogations</a:t>
            </a:r>
          </a:p>
        </p:txBody>
      </p:sp>
      <p:sp>
        <p:nvSpPr>
          <p:cNvPr id="3" name="Espace réservé du contenu 2">
            <a:extLst>
              <a:ext uri="{FF2B5EF4-FFF2-40B4-BE49-F238E27FC236}">
                <a16:creationId xmlns:a16="http://schemas.microsoft.com/office/drawing/2014/main" id="{C53B2863-711B-1ABC-61C3-580E926B9C28}"/>
              </a:ext>
            </a:extLst>
          </p:cNvPr>
          <p:cNvSpPr>
            <a:spLocks noGrp="1"/>
          </p:cNvSpPr>
          <p:nvPr>
            <p:ph idx="1"/>
          </p:nvPr>
        </p:nvSpPr>
        <p:spPr>
          <a:xfrm>
            <a:off x="2589212" y="1400961"/>
            <a:ext cx="8915400" cy="4510261"/>
          </a:xfrm>
        </p:spPr>
        <p:txBody>
          <a:bodyPr/>
          <a:lstStyle/>
          <a:p>
            <a:pPr marL="0" indent="0">
              <a:buNone/>
            </a:pPr>
            <a:r>
              <a:rPr lang="fr-FR" dirty="0"/>
              <a:t>Afin de tenir compte du relèvement de l’âge légal de départ à la retraite, des dispositions dérogatoires sont prévues pour les fonctionnaires nés entre le 1</a:t>
            </a:r>
            <a:r>
              <a:rPr lang="fr-FR" baseline="30000" dirty="0"/>
              <a:t>er</a:t>
            </a:r>
            <a:r>
              <a:rPr lang="fr-FR" dirty="0"/>
              <a:t> septembre 1961  et le 31 décembre 1969 :</a:t>
            </a:r>
          </a:p>
          <a:p>
            <a:pPr marL="0" indent="0">
              <a:buNone/>
            </a:pPr>
            <a:endParaRPr lang="fr-FR" dirty="0"/>
          </a:p>
        </p:txBody>
      </p:sp>
      <p:graphicFrame>
        <p:nvGraphicFramePr>
          <p:cNvPr id="4" name="Tableau 3">
            <a:extLst>
              <a:ext uri="{FF2B5EF4-FFF2-40B4-BE49-F238E27FC236}">
                <a16:creationId xmlns:a16="http://schemas.microsoft.com/office/drawing/2014/main" id="{87EE4B7D-C7AC-81B0-66E9-399BBF821394}"/>
              </a:ext>
            </a:extLst>
          </p:cNvPr>
          <p:cNvGraphicFramePr>
            <a:graphicFrameLocks noGrp="1"/>
          </p:cNvGraphicFramePr>
          <p:nvPr>
            <p:extLst>
              <p:ext uri="{D42A27DB-BD31-4B8C-83A1-F6EECF244321}">
                <p14:modId xmlns:p14="http://schemas.microsoft.com/office/powerpoint/2010/main" val="2398875310"/>
              </p:ext>
            </p:extLst>
          </p:nvPr>
        </p:nvGraphicFramePr>
        <p:xfrm>
          <a:off x="2759978" y="2424418"/>
          <a:ext cx="8129864" cy="3966735"/>
        </p:xfrm>
        <a:graphic>
          <a:graphicData uri="http://schemas.openxmlformats.org/drawingml/2006/table">
            <a:tbl>
              <a:tblPr firstRow="1" bandRow="1">
                <a:tableStyleId>{5C22544A-7EE6-4342-B048-85BDC9FD1C3A}</a:tableStyleId>
              </a:tblPr>
              <a:tblGrid>
                <a:gridCol w="2033864">
                  <a:extLst>
                    <a:ext uri="{9D8B030D-6E8A-4147-A177-3AD203B41FA5}">
                      <a16:colId xmlns:a16="http://schemas.microsoft.com/office/drawing/2014/main" val="909280750"/>
                    </a:ext>
                  </a:extLst>
                </a:gridCol>
                <a:gridCol w="2032000">
                  <a:extLst>
                    <a:ext uri="{9D8B030D-6E8A-4147-A177-3AD203B41FA5}">
                      <a16:colId xmlns:a16="http://schemas.microsoft.com/office/drawing/2014/main" val="1208176630"/>
                    </a:ext>
                  </a:extLst>
                </a:gridCol>
                <a:gridCol w="2032000">
                  <a:extLst>
                    <a:ext uri="{9D8B030D-6E8A-4147-A177-3AD203B41FA5}">
                      <a16:colId xmlns:a16="http://schemas.microsoft.com/office/drawing/2014/main" val="2420216336"/>
                    </a:ext>
                  </a:extLst>
                </a:gridCol>
                <a:gridCol w="2032000">
                  <a:extLst>
                    <a:ext uri="{9D8B030D-6E8A-4147-A177-3AD203B41FA5}">
                      <a16:colId xmlns:a16="http://schemas.microsoft.com/office/drawing/2014/main" val="1801498966"/>
                    </a:ext>
                  </a:extLst>
                </a:gridCol>
              </a:tblGrid>
              <a:tr h="629175">
                <a:tc>
                  <a:txBody>
                    <a:bodyPr/>
                    <a:lstStyle/>
                    <a:p>
                      <a:r>
                        <a:rPr lang="fr-FR" sz="1400" dirty="0"/>
                        <a:t>Année de naissance</a:t>
                      </a:r>
                    </a:p>
                  </a:txBody>
                  <a:tcPr/>
                </a:tc>
                <a:tc>
                  <a:txBody>
                    <a:bodyPr/>
                    <a:lstStyle/>
                    <a:p>
                      <a:r>
                        <a:rPr lang="fr-FR" sz="1400" dirty="0"/>
                        <a:t>Age du droit à la liquidation anticipée</a:t>
                      </a:r>
                    </a:p>
                  </a:txBody>
                  <a:tcPr/>
                </a:tc>
                <a:tc>
                  <a:txBody>
                    <a:bodyPr/>
                    <a:lstStyle/>
                    <a:p>
                      <a:r>
                        <a:rPr lang="fr-FR" sz="1400" dirty="0"/>
                        <a:t>Age de début d’activité </a:t>
                      </a:r>
                    </a:p>
                  </a:txBody>
                  <a:tcPr/>
                </a:tc>
                <a:tc>
                  <a:txBody>
                    <a:bodyPr/>
                    <a:lstStyle/>
                    <a:p>
                      <a:r>
                        <a:rPr lang="fr-FR" sz="1400" dirty="0"/>
                        <a:t>DAC* requise en trimestres</a:t>
                      </a:r>
                    </a:p>
                  </a:txBody>
                  <a:tcPr/>
                </a:tc>
                <a:extLst>
                  <a:ext uri="{0D108BD9-81ED-4DB2-BD59-A6C34878D82A}">
                    <a16:rowId xmlns:a16="http://schemas.microsoft.com/office/drawing/2014/main" val="1702905226"/>
                  </a:ext>
                </a:extLst>
              </a:tr>
              <a:tr h="370840">
                <a:tc rowSpan="2">
                  <a:txBody>
                    <a:bodyPr/>
                    <a:lstStyle/>
                    <a:p>
                      <a:pPr algn="ctr"/>
                      <a:r>
                        <a:rPr lang="fr-FR" sz="1400" dirty="0"/>
                        <a:t>Septembre – décembre 1961</a:t>
                      </a:r>
                    </a:p>
                  </a:txBody>
                  <a:tcPr anchor="ctr"/>
                </a:tc>
                <a:tc>
                  <a:txBody>
                    <a:bodyPr/>
                    <a:lstStyle/>
                    <a:p>
                      <a:r>
                        <a:rPr lang="fr-FR" sz="1400" dirty="0"/>
                        <a:t>58 ans</a:t>
                      </a:r>
                    </a:p>
                  </a:txBody>
                  <a:tcPr/>
                </a:tc>
                <a:tc>
                  <a:txBody>
                    <a:bodyPr/>
                    <a:lstStyle/>
                    <a:p>
                      <a:r>
                        <a:rPr lang="fr-FR" sz="1400" dirty="0"/>
                        <a:t>16 ans</a:t>
                      </a:r>
                    </a:p>
                  </a:txBody>
                  <a:tcPr/>
                </a:tc>
                <a:tc>
                  <a:txBody>
                    <a:bodyPr/>
                    <a:lstStyle/>
                    <a:p>
                      <a:r>
                        <a:rPr lang="fr-FR" sz="1400" dirty="0"/>
                        <a:t>169</a:t>
                      </a:r>
                    </a:p>
                  </a:txBody>
                  <a:tcPr/>
                </a:tc>
                <a:extLst>
                  <a:ext uri="{0D108BD9-81ED-4DB2-BD59-A6C34878D82A}">
                    <a16:rowId xmlns:a16="http://schemas.microsoft.com/office/drawing/2014/main" val="1232949245"/>
                  </a:ext>
                </a:extLst>
              </a:tr>
              <a:tr h="370840">
                <a:tc vMerge="1">
                  <a:txBody>
                    <a:bodyPr/>
                    <a:lstStyle/>
                    <a:p>
                      <a:endParaRPr lang="fr-FR" dirty="0"/>
                    </a:p>
                  </a:txBody>
                  <a:tcPr/>
                </a:tc>
                <a:tc>
                  <a:txBody>
                    <a:bodyPr/>
                    <a:lstStyle/>
                    <a:p>
                      <a:r>
                        <a:rPr lang="fr-FR" sz="1400" dirty="0"/>
                        <a:t>60 ans</a:t>
                      </a:r>
                    </a:p>
                  </a:txBody>
                  <a:tcPr/>
                </a:tc>
                <a:tc>
                  <a:txBody>
                    <a:bodyPr/>
                    <a:lstStyle/>
                    <a:p>
                      <a:r>
                        <a:rPr lang="fr-FR" sz="1400" dirty="0"/>
                        <a:t>20 ans</a:t>
                      </a:r>
                    </a:p>
                  </a:txBody>
                  <a:tcPr/>
                </a:tc>
                <a:tc>
                  <a:txBody>
                    <a:bodyPr/>
                    <a:lstStyle/>
                    <a:p>
                      <a:r>
                        <a:rPr lang="fr-FR" sz="1400" dirty="0"/>
                        <a:t>169</a:t>
                      </a:r>
                    </a:p>
                  </a:txBody>
                  <a:tcPr/>
                </a:tc>
                <a:extLst>
                  <a:ext uri="{0D108BD9-81ED-4DB2-BD59-A6C34878D82A}">
                    <a16:rowId xmlns:a16="http://schemas.microsoft.com/office/drawing/2014/main" val="2068902354"/>
                  </a:ext>
                </a:extLst>
              </a:tr>
              <a:tr h="370840">
                <a:tc rowSpan="2">
                  <a:txBody>
                    <a:bodyPr/>
                    <a:lstStyle/>
                    <a:p>
                      <a:pPr algn="ctr"/>
                      <a:r>
                        <a:rPr lang="fr-FR" sz="1400" dirty="0"/>
                        <a:t>1962</a:t>
                      </a:r>
                    </a:p>
                  </a:txBody>
                  <a:tcPr anchor="ctr"/>
                </a:tc>
                <a:tc>
                  <a:txBody>
                    <a:bodyPr/>
                    <a:lstStyle/>
                    <a:p>
                      <a:r>
                        <a:rPr lang="fr-FR" sz="1400" dirty="0"/>
                        <a:t>58 ans</a:t>
                      </a:r>
                    </a:p>
                  </a:txBody>
                  <a:tcPr/>
                </a:tc>
                <a:tc>
                  <a:txBody>
                    <a:bodyPr/>
                    <a:lstStyle/>
                    <a:p>
                      <a:r>
                        <a:rPr lang="fr-FR" sz="1400" dirty="0"/>
                        <a:t>16 ans</a:t>
                      </a:r>
                    </a:p>
                  </a:txBody>
                  <a:tcPr/>
                </a:tc>
                <a:tc>
                  <a:txBody>
                    <a:bodyPr/>
                    <a:lstStyle/>
                    <a:p>
                      <a:r>
                        <a:rPr lang="fr-FR" sz="1400" dirty="0"/>
                        <a:t>169</a:t>
                      </a:r>
                    </a:p>
                  </a:txBody>
                  <a:tcPr/>
                </a:tc>
                <a:extLst>
                  <a:ext uri="{0D108BD9-81ED-4DB2-BD59-A6C34878D82A}">
                    <a16:rowId xmlns:a16="http://schemas.microsoft.com/office/drawing/2014/main" val="720942768"/>
                  </a:ext>
                </a:extLst>
              </a:tr>
              <a:tr h="370840">
                <a:tc vMerge="1">
                  <a:txBody>
                    <a:bodyPr/>
                    <a:lstStyle/>
                    <a:p>
                      <a:endParaRPr lang="fr-FR" dirty="0"/>
                    </a:p>
                  </a:txBody>
                  <a:tcPr/>
                </a:tc>
                <a:tc>
                  <a:txBody>
                    <a:bodyPr/>
                    <a:lstStyle/>
                    <a:p>
                      <a:r>
                        <a:rPr lang="fr-FR" sz="1400" dirty="0"/>
                        <a:t>60 ans</a:t>
                      </a:r>
                    </a:p>
                  </a:txBody>
                  <a:tcPr/>
                </a:tc>
                <a:tc>
                  <a:txBody>
                    <a:bodyPr/>
                    <a:lstStyle/>
                    <a:p>
                      <a:r>
                        <a:rPr lang="fr-FR" sz="1400" dirty="0"/>
                        <a:t>20 ans</a:t>
                      </a:r>
                    </a:p>
                  </a:txBody>
                  <a:tcPr/>
                </a:tc>
                <a:tc>
                  <a:txBody>
                    <a:bodyPr/>
                    <a:lstStyle/>
                    <a:p>
                      <a:r>
                        <a:rPr lang="fr-FR" sz="1400" dirty="0"/>
                        <a:t>169</a:t>
                      </a:r>
                    </a:p>
                  </a:txBody>
                  <a:tcPr/>
                </a:tc>
                <a:extLst>
                  <a:ext uri="{0D108BD9-81ED-4DB2-BD59-A6C34878D82A}">
                    <a16:rowId xmlns:a16="http://schemas.microsoft.com/office/drawing/2014/main" val="1898593838"/>
                  </a:ext>
                </a:extLst>
              </a:tr>
              <a:tr h="370840">
                <a:tc rowSpan="2">
                  <a:txBody>
                    <a:bodyPr/>
                    <a:lstStyle/>
                    <a:p>
                      <a:pPr algn="ctr"/>
                      <a:r>
                        <a:rPr lang="fr-FR" sz="1400" dirty="0"/>
                        <a:t>Janvier – août 1963</a:t>
                      </a:r>
                    </a:p>
                  </a:txBody>
                  <a:tcPr anchor="ctr"/>
                </a:tc>
                <a:tc>
                  <a:txBody>
                    <a:bodyPr/>
                    <a:lstStyle/>
                    <a:p>
                      <a:r>
                        <a:rPr lang="fr-FR" sz="1400" dirty="0"/>
                        <a:t>58 ans</a:t>
                      </a:r>
                    </a:p>
                  </a:txBody>
                  <a:tcPr/>
                </a:tc>
                <a:tc>
                  <a:txBody>
                    <a:bodyPr/>
                    <a:lstStyle/>
                    <a:p>
                      <a:r>
                        <a:rPr lang="fr-FR" sz="1400" dirty="0"/>
                        <a:t>16 ans</a:t>
                      </a:r>
                    </a:p>
                  </a:txBody>
                  <a:tcPr/>
                </a:tc>
                <a:tc>
                  <a:txBody>
                    <a:bodyPr/>
                    <a:lstStyle/>
                    <a:p>
                      <a:r>
                        <a:rPr lang="fr-FR" sz="1400" dirty="0"/>
                        <a:t>170</a:t>
                      </a:r>
                    </a:p>
                  </a:txBody>
                  <a:tcPr/>
                </a:tc>
                <a:extLst>
                  <a:ext uri="{0D108BD9-81ED-4DB2-BD59-A6C34878D82A}">
                    <a16:rowId xmlns:a16="http://schemas.microsoft.com/office/drawing/2014/main" val="4279221119"/>
                  </a:ext>
                </a:extLst>
              </a:tr>
              <a:tr h="370840">
                <a:tc vMerge="1">
                  <a:txBody>
                    <a:bodyPr/>
                    <a:lstStyle/>
                    <a:p>
                      <a:endParaRPr lang="fr-FR" sz="1400" dirty="0"/>
                    </a:p>
                  </a:txBody>
                  <a:tcPr/>
                </a:tc>
                <a:tc>
                  <a:txBody>
                    <a:bodyPr/>
                    <a:lstStyle/>
                    <a:p>
                      <a:r>
                        <a:rPr lang="fr-FR" sz="1400" dirty="0"/>
                        <a:t>60 ans</a:t>
                      </a:r>
                    </a:p>
                  </a:txBody>
                  <a:tcPr/>
                </a:tc>
                <a:tc>
                  <a:txBody>
                    <a:bodyPr/>
                    <a:lstStyle/>
                    <a:p>
                      <a:r>
                        <a:rPr lang="fr-FR" sz="1400" dirty="0"/>
                        <a:t>20 ans</a:t>
                      </a:r>
                    </a:p>
                  </a:txBody>
                  <a:tcPr/>
                </a:tc>
                <a:tc>
                  <a:txBody>
                    <a:bodyPr/>
                    <a:lstStyle/>
                    <a:p>
                      <a:r>
                        <a:rPr lang="fr-FR" sz="1400" dirty="0"/>
                        <a:t>170</a:t>
                      </a:r>
                    </a:p>
                  </a:txBody>
                  <a:tcPr/>
                </a:tc>
                <a:extLst>
                  <a:ext uri="{0D108BD9-81ED-4DB2-BD59-A6C34878D82A}">
                    <a16:rowId xmlns:a16="http://schemas.microsoft.com/office/drawing/2014/main" val="3377098883"/>
                  </a:ext>
                </a:extLst>
              </a:tr>
              <a:tr h="370840">
                <a:tc rowSpan="3">
                  <a:txBody>
                    <a:bodyPr/>
                    <a:lstStyle/>
                    <a:p>
                      <a:pPr algn="ctr"/>
                      <a:r>
                        <a:rPr lang="fr-FR" sz="1400" dirty="0"/>
                        <a:t>Septembre – décembre 1963</a:t>
                      </a:r>
                    </a:p>
                  </a:txBody>
                  <a:tcPr anchor="ctr"/>
                </a:tc>
                <a:tc>
                  <a:txBody>
                    <a:bodyPr/>
                    <a:lstStyle/>
                    <a:p>
                      <a:r>
                        <a:rPr lang="fr-FR" sz="1400" dirty="0"/>
                        <a:t>58 ans</a:t>
                      </a:r>
                    </a:p>
                  </a:txBody>
                  <a:tcPr/>
                </a:tc>
                <a:tc>
                  <a:txBody>
                    <a:bodyPr/>
                    <a:lstStyle/>
                    <a:p>
                      <a:r>
                        <a:rPr lang="fr-FR" sz="1400" dirty="0"/>
                        <a:t>16 ans</a:t>
                      </a:r>
                    </a:p>
                  </a:txBody>
                  <a:tcPr/>
                </a:tc>
                <a:tc>
                  <a:txBody>
                    <a:bodyPr/>
                    <a:lstStyle/>
                    <a:p>
                      <a:r>
                        <a:rPr lang="fr-FR" sz="1400" dirty="0"/>
                        <a:t>170</a:t>
                      </a:r>
                    </a:p>
                  </a:txBody>
                  <a:tcPr/>
                </a:tc>
                <a:extLst>
                  <a:ext uri="{0D108BD9-81ED-4DB2-BD59-A6C34878D82A}">
                    <a16:rowId xmlns:a16="http://schemas.microsoft.com/office/drawing/2014/main" val="1745657471"/>
                  </a:ext>
                </a:extLst>
              </a:tr>
              <a:tr h="370840">
                <a:tc vMerge="1">
                  <a:txBody>
                    <a:bodyPr/>
                    <a:lstStyle/>
                    <a:p>
                      <a:endParaRPr lang="fr-FR" sz="1400" dirty="0"/>
                    </a:p>
                  </a:txBody>
                  <a:tcPr/>
                </a:tc>
                <a:tc>
                  <a:txBody>
                    <a:bodyPr/>
                    <a:lstStyle/>
                    <a:p>
                      <a:r>
                        <a:rPr lang="fr-FR" sz="1400" dirty="0"/>
                        <a:t>60 ans</a:t>
                      </a:r>
                    </a:p>
                  </a:txBody>
                  <a:tcPr/>
                </a:tc>
                <a:tc>
                  <a:txBody>
                    <a:bodyPr/>
                    <a:lstStyle/>
                    <a:p>
                      <a:r>
                        <a:rPr lang="fr-FR" sz="1400" dirty="0"/>
                        <a:t>18 ans</a:t>
                      </a:r>
                    </a:p>
                  </a:txBody>
                  <a:tcPr/>
                </a:tc>
                <a:tc>
                  <a:txBody>
                    <a:bodyPr/>
                    <a:lstStyle/>
                    <a:p>
                      <a:r>
                        <a:rPr lang="fr-FR" sz="1400" dirty="0"/>
                        <a:t>170</a:t>
                      </a:r>
                    </a:p>
                  </a:txBody>
                  <a:tcPr/>
                </a:tc>
                <a:extLst>
                  <a:ext uri="{0D108BD9-81ED-4DB2-BD59-A6C34878D82A}">
                    <a16:rowId xmlns:a16="http://schemas.microsoft.com/office/drawing/2014/main" val="3447378665"/>
                  </a:ext>
                </a:extLst>
              </a:tr>
              <a:tr h="370840">
                <a:tc vMerge="1">
                  <a:txBody>
                    <a:bodyPr/>
                    <a:lstStyle/>
                    <a:p>
                      <a:endParaRPr lang="fr-FR" sz="1400" dirty="0"/>
                    </a:p>
                  </a:txBody>
                  <a:tcPr/>
                </a:tc>
                <a:tc>
                  <a:txBody>
                    <a:bodyPr/>
                    <a:lstStyle/>
                    <a:p>
                      <a:r>
                        <a:rPr lang="fr-FR" sz="1400" dirty="0"/>
                        <a:t>60 ans et 3 mois</a:t>
                      </a:r>
                    </a:p>
                  </a:txBody>
                  <a:tcPr/>
                </a:tc>
                <a:tc>
                  <a:txBody>
                    <a:bodyPr/>
                    <a:lstStyle/>
                    <a:p>
                      <a:r>
                        <a:rPr lang="fr-FR" sz="1400" dirty="0"/>
                        <a:t>20 ans</a:t>
                      </a:r>
                    </a:p>
                  </a:txBody>
                  <a:tcPr/>
                </a:tc>
                <a:tc>
                  <a:txBody>
                    <a:bodyPr/>
                    <a:lstStyle/>
                    <a:p>
                      <a:r>
                        <a:rPr lang="fr-FR" sz="1400" dirty="0"/>
                        <a:t>170</a:t>
                      </a:r>
                    </a:p>
                  </a:txBody>
                  <a:tcPr/>
                </a:tc>
                <a:extLst>
                  <a:ext uri="{0D108BD9-81ED-4DB2-BD59-A6C34878D82A}">
                    <a16:rowId xmlns:a16="http://schemas.microsoft.com/office/drawing/2014/main" val="3475707296"/>
                  </a:ext>
                </a:extLst>
              </a:tr>
            </a:tbl>
          </a:graphicData>
        </a:graphic>
      </p:graphicFrame>
      <p:sp>
        <p:nvSpPr>
          <p:cNvPr id="5" name="Espace réservé du numéro de diapositive 4">
            <a:extLst>
              <a:ext uri="{FF2B5EF4-FFF2-40B4-BE49-F238E27FC236}">
                <a16:creationId xmlns:a16="http://schemas.microsoft.com/office/drawing/2014/main" id="{1C542EC3-56FE-5EB3-72EB-EF4EEAFBC684}"/>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526629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DBC3C2-9A8F-8E22-CBA9-2302183E77B5}"/>
              </a:ext>
            </a:extLst>
          </p:cNvPr>
          <p:cNvSpPr>
            <a:spLocks noGrp="1"/>
          </p:cNvSpPr>
          <p:nvPr>
            <p:ph type="title"/>
          </p:nvPr>
        </p:nvSpPr>
        <p:spPr/>
        <p:txBody>
          <a:bodyPr/>
          <a:lstStyle/>
          <a:p>
            <a:r>
              <a:rPr lang="fr-FR" dirty="0"/>
              <a:t>Carrière longue - Dérogations</a:t>
            </a:r>
          </a:p>
        </p:txBody>
      </p:sp>
      <p:graphicFrame>
        <p:nvGraphicFramePr>
          <p:cNvPr id="4" name="Espace réservé du contenu 3">
            <a:extLst>
              <a:ext uri="{FF2B5EF4-FFF2-40B4-BE49-F238E27FC236}">
                <a16:creationId xmlns:a16="http://schemas.microsoft.com/office/drawing/2014/main" id="{8D7BB470-23F6-65EB-20F2-366558410177}"/>
              </a:ext>
            </a:extLst>
          </p:cNvPr>
          <p:cNvGraphicFramePr>
            <a:graphicFrameLocks noGrp="1"/>
          </p:cNvGraphicFramePr>
          <p:nvPr>
            <p:ph idx="1"/>
            <p:extLst>
              <p:ext uri="{D42A27DB-BD31-4B8C-83A1-F6EECF244321}">
                <p14:modId xmlns:p14="http://schemas.microsoft.com/office/powerpoint/2010/main" val="2150866287"/>
              </p:ext>
            </p:extLst>
          </p:nvPr>
        </p:nvGraphicFramePr>
        <p:xfrm>
          <a:off x="2659309" y="1400962"/>
          <a:ext cx="8845304" cy="5125672"/>
        </p:xfrm>
        <a:graphic>
          <a:graphicData uri="http://schemas.openxmlformats.org/drawingml/2006/table">
            <a:tbl>
              <a:tblPr firstRow="1" bandRow="1">
                <a:tableStyleId>{5C22544A-7EE6-4342-B048-85BDC9FD1C3A}</a:tableStyleId>
              </a:tblPr>
              <a:tblGrid>
                <a:gridCol w="2211326">
                  <a:extLst>
                    <a:ext uri="{9D8B030D-6E8A-4147-A177-3AD203B41FA5}">
                      <a16:colId xmlns:a16="http://schemas.microsoft.com/office/drawing/2014/main" val="4064298716"/>
                    </a:ext>
                  </a:extLst>
                </a:gridCol>
                <a:gridCol w="2211326">
                  <a:extLst>
                    <a:ext uri="{9D8B030D-6E8A-4147-A177-3AD203B41FA5}">
                      <a16:colId xmlns:a16="http://schemas.microsoft.com/office/drawing/2014/main" val="468727731"/>
                    </a:ext>
                  </a:extLst>
                </a:gridCol>
                <a:gridCol w="2211326">
                  <a:extLst>
                    <a:ext uri="{9D8B030D-6E8A-4147-A177-3AD203B41FA5}">
                      <a16:colId xmlns:a16="http://schemas.microsoft.com/office/drawing/2014/main" val="585398121"/>
                    </a:ext>
                  </a:extLst>
                </a:gridCol>
                <a:gridCol w="2211326">
                  <a:extLst>
                    <a:ext uri="{9D8B030D-6E8A-4147-A177-3AD203B41FA5}">
                      <a16:colId xmlns:a16="http://schemas.microsoft.com/office/drawing/2014/main" val="1507141634"/>
                    </a:ext>
                  </a:extLst>
                </a:gridCol>
              </a:tblGrid>
              <a:tr h="577700">
                <a:tc>
                  <a:txBody>
                    <a:bodyPr/>
                    <a:lstStyle/>
                    <a:p>
                      <a:r>
                        <a:rPr lang="fr-FR" sz="1400" dirty="0"/>
                        <a:t>Année de naissance</a:t>
                      </a:r>
                    </a:p>
                  </a:txBody>
                  <a:tcPr/>
                </a:tc>
                <a:tc>
                  <a:txBody>
                    <a:bodyPr/>
                    <a:lstStyle/>
                    <a:p>
                      <a:r>
                        <a:rPr lang="fr-FR" sz="1400" dirty="0"/>
                        <a:t>Age du droit à la liquidation anticipée</a:t>
                      </a:r>
                    </a:p>
                  </a:txBody>
                  <a:tcPr/>
                </a:tc>
                <a:tc>
                  <a:txBody>
                    <a:bodyPr/>
                    <a:lstStyle/>
                    <a:p>
                      <a:r>
                        <a:rPr lang="fr-FR" sz="1400" dirty="0"/>
                        <a:t>Age de début d’activité </a:t>
                      </a:r>
                    </a:p>
                  </a:txBody>
                  <a:tcPr/>
                </a:tc>
                <a:tc>
                  <a:txBody>
                    <a:bodyPr/>
                    <a:lstStyle/>
                    <a:p>
                      <a:r>
                        <a:rPr lang="fr-FR" sz="1400" dirty="0"/>
                        <a:t>DAC* requise en trimestres</a:t>
                      </a:r>
                    </a:p>
                  </a:txBody>
                  <a:tcPr/>
                </a:tc>
                <a:extLst>
                  <a:ext uri="{0D108BD9-81ED-4DB2-BD59-A6C34878D82A}">
                    <a16:rowId xmlns:a16="http://schemas.microsoft.com/office/drawing/2014/main" val="1615352897"/>
                  </a:ext>
                </a:extLst>
              </a:tr>
              <a:tr h="413452">
                <a:tc rowSpan="3">
                  <a:txBody>
                    <a:bodyPr/>
                    <a:lstStyle/>
                    <a:p>
                      <a:pPr algn="ctr"/>
                      <a:r>
                        <a:rPr lang="fr-FR" sz="1400" dirty="0"/>
                        <a:t>1964</a:t>
                      </a:r>
                    </a:p>
                  </a:txBody>
                  <a:tcPr anchor="ctr"/>
                </a:tc>
                <a:tc>
                  <a:txBody>
                    <a:bodyPr/>
                    <a:lstStyle/>
                    <a:p>
                      <a:r>
                        <a:rPr lang="fr-FR" sz="1400" dirty="0"/>
                        <a:t>58 ans</a:t>
                      </a:r>
                    </a:p>
                  </a:txBody>
                  <a:tcPr/>
                </a:tc>
                <a:tc>
                  <a:txBody>
                    <a:bodyPr/>
                    <a:lstStyle/>
                    <a:p>
                      <a:r>
                        <a:rPr lang="fr-FR" sz="1400" dirty="0"/>
                        <a:t>16 ans</a:t>
                      </a:r>
                    </a:p>
                  </a:txBody>
                  <a:tcPr/>
                </a:tc>
                <a:tc>
                  <a:txBody>
                    <a:bodyPr/>
                    <a:lstStyle/>
                    <a:p>
                      <a:r>
                        <a:rPr lang="fr-FR" sz="1400" dirty="0"/>
                        <a:t>171</a:t>
                      </a:r>
                    </a:p>
                  </a:txBody>
                  <a:tcPr/>
                </a:tc>
                <a:extLst>
                  <a:ext uri="{0D108BD9-81ED-4DB2-BD59-A6C34878D82A}">
                    <a16:rowId xmlns:a16="http://schemas.microsoft.com/office/drawing/2014/main" val="1935822818"/>
                  </a:ext>
                </a:extLst>
              </a:tr>
              <a:tr h="413452">
                <a:tc vMerge="1">
                  <a:txBody>
                    <a:bodyPr/>
                    <a:lstStyle/>
                    <a:p>
                      <a:endParaRPr lang="fr-FR" dirty="0"/>
                    </a:p>
                  </a:txBody>
                  <a:tcPr/>
                </a:tc>
                <a:tc>
                  <a:txBody>
                    <a:bodyPr/>
                    <a:lstStyle/>
                    <a:p>
                      <a:r>
                        <a:rPr lang="fr-FR" sz="1400" dirty="0"/>
                        <a:t>60 ans</a:t>
                      </a:r>
                    </a:p>
                  </a:txBody>
                  <a:tcPr/>
                </a:tc>
                <a:tc>
                  <a:txBody>
                    <a:bodyPr/>
                    <a:lstStyle/>
                    <a:p>
                      <a:r>
                        <a:rPr lang="fr-FR" sz="1400" dirty="0"/>
                        <a:t>18 ans</a:t>
                      </a:r>
                    </a:p>
                  </a:txBody>
                  <a:tcPr/>
                </a:tc>
                <a:tc>
                  <a:txBody>
                    <a:bodyPr/>
                    <a:lstStyle/>
                    <a:p>
                      <a:r>
                        <a:rPr lang="fr-FR" sz="1400" dirty="0"/>
                        <a:t>171</a:t>
                      </a:r>
                    </a:p>
                  </a:txBody>
                  <a:tcPr/>
                </a:tc>
                <a:extLst>
                  <a:ext uri="{0D108BD9-81ED-4DB2-BD59-A6C34878D82A}">
                    <a16:rowId xmlns:a16="http://schemas.microsoft.com/office/drawing/2014/main" val="1033090359"/>
                  </a:ext>
                </a:extLst>
              </a:tr>
              <a:tr h="413452">
                <a:tc vMerge="1">
                  <a:txBody>
                    <a:bodyPr/>
                    <a:lstStyle/>
                    <a:p>
                      <a:endParaRPr lang="fr-FR" dirty="0"/>
                    </a:p>
                  </a:txBody>
                  <a:tcPr/>
                </a:tc>
                <a:tc>
                  <a:txBody>
                    <a:bodyPr/>
                    <a:lstStyle/>
                    <a:p>
                      <a:r>
                        <a:rPr lang="fr-FR" sz="1400" dirty="0"/>
                        <a:t>60 ans et 6 mois</a:t>
                      </a:r>
                    </a:p>
                  </a:txBody>
                  <a:tcPr/>
                </a:tc>
                <a:tc>
                  <a:txBody>
                    <a:bodyPr/>
                    <a:lstStyle/>
                    <a:p>
                      <a:r>
                        <a:rPr lang="fr-FR" sz="1400" dirty="0"/>
                        <a:t>20 ans</a:t>
                      </a:r>
                    </a:p>
                  </a:txBody>
                  <a:tcPr/>
                </a:tc>
                <a:tc>
                  <a:txBody>
                    <a:bodyPr/>
                    <a:lstStyle/>
                    <a:p>
                      <a:r>
                        <a:rPr lang="fr-FR" sz="1400" dirty="0"/>
                        <a:t>171</a:t>
                      </a:r>
                    </a:p>
                  </a:txBody>
                  <a:tcPr/>
                </a:tc>
                <a:extLst>
                  <a:ext uri="{0D108BD9-81ED-4DB2-BD59-A6C34878D82A}">
                    <a16:rowId xmlns:a16="http://schemas.microsoft.com/office/drawing/2014/main" val="24508390"/>
                  </a:ext>
                </a:extLst>
              </a:tr>
              <a:tr h="413452">
                <a:tc rowSpan="4">
                  <a:txBody>
                    <a:bodyPr/>
                    <a:lstStyle/>
                    <a:p>
                      <a:pPr algn="ctr"/>
                      <a:r>
                        <a:rPr lang="fr-FR" sz="1400" dirty="0"/>
                        <a:t>1965</a:t>
                      </a:r>
                    </a:p>
                  </a:txBody>
                  <a:tcPr anchor="ctr"/>
                </a:tc>
                <a:tc>
                  <a:txBody>
                    <a:bodyPr/>
                    <a:lstStyle/>
                    <a:p>
                      <a:r>
                        <a:rPr lang="fr-FR" sz="1400" dirty="0"/>
                        <a:t>58 ans</a:t>
                      </a:r>
                    </a:p>
                  </a:txBody>
                  <a:tcPr/>
                </a:tc>
                <a:tc>
                  <a:txBody>
                    <a:bodyPr/>
                    <a:lstStyle/>
                    <a:p>
                      <a:r>
                        <a:rPr lang="fr-FR" sz="1400" dirty="0"/>
                        <a:t>16 ans</a:t>
                      </a:r>
                    </a:p>
                  </a:txBody>
                  <a:tcPr/>
                </a:tc>
                <a:tc>
                  <a:txBody>
                    <a:bodyPr/>
                    <a:lstStyle/>
                    <a:p>
                      <a:r>
                        <a:rPr lang="fr-FR" sz="1400" dirty="0"/>
                        <a:t>172</a:t>
                      </a:r>
                    </a:p>
                  </a:txBody>
                  <a:tcPr/>
                </a:tc>
                <a:extLst>
                  <a:ext uri="{0D108BD9-81ED-4DB2-BD59-A6C34878D82A}">
                    <a16:rowId xmlns:a16="http://schemas.microsoft.com/office/drawing/2014/main" val="2429881653"/>
                  </a:ext>
                </a:extLst>
              </a:tr>
              <a:tr h="413452">
                <a:tc vMerge="1">
                  <a:txBody>
                    <a:bodyPr/>
                    <a:lstStyle/>
                    <a:p>
                      <a:endParaRPr lang="fr-FR" dirty="0"/>
                    </a:p>
                  </a:txBody>
                  <a:tcPr/>
                </a:tc>
                <a:tc>
                  <a:txBody>
                    <a:bodyPr/>
                    <a:lstStyle/>
                    <a:p>
                      <a:r>
                        <a:rPr lang="fr-FR" sz="1400" dirty="0"/>
                        <a:t>60 ans</a:t>
                      </a:r>
                    </a:p>
                  </a:txBody>
                  <a:tcPr/>
                </a:tc>
                <a:tc>
                  <a:txBody>
                    <a:bodyPr/>
                    <a:lstStyle/>
                    <a:p>
                      <a:r>
                        <a:rPr lang="fr-FR" sz="1400" dirty="0"/>
                        <a:t>18 ans</a:t>
                      </a:r>
                    </a:p>
                  </a:txBody>
                  <a:tcPr/>
                </a:tc>
                <a:tc>
                  <a:txBody>
                    <a:bodyPr/>
                    <a:lstStyle/>
                    <a:p>
                      <a:r>
                        <a:rPr lang="fr-FR" sz="1400" dirty="0"/>
                        <a:t>172</a:t>
                      </a:r>
                    </a:p>
                  </a:txBody>
                  <a:tcPr/>
                </a:tc>
                <a:extLst>
                  <a:ext uri="{0D108BD9-81ED-4DB2-BD59-A6C34878D82A}">
                    <a16:rowId xmlns:a16="http://schemas.microsoft.com/office/drawing/2014/main" val="1904078748"/>
                  </a:ext>
                </a:extLst>
              </a:tr>
              <a:tr h="413452">
                <a:tc vMerge="1">
                  <a:txBody>
                    <a:bodyPr/>
                    <a:lstStyle/>
                    <a:p>
                      <a:endParaRPr lang="fr-FR" dirty="0"/>
                    </a:p>
                  </a:txBody>
                  <a:tcPr/>
                </a:tc>
                <a:tc>
                  <a:txBody>
                    <a:bodyPr/>
                    <a:lstStyle/>
                    <a:p>
                      <a:r>
                        <a:rPr lang="fr-FR" sz="1400" dirty="0"/>
                        <a:t>60 ans et 9 mois</a:t>
                      </a:r>
                    </a:p>
                  </a:txBody>
                  <a:tcPr/>
                </a:tc>
                <a:tc>
                  <a:txBody>
                    <a:bodyPr/>
                    <a:lstStyle/>
                    <a:p>
                      <a:r>
                        <a:rPr lang="fr-FR" sz="1400" dirty="0"/>
                        <a:t>20 ans</a:t>
                      </a:r>
                    </a:p>
                  </a:txBody>
                  <a:tcPr/>
                </a:tc>
                <a:tc>
                  <a:txBody>
                    <a:bodyPr/>
                    <a:lstStyle/>
                    <a:p>
                      <a:r>
                        <a:rPr lang="fr-FR" sz="1400" dirty="0"/>
                        <a:t>172</a:t>
                      </a:r>
                    </a:p>
                  </a:txBody>
                  <a:tcPr/>
                </a:tc>
                <a:extLst>
                  <a:ext uri="{0D108BD9-81ED-4DB2-BD59-A6C34878D82A}">
                    <a16:rowId xmlns:a16="http://schemas.microsoft.com/office/drawing/2014/main" val="4233293465"/>
                  </a:ext>
                </a:extLst>
              </a:tr>
              <a:tr h="413452">
                <a:tc vMerge="1">
                  <a:txBody>
                    <a:bodyPr/>
                    <a:lstStyle/>
                    <a:p>
                      <a:endParaRPr lang="fr-FR" dirty="0"/>
                    </a:p>
                  </a:txBody>
                  <a:tcPr/>
                </a:tc>
                <a:tc>
                  <a:txBody>
                    <a:bodyPr/>
                    <a:lstStyle/>
                    <a:p>
                      <a:r>
                        <a:rPr lang="fr-FR" sz="1400" dirty="0"/>
                        <a:t>63 ans</a:t>
                      </a:r>
                    </a:p>
                  </a:txBody>
                  <a:tcPr/>
                </a:tc>
                <a:tc>
                  <a:txBody>
                    <a:bodyPr/>
                    <a:lstStyle/>
                    <a:p>
                      <a:r>
                        <a:rPr lang="fr-FR" sz="1400" dirty="0"/>
                        <a:t>21 ans</a:t>
                      </a:r>
                    </a:p>
                  </a:txBody>
                  <a:tcPr/>
                </a:tc>
                <a:tc>
                  <a:txBody>
                    <a:bodyPr/>
                    <a:lstStyle/>
                    <a:p>
                      <a:r>
                        <a:rPr lang="fr-FR" sz="1400" dirty="0"/>
                        <a:t>172</a:t>
                      </a:r>
                    </a:p>
                  </a:txBody>
                  <a:tcPr/>
                </a:tc>
                <a:extLst>
                  <a:ext uri="{0D108BD9-81ED-4DB2-BD59-A6C34878D82A}">
                    <a16:rowId xmlns:a16="http://schemas.microsoft.com/office/drawing/2014/main" val="2147828517"/>
                  </a:ext>
                </a:extLst>
              </a:tr>
              <a:tr h="413452">
                <a:tc rowSpan="4">
                  <a:txBody>
                    <a:bodyPr/>
                    <a:lstStyle/>
                    <a:p>
                      <a:pPr algn="ctr"/>
                      <a:r>
                        <a:rPr lang="fr-FR" sz="1400" dirty="0"/>
                        <a:t>1966</a:t>
                      </a:r>
                    </a:p>
                  </a:txBody>
                  <a:tcPr anchor="ctr"/>
                </a:tc>
                <a:tc>
                  <a:txBody>
                    <a:bodyPr/>
                    <a:lstStyle/>
                    <a:p>
                      <a:r>
                        <a:rPr lang="fr-FR" sz="1400" dirty="0"/>
                        <a:t>58 ans</a:t>
                      </a:r>
                    </a:p>
                  </a:txBody>
                  <a:tcPr/>
                </a:tc>
                <a:tc>
                  <a:txBody>
                    <a:bodyPr/>
                    <a:lstStyle/>
                    <a:p>
                      <a:r>
                        <a:rPr lang="fr-FR" sz="1400" dirty="0"/>
                        <a:t>16 ans</a:t>
                      </a:r>
                    </a:p>
                  </a:txBody>
                  <a:tcPr/>
                </a:tc>
                <a:tc>
                  <a:txBody>
                    <a:bodyPr/>
                    <a:lstStyle/>
                    <a:p>
                      <a:r>
                        <a:rPr lang="fr-FR" sz="1400" dirty="0"/>
                        <a:t>172</a:t>
                      </a:r>
                    </a:p>
                  </a:txBody>
                  <a:tcPr/>
                </a:tc>
                <a:extLst>
                  <a:ext uri="{0D108BD9-81ED-4DB2-BD59-A6C34878D82A}">
                    <a16:rowId xmlns:a16="http://schemas.microsoft.com/office/drawing/2014/main" val="2154094235"/>
                  </a:ext>
                </a:extLst>
              </a:tr>
              <a:tr h="413452">
                <a:tc vMerge="1">
                  <a:txBody>
                    <a:bodyPr/>
                    <a:lstStyle/>
                    <a:p>
                      <a:endParaRPr lang="fr-FR" sz="1400" dirty="0"/>
                    </a:p>
                  </a:txBody>
                  <a:tcPr/>
                </a:tc>
                <a:tc>
                  <a:txBody>
                    <a:bodyPr/>
                    <a:lstStyle/>
                    <a:p>
                      <a:r>
                        <a:rPr lang="fr-FR" sz="1400" dirty="0"/>
                        <a:t>60 ans</a:t>
                      </a:r>
                    </a:p>
                  </a:txBody>
                  <a:tcPr/>
                </a:tc>
                <a:tc>
                  <a:txBody>
                    <a:bodyPr/>
                    <a:lstStyle/>
                    <a:p>
                      <a:r>
                        <a:rPr lang="fr-FR" sz="1400" dirty="0"/>
                        <a:t>18 ans</a:t>
                      </a:r>
                    </a:p>
                  </a:txBody>
                  <a:tcPr/>
                </a:tc>
                <a:tc>
                  <a:txBody>
                    <a:bodyPr/>
                    <a:lstStyle/>
                    <a:p>
                      <a:r>
                        <a:rPr lang="fr-FR" sz="1400" dirty="0"/>
                        <a:t>172</a:t>
                      </a:r>
                    </a:p>
                  </a:txBody>
                  <a:tcPr/>
                </a:tc>
                <a:extLst>
                  <a:ext uri="{0D108BD9-81ED-4DB2-BD59-A6C34878D82A}">
                    <a16:rowId xmlns:a16="http://schemas.microsoft.com/office/drawing/2014/main" val="3183177199"/>
                  </a:ext>
                </a:extLst>
              </a:tr>
              <a:tr h="413452">
                <a:tc vMerge="1">
                  <a:txBody>
                    <a:bodyPr/>
                    <a:lstStyle/>
                    <a:p>
                      <a:endParaRPr lang="fr-FR" sz="1400" dirty="0"/>
                    </a:p>
                  </a:txBody>
                  <a:tcPr/>
                </a:tc>
                <a:tc>
                  <a:txBody>
                    <a:bodyPr/>
                    <a:lstStyle/>
                    <a:p>
                      <a:r>
                        <a:rPr lang="fr-FR" sz="1400" dirty="0"/>
                        <a:t>61 ans</a:t>
                      </a:r>
                    </a:p>
                  </a:txBody>
                  <a:tcPr/>
                </a:tc>
                <a:tc>
                  <a:txBody>
                    <a:bodyPr/>
                    <a:lstStyle/>
                    <a:p>
                      <a:r>
                        <a:rPr lang="fr-FR" sz="1400" dirty="0"/>
                        <a:t>20 ans</a:t>
                      </a:r>
                    </a:p>
                  </a:txBody>
                  <a:tcPr/>
                </a:tc>
                <a:tc>
                  <a:txBody>
                    <a:bodyPr/>
                    <a:lstStyle/>
                    <a:p>
                      <a:r>
                        <a:rPr lang="fr-FR" sz="1400" dirty="0"/>
                        <a:t>172</a:t>
                      </a:r>
                    </a:p>
                  </a:txBody>
                  <a:tcPr/>
                </a:tc>
                <a:extLst>
                  <a:ext uri="{0D108BD9-81ED-4DB2-BD59-A6C34878D82A}">
                    <a16:rowId xmlns:a16="http://schemas.microsoft.com/office/drawing/2014/main" val="1237261612"/>
                  </a:ext>
                </a:extLst>
              </a:tr>
              <a:tr h="413452">
                <a:tc vMerge="1">
                  <a:txBody>
                    <a:bodyPr/>
                    <a:lstStyle/>
                    <a:p>
                      <a:endParaRPr lang="fr-FR" sz="1400" dirty="0"/>
                    </a:p>
                  </a:txBody>
                  <a:tcPr/>
                </a:tc>
                <a:tc>
                  <a:txBody>
                    <a:bodyPr/>
                    <a:lstStyle/>
                    <a:p>
                      <a:r>
                        <a:rPr lang="fr-FR" sz="1400" dirty="0"/>
                        <a:t>63 ans</a:t>
                      </a:r>
                    </a:p>
                  </a:txBody>
                  <a:tcPr/>
                </a:tc>
                <a:tc>
                  <a:txBody>
                    <a:bodyPr/>
                    <a:lstStyle/>
                    <a:p>
                      <a:r>
                        <a:rPr lang="fr-FR" sz="1400" dirty="0"/>
                        <a:t>21 ans</a:t>
                      </a:r>
                    </a:p>
                  </a:txBody>
                  <a:tcPr/>
                </a:tc>
                <a:tc>
                  <a:txBody>
                    <a:bodyPr/>
                    <a:lstStyle/>
                    <a:p>
                      <a:r>
                        <a:rPr lang="fr-FR" sz="1400" dirty="0"/>
                        <a:t>172</a:t>
                      </a:r>
                    </a:p>
                  </a:txBody>
                  <a:tcPr/>
                </a:tc>
                <a:extLst>
                  <a:ext uri="{0D108BD9-81ED-4DB2-BD59-A6C34878D82A}">
                    <a16:rowId xmlns:a16="http://schemas.microsoft.com/office/drawing/2014/main" val="1726054331"/>
                  </a:ext>
                </a:extLst>
              </a:tr>
            </a:tbl>
          </a:graphicData>
        </a:graphic>
      </p:graphicFrame>
      <p:sp>
        <p:nvSpPr>
          <p:cNvPr id="3" name="Espace réservé du numéro de diapositive 2">
            <a:extLst>
              <a:ext uri="{FF2B5EF4-FFF2-40B4-BE49-F238E27FC236}">
                <a16:creationId xmlns:a16="http://schemas.microsoft.com/office/drawing/2014/main" id="{5F2855D2-1D73-6D26-61FC-4C28A8A0223D}"/>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475034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4C1AE8-306E-0CE5-5399-599A767CDF1E}"/>
              </a:ext>
            </a:extLst>
          </p:cNvPr>
          <p:cNvSpPr>
            <a:spLocks noGrp="1"/>
          </p:cNvSpPr>
          <p:nvPr>
            <p:ph type="title"/>
          </p:nvPr>
        </p:nvSpPr>
        <p:spPr/>
        <p:txBody>
          <a:bodyPr/>
          <a:lstStyle/>
          <a:p>
            <a:r>
              <a:rPr lang="fr-FR" dirty="0"/>
              <a:t>Carrière longue - Dérogations</a:t>
            </a:r>
          </a:p>
        </p:txBody>
      </p:sp>
      <p:graphicFrame>
        <p:nvGraphicFramePr>
          <p:cNvPr id="4" name="Espace réservé du contenu 3">
            <a:extLst>
              <a:ext uri="{FF2B5EF4-FFF2-40B4-BE49-F238E27FC236}">
                <a16:creationId xmlns:a16="http://schemas.microsoft.com/office/drawing/2014/main" id="{699D57D8-3710-E966-EDFC-200106CF6776}"/>
              </a:ext>
            </a:extLst>
          </p:cNvPr>
          <p:cNvGraphicFramePr>
            <a:graphicFrameLocks noGrp="1"/>
          </p:cNvGraphicFramePr>
          <p:nvPr>
            <p:ph idx="1"/>
            <p:extLst>
              <p:ext uri="{D42A27DB-BD31-4B8C-83A1-F6EECF244321}">
                <p14:modId xmlns:p14="http://schemas.microsoft.com/office/powerpoint/2010/main" val="247413632"/>
              </p:ext>
            </p:extLst>
          </p:nvPr>
        </p:nvGraphicFramePr>
        <p:xfrm>
          <a:off x="2589213" y="1905000"/>
          <a:ext cx="8915400" cy="3551040"/>
        </p:xfrm>
        <a:graphic>
          <a:graphicData uri="http://schemas.openxmlformats.org/drawingml/2006/table">
            <a:tbl>
              <a:tblPr firstRow="1" bandRow="1">
                <a:tableStyleId>{5C22544A-7EE6-4342-B048-85BDC9FD1C3A}</a:tableStyleId>
              </a:tblPr>
              <a:tblGrid>
                <a:gridCol w="2228850">
                  <a:extLst>
                    <a:ext uri="{9D8B030D-6E8A-4147-A177-3AD203B41FA5}">
                      <a16:colId xmlns:a16="http://schemas.microsoft.com/office/drawing/2014/main" val="2537914543"/>
                    </a:ext>
                  </a:extLst>
                </a:gridCol>
                <a:gridCol w="2228850">
                  <a:extLst>
                    <a:ext uri="{9D8B030D-6E8A-4147-A177-3AD203B41FA5}">
                      <a16:colId xmlns:a16="http://schemas.microsoft.com/office/drawing/2014/main" val="292487251"/>
                    </a:ext>
                  </a:extLst>
                </a:gridCol>
                <a:gridCol w="2228850">
                  <a:extLst>
                    <a:ext uri="{9D8B030D-6E8A-4147-A177-3AD203B41FA5}">
                      <a16:colId xmlns:a16="http://schemas.microsoft.com/office/drawing/2014/main" val="1095885369"/>
                    </a:ext>
                  </a:extLst>
                </a:gridCol>
                <a:gridCol w="2228850">
                  <a:extLst>
                    <a:ext uri="{9D8B030D-6E8A-4147-A177-3AD203B41FA5}">
                      <a16:colId xmlns:a16="http://schemas.microsoft.com/office/drawing/2014/main" val="740640022"/>
                    </a:ext>
                  </a:extLst>
                </a:gridCol>
              </a:tblGrid>
              <a:tr h="461557">
                <a:tc>
                  <a:txBody>
                    <a:bodyPr/>
                    <a:lstStyle/>
                    <a:p>
                      <a:r>
                        <a:rPr lang="fr-FR" sz="1400" dirty="0"/>
                        <a:t>Année de naissance</a:t>
                      </a:r>
                    </a:p>
                  </a:txBody>
                  <a:tcPr/>
                </a:tc>
                <a:tc>
                  <a:txBody>
                    <a:bodyPr/>
                    <a:lstStyle/>
                    <a:p>
                      <a:r>
                        <a:rPr lang="fr-FR" sz="1400" dirty="0"/>
                        <a:t>Age du droit à la liquidation anticipée</a:t>
                      </a:r>
                    </a:p>
                  </a:txBody>
                  <a:tcPr/>
                </a:tc>
                <a:tc>
                  <a:txBody>
                    <a:bodyPr/>
                    <a:lstStyle/>
                    <a:p>
                      <a:r>
                        <a:rPr lang="fr-FR" sz="1400" dirty="0"/>
                        <a:t>Age de début d’activité </a:t>
                      </a:r>
                    </a:p>
                  </a:txBody>
                  <a:tcPr/>
                </a:tc>
                <a:tc>
                  <a:txBody>
                    <a:bodyPr/>
                    <a:lstStyle/>
                    <a:p>
                      <a:r>
                        <a:rPr lang="fr-FR" sz="1400" dirty="0"/>
                        <a:t>DAC* requise en trimestres</a:t>
                      </a:r>
                    </a:p>
                  </a:txBody>
                  <a:tcPr/>
                </a:tc>
                <a:extLst>
                  <a:ext uri="{0D108BD9-81ED-4DB2-BD59-A6C34878D82A}">
                    <a16:rowId xmlns:a16="http://schemas.microsoft.com/office/drawing/2014/main" val="4271423278"/>
                  </a:ext>
                </a:extLst>
              </a:tr>
              <a:tr h="379110">
                <a:tc rowSpan="4">
                  <a:txBody>
                    <a:bodyPr/>
                    <a:lstStyle/>
                    <a:p>
                      <a:pPr algn="ctr"/>
                      <a:r>
                        <a:rPr lang="fr-FR" sz="1400" dirty="0"/>
                        <a:t>1967</a:t>
                      </a:r>
                    </a:p>
                  </a:txBody>
                  <a:tcPr anchor="ctr"/>
                </a:tc>
                <a:tc>
                  <a:txBody>
                    <a:bodyPr/>
                    <a:lstStyle/>
                    <a:p>
                      <a:r>
                        <a:rPr lang="fr-FR" sz="1400" dirty="0"/>
                        <a:t>58 ans</a:t>
                      </a:r>
                    </a:p>
                  </a:txBody>
                  <a:tcPr/>
                </a:tc>
                <a:tc>
                  <a:txBody>
                    <a:bodyPr/>
                    <a:lstStyle/>
                    <a:p>
                      <a:r>
                        <a:rPr lang="fr-FR" sz="1400" dirty="0"/>
                        <a:t>16 ans</a:t>
                      </a:r>
                    </a:p>
                  </a:txBody>
                  <a:tcPr/>
                </a:tc>
                <a:tc>
                  <a:txBody>
                    <a:bodyPr/>
                    <a:lstStyle/>
                    <a:p>
                      <a:r>
                        <a:rPr lang="fr-FR" sz="1400" dirty="0"/>
                        <a:t>172</a:t>
                      </a:r>
                    </a:p>
                  </a:txBody>
                  <a:tcPr/>
                </a:tc>
                <a:extLst>
                  <a:ext uri="{0D108BD9-81ED-4DB2-BD59-A6C34878D82A}">
                    <a16:rowId xmlns:a16="http://schemas.microsoft.com/office/drawing/2014/main" val="2829528743"/>
                  </a:ext>
                </a:extLst>
              </a:tr>
              <a:tr h="379110">
                <a:tc vMerge="1">
                  <a:txBody>
                    <a:bodyPr/>
                    <a:lstStyle/>
                    <a:p>
                      <a:endParaRPr lang="fr-FR" sz="1400" dirty="0"/>
                    </a:p>
                  </a:txBody>
                  <a:tcPr/>
                </a:tc>
                <a:tc>
                  <a:txBody>
                    <a:bodyPr/>
                    <a:lstStyle/>
                    <a:p>
                      <a:r>
                        <a:rPr lang="fr-FR" sz="1400" dirty="0"/>
                        <a:t>60 ans</a:t>
                      </a:r>
                    </a:p>
                  </a:txBody>
                  <a:tcPr/>
                </a:tc>
                <a:tc>
                  <a:txBody>
                    <a:bodyPr/>
                    <a:lstStyle/>
                    <a:p>
                      <a:r>
                        <a:rPr lang="fr-FR" sz="1400" dirty="0"/>
                        <a:t>18 ans</a:t>
                      </a:r>
                    </a:p>
                  </a:txBody>
                  <a:tcPr/>
                </a:tc>
                <a:tc>
                  <a:txBody>
                    <a:bodyPr/>
                    <a:lstStyle/>
                    <a:p>
                      <a:r>
                        <a:rPr lang="fr-FR" sz="1400" dirty="0"/>
                        <a:t>172</a:t>
                      </a:r>
                    </a:p>
                  </a:txBody>
                  <a:tcPr/>
                </a:tc>
                <a:extLst>
                  <a:ext uri="{0D108BD9-81ED-4DB2-BD59-A6C34878D82A}">
                    <a16:rowId xmlns:a16="http://schemas.microsoft.com/office/drawing/2014/main" val="2781541770"/>
                  </a:ext>
                </a:extLst>
              </a:tr>
              <a:tr h="379110">
                <a:tc vMerge="1">
                  <a:txBody>
                    <a:bodyPr/>
                    <a:lstStyle/>
                    <a:p>
                      <a:endParaRPr lang="fr-FR" sz="1400" dirty="0"/>
                    </a:p>
                  </a:txBody>
                  <a:tcPr/>
                </a:tc>
                <a:tc>
                  <a:txBody>
                    <a:bodyPr/>
                    <a:lstStyle/>
                    <a:p>
                      <a:r>
                        <a:rPr lang="fr-FR" sz="1400" dirty="0"/>
                        <a:t>61 ans et 3 mois</a:t>
                      </a:r>
                    </a:p>
                  </a:txBody>
                  <a:tcPr/>
                </a:tc>
                <a:tc>
                  <a:txBody>
                    <a:bodyPr/>
                    <a:lstStyle/>
                    <a:p>
                      <a:r>
                        <a:rPr lang="fr-FR" sz="1400" dirty="0"/>
                        <a:t>20 ans</a:t>
                      </a:r>
                    </a:p>
                  </a:txBody>
                  <a:tcPr/>
                </a:tc>
                <a:tc>
                  <a:txBody>
                    <a:bodyPr/>
                    <a:lstStyle/>
                    <a:p>
                      <a:r>
                        <a:rPr lang="fr-FR" sz="1400" dirty="0"/>
                        <a:t>172</a:t>
                      </a:r>
                    </a:p>
                  </a:txBody>
                  <a:tcPr/>
                </a:tc>
                <a:extLst>
                  <a:ext uri="{0D108BD9-81ED-4DB2-BD59-A6C34878D82A}">
                    <a16:rowId xmlns:a16="http://schemas.microsoft.com/office/drawing/2014/main" val="3848136062"/>
                  </a:ext>
                </a:extLst>
              </a:tr>
              <a:tr h="379110">
                <a:tc vMerge="1">
                  <a:txBody>
                    <a:bodyPr/>
                    <a:lstStyle/>
                    <a:p>
                      <a:endParaRPr lang="fr-FR" sz="1400" dirty="0"/>
                    </a:p>
                  </a:txBody>
                  <a:tcPr/>
                </a:tc>
                <a:tc>
                  <a:txBody>
                    <a:bodyPr/>
                    <a:lstStyle/>
                    <a:p>
                      <a:r>
                        <a:rPr lang="fr-FR" sz="1400" dirty="0"/>
                        <a:t>63 ans</a:t>
                      </a:r>
                    </a:p>
                  </a:txBody>
                  <a:tcPr/>
                </a:tc>
                <a:tc>
                  <a:txBody>
                    <a:bodyPr/>
                    <a:lstStyle/>
                    <a:p>
                      <a:r>
                        <a:rPr lang="fr-FR" sz="1400" dirty="0"/>
                        <a:t>21 ans</a:t>
                      </a:r>
                    </a:p>
                  </a:txBody>
                  <a:tcPr/>
                </a:tc>
                <a:tc>
                  <a:txBody>
                    <a:bodyPr/>
                    <a:lstStyle/>
                    <a:p>
                      <a:r>
                        <a:rPr lang="fr-FR" sz="1400" dirty="0"/>
                        <a:t>172</a:t>
                      </a:r>
                    </a:p>
                  </a:txBody>
                  <a:tcPr/>
                </a:tc>
                <a:extLst>
                  <a:ext uri="{0D108BD9-81ED-4DB2-BD59-A6C34878D82A}">
                    <a16:rowId xmlns:a16="http://schemas.microsoft.com/office/drawing/2014/main" val="3130870522"/>
                  </a:ext>
                </a:extLst>
              </a:tr>
              <a:tr h="379110">
                <a:tc rowSpan="4">
                  <a:txBody>
                    <a:bodyPr/>
                    <a:lstStyle/>
                    <a:p>
                      <a:pPr algn="ctr"/>
                      <a:r>
                        <a:rPr lang="fr-FR" sz="1400" dirty="0"/>
                        <a:t>1968</a:t>
                      </a:r>
                    </a:p>
                  </a:txBody>
                  <a:tcPr anchor="ctr"/>
                </a:tc>
                <a:tc>
                  <a:txBody>
                    <a:bodyPr/>
                    <a:lstStyle/>
                    <a:p>
                      <a:r>
                        <a:rPr lang="fr-FR" sz="1400" dirty="0"/>
                        <a:t>58 ans</a:t>
                      </a:r>
                    </a:p>
                  </a:txBody>
                  <a:tcPr/>
                </a:tc>
                <a:tc>
                  <a:txBody>
                    <a:bodyPr/>
                    <a:lstStyle/>
                    <a:p>
                      <a:r>
                        <a:rPr lang="fr-FR" sz="1400" dirty="0"/>
                        <a:t>16 ans</a:t>
                      </a:r>
                    </a:p>
                  </a:txBody>
                  <a:tcPr/>
                </a:tc>
                <a:tc>
                  <a:txBody>
                    <a:bodyPr/>
                    <a:lstStyle/>
                    <a:p>
                      <a:r>
                        <a:rPr lang="fr-FR" sz="1400" dirty="0"/>
                        <a:t>172</a:t>
                      </a:r>
                    </a:p>
                  </a:txBody>
                  <a:tcPr/>
                </a:tc>
                <a:extLst>
                  <a:ext uri="{0D108BD9-81ED-4DB2-BD59-A6C34878D82A}">
                    <a16:rowId xmlns:a16="http://schemas.microsoft.com/office/drawing/2014/main" val="3291963195"/>
                  </a:ext>
                </a:extLst>
              </a:tr>
              <a:tr h="379110">
                <a:tc vMerge="1">
                  <a:txBody>
                    <a:bodyPr/>
                    <a:lstStyle/>
                    <a:p>
                      <a:endParaRPr lang="fr-FR" sz="1400" dirty="0"/>
                    </a:p>
                  </a:txBody>
                  <a:tcPr/>
                </a:tc>
                <a:tc>
                  <a:txBody>
                    <a:bodyPr/>
                    <a:lstStyle/>
                    <a:p>
                      <a:r>
                        <a:rPr lang="fr-FR" sz="1400" dirty="0"/>
                        <a:t>60 ans</a:t>
                      </a:r>
                    </a:p>
                  </a:txBody>
                  <a:tcPr/>
                </a:tc>
                <a:tc>
                  <a:txBody>
                    <a:bodyPr/>
                    <a:lstStyle/>
                    <a:p>
                      <a:r>
                        <a:rPr lang="fr-FR" sz="1400" dirty="0"/>
                        <a:t>18 ans</a:t>
                      </a:r>
                    </a:p>
                  </a:txBody>
                  <a:tcPr/>
                </a:tc>
                <a:tc>
                  <a:txBody>
                    <a:bodyPr/>
                    <a:lstStyle/>
                    <a:p>
                      <a:r>
                        <a:rPr lang="fr-FR" sz="1400" dirty="0"/>
                        <a:t>172</a:t>
                      </a:r>
                    </a:p>
                  </a:txBody>
                  <a:tcPr/>
                </a:tc>
                <a:extLst>
                  <a:ext uri="{0D108BD9-81ED-4DB2-BD59-A6C34878D82A}">
                    <a16:rowId xmlns:a16="http://schemas.microsoft.com/office/drawing/2014/main" val="2788311220"/>
                  </a:ext>
                </a:extLst>
              </a:tr>
              <a:tr h="379110">
                <a:tc vMerge="1">
                  <a:txBody>
                    <a:bodyPr/>
                    <a:lstStyle/>
                    <a:p>
                      <a:endParaRPr lang="fr-FR" sz="1400" dirty="0"/>
                    </a:p>
                  </a:txBody>
                  <a:tcPr/>
                </a:tc>
                <a:tc>
                  <a:txBody>
                    <a:bodyPr/>
                    <a:lstStyle/>
                    <a:p>
                      <a:r>
                        <a:rPr lang="fr-FR" sz="1400" dirty="0"/>
                        <a:t>61 ans et 6 mois</a:t>
                      </a:r>
                    </a:p>
                  </a:txBody>
                  <a:tcPr/>
                </a:tc>
                <a:tc>
                  <a:txBody>
                    <a:bodyPr/>
                    <a:lstStyle/>
                    <a:p>
                      <a:r>
                        <a:rPr lang="fr-FR" sz="1400" dirty="0"/>
                        <a:t>20 ans</a:t>
                      </a:r>
                    </a:p>
                  </a:txBody>
                  <a:tcPr/>
                </a:tc>
                <a:tc>
                  <a:txBody>
                    <a:bodyPr/>
                    <a:lstStyle/>
                    <a:p>
                      <a:r>
                        <a:rPr lang="fr-FR" sz="1400" dirty="0"/>
                        <a:t>172</a:t>
                      </a:r>
                    </a:p>
                  </a:txBody>
                  <a:tcPr/>
                </a:tc>
                <a:extLst>
                  <a:ext uri="{0D108BD9-81ED-4DB2-BD59-A6C34878D82A}">
                    <a16:rowId xmlns:a16="http://schemas.microsoft.com/office/drawing/2014/main" val="2409608309"/>
                  </a:ext>
                </a:extLst>
              </a:tr>
              <a:tr h="379110">
                <a:tc vMerge="1">
                  <a:txBody>
                    <a:bodyPr/>
                    <a:lstStyle/>
                    <a:p>
                      <a:endParaRPr lang="fr-FR" sz="1400" dirty="0"/>
                    </a:p>
                  </a:txBody>
                  <a:tcPr/>
                </a:tc>
                <a:tc>
                  <a:txBody>
                    <a:bodyPr/>
                    <a:lstStyle/>
                    <a:p>
                      <a:r>
                        <a:rPr lang="fr-FR" sz="1400" dirty="0"/>
                        <a:t>63 ans</a:t>
                      </a:r>
                    </a:p>
                  </a:txBody>
                  <a:tcPr/>
                </a:tc>
                <a:tc>
                  <a:txBody>
                    <a:bodyPr/>
                    <a:lstStyle/>
                    <a:p>
                      <a:r>
                        <a:rPr lang="fr-FR" sz="1400" dirty="0"/>
                        <a:t>21 ans</a:t>
                      </a:r>
                    </a:p>
                  </a:txBody>
                  <a:tcPr/>
                </a:tc>
                <a:tc>
                  <a:txBody>
                    <a:bodyPr/>
                    <a:lstStyle/>
                    <a:p>
                      <a:r>
                        <a:rPr lang="fr-FR" sz="1400" dirty="0"/>
                        <a:t>172</a:t>
                      </a:r>
                    </a:p>
                  </a:txBody>
                  <a:tcPr/>
                </a:tc>
                <a:extLst>
                  <a:ext uri="{0D108BD9-81ED-4DB2-BD59-A6C34878D82A}">
                    <a16:rowId xmlns:a16="http://schemas.microsoft.com/office/drawing/2014/main" val="3115860839"/>
                  </a:ext>
                </a:extLst>
              </a:tr>
            </a:tbl>
          </a:graphicData>
        </a:graphic>
      </p:graphicFrame>
      <p:sp>
        <p:nvSpPr>
          <p:cNvPr id="3" name="Espace réservé du numéro de diapositive 2">
            <a:extLst>
              <a:ext uri="{FF2B5EF4-FFF2-40B4-BE49-F238E27FC236}">
                <a16:creationId xmlns:a16="http://schemas.microsoft.com/office/drawing/2014/main" id="{3B8BF904-C2BD-22C0-A114-772EF0B53177}"/>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56173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05678-E5AC-DBD4-1E67-367C7A068870}"/>
              </a:ext>
            </a:extLst>
          </p:cNvPr>
          <p:cNvSpPr>
            <a:spLocks noGrp="1"/>
          </p:cNvSpPr>
          <p:nvPr>
            <p:ph type="title"/>
          </p:nvPr>
        </p:nvSpPr>
        <p:spPr/>
        <p:txBody>
          <a:bodyPr/>
          <a:lstStyle/>
          <a:p>
            <a:r>
              <a:rPr lang="fr-FR" dirty="0"/>
              <a:t>Carrière longue - Dérogations</a:t>
            </a:r>
          </a:p>
        </p:txBody>
      </p:sp>
      <p:graphicFrame>
        <p:nvGraphicFramePr>
          <p:cNvPr id="4" name="Espace réservé du contenu 3">
            <a:extLst>
              <a:ext uri="{FF2B5EF4-FFF2-40B4-BE49-F238E27FC236}">
                <a16:creationId xmlns:a16="http://schemas.microsoft.com/office/drawing/2014/main" id="{671FD7CA-C642-F155-F237-BBBB736A2AB5}"/>
              </a:ext>
            </a:extLst>
          </p:cNvPr>
          <p:cNvGraphicFramePr>
            <a:graphicFrameLocks noGrp="1"/>
          </p:cNvGraphicFramePr>
          <p:nvPr>
            <p:ph idx="1"/>
            <p:extLst>
              <p:ext uri="{D42A27DB-BD31-4B8C-83A1-F6EECF244321}">
                <p14:modId xmlns:p14="http://schemas.microsoft.com/office/powerpoint/2010/main" val="1849511113"/>
              </p:ext>
            </p:extLst>
          </p:nvPr>
        </p:nvGraphicFramePr>
        <p:xfrm>
          <a:off x="2589213" y="2133600"/>
          <a:ext cx="8915400" cy="3855720"/>
        </p:xfrm>
        <a:graphic>
          <a:graphicData uri="http://schemas.openxmlformats.org/drawingml/2006/table">
            <a:tbl>
              <a:tblPr firstRow="1" bandRow="1">
                <a:tableStyleId>{5C22544A-7EE6-4342-B048-85BDC9FD1C3A}</a:tableStyleId>
              </a:tblPr>
              <a:tblGrid>
                <a:gridCol w="2228850">
                  <a:extLst>
                    <a:ext uri="{9D8B030D-6E8A-4147-A177-3AD203B41FA5}">
                      <a16:colId xmlns:a16="http://schemas.microsoft.com/office/drawing/2014/main" val="1879410673"/>
                    </a:ext>
                  </a:extLst>
                </a:gridCol>
                <a:gridCol w="2228850">
                  <a:extLst>
                    <a:ext uri="{9D8B030D-6E8A-4147-A177-3AD203B41FA5}">
                      <a16:colId xmlns:a16="http://schemas.microsoft.com/office/drawing/2014/main" val="3788593052"/>
                    </a:ext>
                  </a:extLst>
                </a:gridCol>
                <a:gridCol w="2228850">
                  <a:extLst>
                    <a:ext uri="{9D8B030D-6E8A-4147-A177-3AD203B41FA5}">
                      <a16:colId xmlns:a16="http://schemas.microsoft.com/office/drawing/2014/main" val="1772027403"/>
                    </a:ext>
                  </a:extLst>
                </a:gridCol>
                <a:gridCol w="2228850">
                  <a:extLst>
                    <a:ext uri="{9D8B030D-6E8A-4147-A177-3AD203B41FA5}">
                      <a16:colId xmlns:a16="http://schemas.microsoft.com/office/drawing/2014/main" val="352055647"/>
                    </a:ext>
                  </a:extLst>
                </a:gridCol>
              </a:tblGrid>
              <a:tr h="370840">
                <a:tc>
                  <a:txBody>
                    <a:bodyPr/>
                    <a:lstStyle/>
                    <a:p>
                      <a:r>
                        <a:rPr lang="fr-FR" sz="1400" dirty="0"/>
                        <a:t>Année de naissance</a:t>
                      </a:r>
                    </a:p>
                  </a:txBody>
                  <a:tcPr/>
                </a:tc>
                <a:tc>
                  <a:txBody>
                    <a:bodyPr/>
                    <a:lstStyle/>
                    <a:p>
                      <a:r>
                        <a:rPr lang="fr-FR" sz="1400" dirty="0"/>
                        <a:t>Age du droit à la liquidation anticipée</a:t>
                      </a:r>
                    </a:p>
                  </a:txBody>
                  <a:tcPr/>
                </a:tc>
                <a:tc>
                  <a:txBody>
                    <a:bodyPr/>
                    <a:lstStyle/>
                    <a:p>
                      <a:r>
                        <a:rPr lang="fr-FR" sz="1400" dirty="0"/>
                        <a:t>Age de début d’activité </a:t>
                      </a:r>
                    </a:p>
                  </a:txBody>
                  <a:tcPr/>
                </a:tc>
                <a:tc>
                  <a:txBody>
                    <a:bodyPr/>
                    <a:lstStyle/>
                    <a:p>
                      <a:r>
                        <a:rPr lang="fr-FR" sz="1400" dirty="0"/>
                        <a:t>DAC* requise en trimestres</a:t>
                      </a:r>
                    </a:p>
                  </a:txBody>
                  <a:tcPr/>
                </a:tc>
                <a:extLst>
                  <a:ext uri="{0D108BD9-81ED-4DB2-BD59-A6C34878D82A}">
                    <a16:rowId xmlns:a16="http://schemas.microsoft.com/office/drawing/2014/main" val="427518263"/>
                  </a:ext>
                </a:extLst>
              </a:tr>
              <a:tr h="370840">
                <a:tc rowSpan="4">
                  <a:txBody>
                    <a:bodyPr/>
                    <a:lstStyle/>
                    <a:p>
                      <a:pPr algn="ctr"/>
                      <a:r>
                        <a:rPr lang="fr-FR" sz="1400" dirty="0"/>
                        <a:t>1969</a:t>
                      </a:r>
                    </a:p>
                  </a:txBody>
                  <a:tcPr anchor="ctr"/>
                </a:tc>
                <a:tc>
                  <a:txBody>
                    <a:bodyPr/>
                    <a:lstStyle/>
                    <a:p>
                      <a:r>
                        <a:rPr lang="fr-FR" sz="1400" dirty="0"/>
                        <a:t>58 ans</a:t>
                      </a:r>
                    </a:p>
                  </a:txBody>
                  <a:tcPr/>
                </a:tc>
                <a:tc>
                  <a:txBody>
                    <a:bodyPr/>
                    <a:lstStyle/>
                    <a:p>
                      <a:r>
                        <a:rPr lang="fr-FR" sz="1400" dirty="0"/>
                        <a:t>16 ans</a:t>
                      </a:r>
                    </a:p>
                  </a:txBody>
                  <a:tcPr/>
                </a:tc>
                <a:tc>
                  <a:txBody>
                    <a:bodyPr/>
                    <a:lstStyle/>
                    <a:p>
                      <a:r>
                        <a:rPr lang="fr-FR" sz="1400" dirty="0"/>
                        <a:t>172</a:t>
                      </a:r>
                    </a:p>
                  </a:txBody>
                  <a:tcPr/>
                </a:tc>
                <a:extLst>
                  <a:ext uri="{0D108BD9-81ED-4DB2-BD59-A6C34878D82A}">
                    <a16:rowId xmlns:a16="http://schemas.microsoft.com/office/drawing/2014/main" val="3550317173"/>
                  </a:ext>
                </a:extLst>
              </a:tr>
              <a:tr h="370840">
                <a:tc vMerge="1">
                  <a:txBody>
                    <a:bodyPr/>
                    <a:lstStyle/>
                    <a:p>
                      <a:endParaRPr lang="fr-FR" sz="1400" dirty="0"/>
                    </a:p>
                  </a:txBody>
                  <a:tcPr/>
                </a:tc>
                <a:tc>
                  <a:txBody>
                    <a:bodyPr/>
                    <a:lstStyle/>
                    <a:p>
                      <a:r>
                        <a:rPr lang="fr-FR" sz="1400" dirty="0"/>
                        <a:t>60 ans</a:t>
                      </a:r>
                    </a:p>
                  </a:txBody>
                  <a:tcPr/>
                </a:tc>
                <a:tc>
                  <a:txBody>
                    <a:bodyPr/>
                    <a:lstStyle/>
                    <a:p>
                      <a:r>
                        <a:rPr lang="fr-FR" sz="1400" dirty="0"/>
                        <a:t>18 ans</a:t>
                      </a:r>
                    </a:p>
                  </a:txBody>
                  <a:tcPr/>
                </a:tc>
                <a:tc>
                  <a:txBody>
                    <a:bodyPr/>
                    <a:lstStyle/>
                    <a:p>
                      <a:r>
                        <a:rPr lang="fr-FR" sz="1400" dirty="0"/>
                        <a:t>172</a:t>
                      </a:r>
                    </a:p>
                  </a:txBody>
                  <a:tcPr/>
                </a:tc>
                <a:extLst>
                  <a:ext uri="{0D108BD9-81ED-4DB2-BD59-A6C34878D82A}">
                    <a16:rowId xmlns:a16="http://schemas.microsoft.com/office/drawing/2014/main" val="3345741773"/>
                  </a:ext>
                </a:extLst>
              </a:tr>
              <a:tr h="370840">
                <a:tc vMerge="1">
                  <a:txBody>
                    <a:bodyPr/>
                    <a:lstStyle/>
                    <a:p>
                      <a:endParaRPr lang="fr-FR" sz="1400" dirty="0"/>
                    </a:p>
                  </a:txBody>
                  <a:tcPr/>
                </a:tc>
                <a:tc>
                  <a:txBody>
                    <a:bodyPr/>
                    <a:lstStyle/>
                    <a:p>
                      <a:r>
                        <a:rPr lang="fr-FR" sz="1400" dirty="0"/>
                        <a:t>61 ans et 9 mois</a:t>
                      </a:r>
                    </a:p>
                  </a:txBody>
                  <a:tcPr/>
                </a:tc>
                <a:tc>
                  <a:txBody>
                    <a:bodyPr/>
                    <a:lstStyle/>
                    <a:p>
                      <a:r>
                        <a:rPr lang="fr-FR" sz="1400" dirty="0"/>
                        <a:t>20 ans</a:t>
                      </a:r>
                    </a:p>
                  </a:txBody>
                  <a:tcPr/>
                </a:tc>
                <a:tc>
                  <a:txBody>
                    <a:bodyPr/>
                    <a:lstStyle/>
                    <a:p>
                      <a:r>
                        <a:rPr lang="fr-FR" sz="1400" dirty="0"/>
                        <a:t>172</a:t>
                      </a:r>
                    </a:p>
                  </a:txBody>
                  <a:tcPr/>
                </a:tc>
                <a:extLst>
                  <a:ext uri="{0D108BD9-81ED-4DB2-BD59-A6C34878D82A}">
                    <a16:rowId xmlns:a16="http://schemas.microsoft.com/office/drawing/2014/main" val="1794982042"/>
                  </a:ext>
                </a:extLst>
              </a:tr>
              <a:tr h="370840">
                <a:tc vMerge="1">
                  <a:txBody>
                    <a:bodyPr/>
                    <a:lstStyle/>
                    <a:p>
                      <a:endParaRPr lang="fr-FR" sz="1400" dirty="0"/>
                    </a:p>
                  </a:txBody>
                  <a:tcPr/>
                </a:tc>
                <a:tc>
                  <a:txBody>
                    <a:bodyPr/>
                    <a:lstStyle/>
                    <a:p>
                      <a:r>
                        <a:rPr lang="fr-FR" sz="1400" dirty="0"/>
                        <a:t>63 ans</a:t>
                      </a:r>
                    </a:p>
                  </a:txBody>
                  <a:tcPr/>
                </a:tc>
                <a:tc>
                  <a:txBody>
                    <a:bodyPr/>
                    <a:lstStyle/>
                    <a:p>
                      <a:r>
                        <a:rPr lang="fr-FR" sz="1400" dirty="0"/>
                        <a:t>21 ans</a:t>
                      </a:r>
                    </a:p>
                  </a:txBody>
                  <a:tcPr/>
                </a:tc>
                <a:tc>
                  <a:txBody>
                    <a:bodyPr/>
                    <a:lstStyle/>
                    <a:p>
                      <a:r>
                        <a:rPr lang="fr-FR" sz="1400" dirty="0"/>
                        <a:t>172</a:t>
                      </a:r>
                    </a:p>
                  </a:txBody>
                  <a:tcPr/>
                </a:tc>
                <a:extLst>
                  <a:ext uri="{0D108BD9-81ED-4DB2-BD59-A6C34878D82A}">
                    <a16:rowId xmlns:a16="http://schemas.microsoft.com/office/drawing/2014/main" val="185357737"/>
                  </a:ext>
                </a:extLst>
              </a:tr>
              <a:tr h="370840">
                <a:tc rowSpan="4">
                  <a:txBody>
                    <a:bodyPr/>
                    <a:lstStyle/>
                    <a:p>
                      <a:pPr algn="ctr"/>
                      <a:r>
                        <a:rPr lang="fr-FR" sz="1400" dirty="0"/>
                        <a:t>1970</a:t>
                      </a:r>
                    </a:p>
                  </a:txBody>
                  <a:tcPr anchor="ctr"/>
                </a:tc>
                <a:tc>
                  <a:txBody>
                    <a:bodyPr/>
                    <a:lstStyle/>
                    <a:p>
                      <a:r>
                        <a:rPr lang="fr-FR" sz="1400" dirty="0"/>
                        <a:t>58 ans</a:t>
                      </a:r>
                    </a:p>
                  </a:txBody>
                  <a:tcPr/>
                </a:tc>
                <a:tc>
                  <a:txBody>
                    <a:bodyPr/>
                    <a:lstStyle/>
                    <a:p>
                      <a:r>
                        <a:rPr lang="fr-FR" sz="1400" dirty="0"/>
                        <a:t>16 ans</a:t>
                      </a:r>
                    </a:p>
                  </a:txBody>
                  <a:tcPr/>
                </a:tc>
                <a:tc>
                  <a:txBody>
                    <a:bodyPr/>
                    <a:lstStyle/>
                    <a:p>
                      <a:r>
                        <a:rPr lang="fr-FR" sz="1400" dirty="0"/>
                        <a:t>172</a:t>
                      </a:r>
                    </a:p>
                  </a:txBody>
                  <a:tcPr/>
                </a:tc>
                <a:extLst>
                  <a:ext uri="{0D108BD9-81ED-4DB2-BD59-A6C34878D82A}">
                    <a16:rowId xmlns:a16="http://schemas.microsoft.com/office/drawing/2014/main" val="3325100574"/>
                  </a:ext>
                </a:extLst>
              </a:tr>
              <a:tr h="370840">
                <a:tc vMerge="1">
                  <a:txBody>
                    <a:bodyPr/>
                    <a:lstStyle/>
                    <a:p>
                      <a:endParaRPr lang="fr-FR" sz="1400" dirty="0"/>
                    </a:p>
                  </a:txBody>
                  <a:tcPr/>
                </a:tc>
                <a:tc>
                  <a:txBody>
                    <a:bodyPr/>
                    <a:lstStyle/>
                    <a:p>
                      <a:r>
                        <a:rPr lang="fr-FR" sz="1400" dirty="0"/>
                        <a:t>60 ans</a:t>
                      </a:r>
                    </a:p>
                  </a:txBody>
                  <a:tcPr/>
                </a:tc>
                <a:tc>
                  <a:txBody>
                    <a:bodyPr/>
                    <a:lstStyle/>
                    <a:p>
                      <a:r>
                        <a:rPr lang="fr-FR" sz="1400" dirty="0"/>
                        <a:t>18 ans</a:t>
                      </a:r>
                    </a:p>
                  </a:txBody>
                  <a:tcPr/>
                </a:tc>
                <a:tc>
                  <a:txBody>
                    <a:bodyPr/>
                    <a:lstStyle/>
                    <a:p>
                      <a:r>
                        <a:rPr lang="fr-FR" sz="1400" dirty="0"/>
                        <a:t>172</a:t>
                      </a:r>
                    </a:p>
                  </a:txBody>
                  <a:tcPr/>
                </a:tc>
                <a:extLst>
                  <a:ext uri="{0D108BD9-81ED-4DB2-BD59-A6C34878D82A}">
                    <a16:rowId xmlns:a16="http://schemas.microsoft.com/office/drawing/2014/main" val="3589112841"/>
                  </a:ext>
                </a:extLst>
              </a:tr>
              <a:tr h="370840">
                <a:tc vMerge="1">
                  <a:txBody>
                    <a:bodyPr/>
                    <a:lstStyle/>
                    <a:p>
                      <a:endParaRPr lang="fr-FR" sz="1400" dirty="0"/>
                    </a:p>
                  </a:txBody>
                  <a:tcPr/>
                </a:tc>
                <a:tc>
                  <a:txBody>
                    <a:bodyPr/>
                    <a:lstStyle/>
                    <a:p>
                      <a:r>
                        <a:rPr lang="fr-FR" sz="1400" dirty="0"/>
                        <a:t>62 ans</a:t>
                      </a:r>
                    </a:p>
                  </a:txBody>
                  <a:tcPr/>
                </a:tc>
                <a:tc>
                  <a:txBody>
                    <a:bodyPr/>
                    <a:lstStyle/>
                    <a:p>
                      <a:r>
                        <a:rPr lang="fr-FR" sz="1400" dirty="0"/>
                        <a:t>20 ans</a:t>
                      </a:r>
                    </a:p>
                  </a:txBody>
                  <a:tcPr/>
                </a:tc>
                <a:tc>
                  <a:txBody>
                    <a:bodyPr/>
                    <a:lstStyle/>
                    <a:p>
                      <a:r>
                        <a:rPr lang="fr-FR" sz="1400" dirty="0"/>
                        <a:t>172</a:t>
                      </a:r>
                    </a:p>
                  </a:txBody>
                  <a:tcPr/>
                </a:tc>
                <a:extLst>
                  <a:ext uri="{0D108BD9-81ED-4DB2-BD59-A6C34878D82A}">
                    <a16:rowId xmlns:a16="http://schemas.microsoft.com/office/drawing/2014/main" val="1788662395"/>
                  </a:ext>
                </a:extLst>
              </a:tr>
              <a:tr h="370840">
                <a:tc vMerge="1">
                  <a:txBody>
                    <a:bodyPr/>
                    <a:lstStyle/>
                    <a:p>
                      <a:endParaRPr lang="fr-FR" sz="1400" dirty="0"/>
                    </a:p>
                  </a:txBody>
                  <a:tcPr/>
                </a:tc>
                <a:tc>
                  <a:txBody>
                    <a:bodyPr/>
                    <a:lstStyle/>
                    <a:p>
                      <a:r>
                        <a:rPr lang="fr-FR" sz="1400" dirty="0"/>
                        <a:t>63 ans</a:t>
                      </a:r>
                    </a:p>
                  </a:txBody>
                  <a:tcPr/>
                </a:tc>
                <a:tc>
                  <a:txBody>
                    <a:bodyPr/>
                    <a:lstStyle/>
                    <a:p>
                      <a:r>
                        <a:rPr lang="fr-FR" sz="1400" dirty="0"/>
                        <a:t>21 ans</a:t>
                      </a:r>
                    </a:p>
                  </a:txBody>
                  <a:tcPr/>
                </a:tc>
                <a:tc>
                  <a:txBody>
                    <a:bodyPr/>
                    <a:lstStyle/>
                    <a:p>
                      <a:r>
                        <a:rPr lang="fr-FR" sz="1400" dirty="0"/>
                        <a:t>172</a:t>
                      </a:r>
                    </a:p>
                  </a:txBody>
                  <a:tcPr/>
                </a:tc>
                <a:extLst>
                  <a:ext uri="{0D108BD9-81ED-4DB2-BD59-A6C34878D82A}">
                    <a16:rowId xmlns:a16="http://schemas.microsoft.com/office/drawing/2014/main" val="2945528012"/>
                  </a:ext>
                </a:extLst>
              </a:tr>
              <a:tr h="370840">
                <a:tc gridSpan="4">
                  <a:txBody>
                    <a:bodyPr/>
                    <a:lstStyle/>
                    <a:p>
                      <a:pPr algn="l"/>
                      <a:r>
                        <a:rPr lang="fr-FR" sz="1400" dirty="0"/>
                        <a:t>* Durée d’Assurance Cotisée</a:t>
                      </a:r>
                    </a:p>
                  </a:txBody>
                  <a:tcPr/>
                </a:tc>
                <a:tc hMerge="1">
                  <a:txBody>
                    <a:bodyPr/>
                    <a:lstStyle/>
                    <a:p>
                      <a:endParaRPr lang="fr-FR" sz="1400" dirty="0"/>
                    </a:p>
                  </a:txBody>
                  <a:tcPr/>
                </a:tc>
                <a:tc hMerge="1">
                  <a:txBody>
                    <a:bodyPr/>
                    <a:lstStyle/>
                    <a:p>
                      <a:endParaRPr lang="fr-FR" sz="1400" dirty="0"/>
                    </a:p>
                  </a:txBody>
                  <a:tcPr/>
                </a:tc>
                <a:tc hMerge="1">
                  <a:txBody>
                    <a:bodyPr/>
                    <a:lstStyle/>
                    <a:p>
                      <a:endParaRPr lang="fr-FR" sz="1400" dirty="0"/>
                    </a:p>
                  </a:txBody>
                  <a:tcPr/>
                </a:tc>
                <a:extLst>
                  <a:ext uri="{0D108BD9-81ED-4DB2-BD59-A6C34878D82A}">
                    <a16:rowId xmlns:a16="http://schemas.microsoft.com/office/drawing/2014/main" val="87241839"/>
                  </a:ext>
                </a:extLst>
              </a:tr>
            </a:tbl>
          </a:graphicData>
        </a:graphic>
      </p:graphicFrame>
      <p:sp>
        <p:nvSpPr>
          <p:cNvPr id="3" name="Espace réservé du numéro de diapositive 2">
            <a:extLst>
              <a:ext uri="{FF2B5EF4-FFF2-40B4-BE49-F238E27FC236}">
                <a16:creationId xmlns:a16="http://schemas.microsoft.com/office/drawing/2014/main" id="{F33DD485-D351-8480-5967-B6A2AD824B39}"/>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433504642"/>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307</TotalTime>
  <Words>2691</Words>
  <Application>Microsoft Office PowerPoint</Application>
  <PresentationFormat>Grand écran</PresentationFormat>
  <Paragraphs>362</Paragraphs>
  <Slides>31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31</vt:i4>
      </vt:variant>
    </vt:vector>
  </HeadingPairs>
  <TitlesOfParts>
    <vt:vector size="38" baseType="lpstr">
      <vt:lpstr>Yu Gothic UI</vt:lpstr>
      <vt:lpstr>Arial</vt:lpstr>
      <vt:lpstr>Calibri</vt:lpstr>
      <vt:lpstr>Century Gothic</vt:lpstr>
      <vt:lpstr>Segoe UI</vt:lpstr>
      <vt:lpstr>Wingdings 3</vt:lpstr>
      <vt:lpstr>Brin</vt:lpstr>
      <vt:lpstr>ACTUALITE RETRAITE</vt:lpstr>
      <vt:lpstr>Sommaire :</vt:lpstr>
      <vt:lpstr>AGE LEGAL ET DUREE D’ASSURANCE Catégorie sédentaire</vt:lpstr>
      <vt:lpstr>AGE LEGAL ET DUREE D’ASSURANCE Catégorie active</vt:lpstr>
      <vt:lpstr>Carrière longue – âge de départ </vt:lpstr>
      <vt:lpstr>Carrière longue - Dérogations</vt:lpstr>
      <vt:lpstr>Carrière longue - Dérogations</vt:lpstr>
      <vt:lpstr>Carrière longue - Dérogations</vt:lpstr>
      <vt:lpstr>Carrière longue - Dérogations</vt:lpstr>
      <vt:lpstr>Cessation progressive d’activité  Conditions : </vt:lpstr>
      <vt:lpstr>Cessation progressive d’activité  Demande :</vt:lpstr>
      <vt:lpstr>Cessation progressive d’activité</vt:lpstr>
      <vt:lpstr>Cessation progressive d’activité</vt:lpstr>
      <vt:lpstr>Cessation progressive d’activité</vt:lpstr>
      <vt:lpstr>Cessation progressive d’activité </vt:lpstr>
      <vt:lpstr>Maintien en fonction</vt:lpstr>
      <vt:lpstr>Cumul emploi-retraite</vt:lpstr>
      <vt:lpstr>Cumul emploi-retraite</vt:lpstr>
      <vt:lpstr>Nouveau service simulation de pension CNRACL via la plateforme PEP’S</vt:lpstr>
      <vt:lpstr>Accès au simulateur de retraite CNRACL</vt:lpstr>
      <vt:lpstr>Accès au simulateur de retraite CNRACL</vt:lpstr>
      <vt:lpstr>FOIRE AUX QUESTIONS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ACTUALITES RETRAITE</dc:title>
  <dc:creator>Nathalie OUBBATI</dc:creator>
  <cp:lastModifiedBy>Nathalie OUBBATI</cp:lastModifiedBy>
  <cp:revision>42</cp:revision>
  <cp:lastPrinted>2024-01-09T14:13:18Z</cp:lastPrinted>
  <dcterms:created xsi:type="dcterms:W3CDTF">2024-01-04T12:43:34Z</dcterms:created>
  <dcterms:modified xsi:type="dcterms:W3CDTF">2024-06-21T08:20:02Z</dcterms:modified>
</cp:coreProperties>
</file>